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6" r:id="rId4"/>
    <p:sldId id="265" r:id="rId5"/>
    <p:sldId id="264" r:id="rId6"/>
    <p:sldId id="261" r:id="rId7"/>
    <p:sldId id="262" r:id="rId8"/>
    <p:sldId id="263" r:id="rId9"/>
    <p:sldId id="267" r:id="rId10"/>
    <p:sldId id="268" r:id="rId11"/>
    <p:sldId id="269" r:id="rId12"/>
    <p:sldId id="275" r:id="rId13"/>
    <p:sldId id="270" r:id="rId14"/>
    <p:sldId id="278" r:id="rId15"/>
    <p:sldId id="279" r:id="rId16"/>
    <p:sldId id="273" r:id="rId17"/>
    <p:sldId id="277" r:id="rId18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C2D7"/>
    <a:srgbClr val="EBFD0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CC3C0-C291-4DDF-96F0-4C0B538BD816}" type="datetimeFigureOut">
              <a:rPr kumimoji="1" lang="ja-JP" altLang="en-US" smtClean="0"/>
              <a:t>2009/11/1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01734-D258-4593-8B89-E2754B8186DD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46F55-3C43-4A42-A4D1-1A3E3B7AF94D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8A194-B840-44AC-A520-09297D03162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A194-B840-44AC-A520-09297D03162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A194-B840-44AC-A520-09297D031623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8A194-B840-44AC-A520-09297D031623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A7160-C1DB-4A90-A036-A279D23BB57B}" type="datetimeFigureOut">
              <a:rPr kumimoji="1" lang="ja-JP" altLang="en-US" smtClean="0"/>
              <a:pPr/>
              <a:t>2009/11/1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FCED-FE80-4D98-B21D-E00FE3F9929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輝森"/>
          <p:cNvPicPr>
            <a:picLocks noChangeAspect="1" noChangeArrowheads="1"/>
          </p:cNvPicPr>
          <p:nvPr/>
        </p:nvPicPr>
        <p:blipFill>
          <a:blip r:embed="rId2">
            <a:lum bright="8000" contrast="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071570"/>
          </a:xfrm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ja-JP" altLang="en-US" sz="4000" dirty="0" smtClean="0">
                <a:solidFill>
                  <a:schemeClr val="bg1"/>
                </a:solidFill>
                <a:ea typeface="HGP創英角ｺﾞｼｯｸUB" pitchFamily="50" charset="-128"/>
              </a:rPr>
              <a:t>　森林育成プロジェクト</a:t>
            </a:r>
            <a:r>
              <a:rPr lang="en-US" altLang="ja-JP" sz="4000" dirty="0" smtClean="0">
                <a:solidFill>
                  <a:schemeClr val="bg1"/>
                </a:solidFill>
                <a:ea typeface="HGP創英角ｺﾞｼｯｸUB" pitchFamily="50" charset="-128"/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  <a:ea typeface="HGP創英角ｺﾞｼｯｸUB" pitchFamily="50" charset="-128"/>
              </a:rPr>
            </a:br>
            <a:r>
              <a:rPr lang="ja-JP" altLang="en-US" sz="4000" dirty="0" smtClean="0">
                <a:solidFill>
                  <a:schemeClr val="bg1"/>
                </a:solidFill>
                <a:ea typeface="HGP創英角ｺﾞｼｯｸUB" pitchFamily="50" charset="-128"/>
              </a:rPr>
              <a:t>　　　～森づくりから山間地域の村づくりへ</a:t>
            </a:r>
            <a:endParaRPr kumimoji="1" lang="ja-JP" altLang="en-US" sz="4000" dirty="0">
              <a:solidFill>
                <a:schemeClr val="bg1"/>
              </a:solidFill>
              <a:ea typeface="HGP創英角ｺﾞｼｯｸUB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2786058"/>
            <a:ext cx="7858180" cy="3000396"/>
          </a:xfrm>
          <a:ln w="63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　　　 はじめに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１章　森林の持つ育むべき力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２章　人工林と林業不振の悪影響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chemeClr val="bg1"/>
                </a:solidFill>
              </a:rPr>
              <a:t>３章　「林業＝森林育成」へ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ja-JP" altLang="en-US" dirty="0">
                <a:solidFill>
                  <a:schemeClr val="bg1"/>
                </a:solidFill>
              </a:rPr>
              <a:t>４</a:t>
            </a:r>
            <a:r>
              <a:rPr lang="ja-JP" altLang="en-US" dirty="0" smtClean="0">
                <a:solidFill>
                  <a:schemeClr val="bg1"/>
                </a:solidFill>
              </a:rPr>
              <a:t>章　五木村を舞台にした具体的施策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715008" y="6286520"/>
            <a:ext cx="3286148" cy="35719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発表　佐美三知典・西村英生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3643306" y="2428868"/>
            <a:ext cx="1214446" cy="357190"/>
          </a:xfrm>
          <a:prstGeom prst="rect">
            <a:avLst/>
          </a:prstGeom>
          <a:ln w="28575">
            <a:noFill/>
          </a:ln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目次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072098" cy="50006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どのように森林を育てるのか①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00026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ja-JP" altLang="en-US" dirty="0" smtClean="0"/>
              <a:t>①森林育成方針の作成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→その場所の特色や問題点などを考慮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｢</a:t>
            </a:r>
            <a:r>
              <a:rPr lang="ja-JP" altLang="en-US" dirty="0" smtClean="0">
                <a:solidFill>
                  <a:srgbClr val="FF0000"/>
                </a:solidFill>
              </a:rPr>
              <a:t>何のために</a:t>
            </a:r>
            <a:r>
              <a:rPr lang="en-US" altLang="ja-JP" dirty="0" smtClean="0"/>
              <a:t>､</a:t>
            </a:r>
            <a:r>
              <a:rPr lang="ja-JP" altLang="en-US" dirty="0" smtClean="0">
                <a:solidFill>
                  <a:srgbClr val="FF0000"/>
                </a:solidFill>
              </a:rPr>
              <a:t>どのような</a:t>
            </a:r>
            <a:r>
              <a:rPr lang="ja-JP" altLang="en-US" dirty="0" smtClean="0"/>
              <a:t>森を造るか</a:t>
            </a:r>
            <a:r>
              <a:rPr lang="en-US" altLang="ja-JP" dirty="0" smtClean="0"/>
              <a:t>｣</a:t>
            </a:r>
            <a:r>
              <a:rPr lang="ja-JP" altLang="en-US" dirty="0" smtClean="0"/>
              <a:t>という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はっきりとした</a:t>
            </a:r>
            <a:r>
              <a:rPr lang="ja-JP" altLang="en-US" u="sng" dirty="0" smtClean="0">
                <a:solidFill>
                  <a:srgbClr val="FF0000"/>
                </a:solidFill>
              </a:rPr>
              <a:t>目的</a:t>
            </a:r>
            <a:r>
              <a:rPr lang="ja-JP" altLang="en-US" dirty="0" smtClean="0"/>
              <a:t>を持つ。</a:t>
            </a:r>
            <a:endParaRPr lang="en-US" altLang="ja-JP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71472" y="3143248"/>
            <a:ext cx="7143800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・原生林保全地区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→原生林を保護するために、手を加えない。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71472" y="4071942"/>
            <a:ext cx="792961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・土砂崩壊抑制地区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→深根性の木をメインに。足りなければ、ミズナラなどを補う。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71472" y="5000636"/>
            <a:ext cx="742955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・観光林育成地区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latin typeface="+mj-lt"/>
                <a:ea typeface="+mj-ea"/>
                <a:cs typeface="+mj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→遊歩道の整備。紅葉する木や花が咲く木をメインに。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072098" cy="50006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どのような森林を育てるのか②</a:t>
            </a:r>
            <a:endParaRPr kumimoji="1" lang="ja-JP" altLang="en-US" sz="32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森の管理・・・森林育成方針に従う</a:t>
            </a:r>
            <a:endParaRPr kumimoji="1" lang="en-US" altLang="ja-JP" dirty="0" smtClean="0"/>
          </a:p>
          <a:p>
            <a:pPr>
              <a:buNone/>
            </a:pPr>
            <a:endParaRPr lang="en-US" altLang="ja-JP" sz="1000" dirty="0" smtClean="0"/>
          </a:p>
          <a:p>
            <a:pPr>
              <a:buNone/>
            </a:pPr>
            <a:r>
              <a:rPr lang="ja-JP" altLang="en-US" dirty="0" smtClean="0"/>
              <a:t>主役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森林組合　　　管理作業＋全体の監督</a:t>
            </a:r>
            <a:endParaRPr lang="en-US" altLang="ja-JP" dirty="0"/>
          </a:p>
          <a:p>
            <a:pPr>
              <a:buNone/>
            </a:pPr>
            <a:r>
              <a:rPr kumimoji="1" lang="ja-JP" altLang="en-US" sz="1800" dirty="0" smtClean="0"/>
              <a:t>→森林育成には、林業の高度な技術及び知識、経験が必要とされるため</a:t>
            </a:r>
            <a:endParaRPr kumimoji="1" lang="en-US" altLang="ja-JP" sz="1800" dirty="0" smtClean="0"/>
          </a:p>
          <a:p>
            <a:pPr>
              <a:buNone/>
            </a:pPr>
            <a:endParaRPr lang="en-US" altLang="ja-JP" sz="1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住民</a:t>
            </a:r>
            <a:r>
              <a:rPr lang="ja-JP" altLang="en-US" dirty="0" smtClean="0"/>
              <a:t>　　　　　　管理作業＋幼木の育成</a:t>
            </a:r>
            <a:endParaRPr lang="en-US" altLang="ja-JP" dirty="0"/>
          </a:p>
          <a:p>
            <a:pPr>
              <a:buNone/>
            </a:pPr>
            <a:endParaRPr lang="en-US" altLang="ja-JP" sz="2000" dirty="0" smtClean="0"/>
          </a:p>
          <a:p>
            <a:pPr>
              <a:buNone/>
            </a:pPr>
            <a:r>
              <a:rPr lang="ja-JP" altLang="en-US" dirty="0" smtClean="0"/>
              <a:t>地域外の人 　</a:t>
            </a:r>
            <a:r>
              <a:rPr lang="ja-JP" altLang="en-US" dirty="0"/>
              <a:t>管理</a:t>
            </a:r>
            <a:r>
              <a:rPr lang="ja-JP" altLang="en-US" dirty="0" smtClean="0"/>
              <a:t>作業</a:t>
            </a:r>
            <a:endParaRPr lang="en-US" altLang="ja-JP" dirty="0" smtClean="0"/>
          </a:p>
          <a:p>
            <a:pPr marL="0">
              <a:spcBef>
                <a:spcPts val="0"/>
              </a:spcBef>
              <a:buNone/>
            </a:pPr>
            <a:endParaRPr kumimoji="1"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000924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住民や地域外の人が参加することの効果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住民</a:t>
            </a:r>
            <a:r>
              <a:rPr lang="ja-JP" altLang="en-US" dirty="0" smtClean="0"/>
              <a:t>が参加する効果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・</a:t>
            </a:r>
            <a:r>
              <a:rPr kumimoji="1" lang="ja-JP" altLang="en-US" sz="2800" dirty="0" smtClean="0"/>
              <a:t>幼木育成などでの高齢者への現金収入の確保</a:t>
            </a:r>
            <a:endParaRPr kumimoji="1" lang="en-US" altLang="ja-JP" sz="2800" dirty="0" smtClean="0"/>
          </a:p>
          <a:p>
            <a:pPr>
              <a:buNone/>
            </a:pPr>
            <a:r>
              <a:rPr lang="ja-JP" altLang="en-US" dirty="0" smtClean="0"/>
              <a:t>・</a:t>
            </a:r>
            <a:r>
              <a:rPr lang="ja-JP" altLang="en-US" sz="2800" dirty="0" smtClean="0"/>
              <a:t>作業を通して、故郷を愛する心を育む。</a:t>
            </a:r>
            <a:endParaRPr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・新しいコミュニティー形成の場となる。</a:t>
            </a:r>
            <a:endParaRPr kumimoji="1" lang="ja-JP" altLang="en-US" sz="28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00034" y="3929066"/>
            <a:ext cx="764386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latin typeface="+mj-lt"/>
                <a:ea typeface="+mj-ea"/>
                <a:cs typeface="+mj-cs"/>
              </a:rPr>
              <a:t>地域外の人が参加する効果</a:t>
            </a:r>
            <a:endParaRPr lang="en-US" altLang="ja-JP" sz="32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・土地に愛着を持ってもらうことで人口増を狙う。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latin typeface="+mj-lt"/>
                <a:ea typeface="+mj-ea"/>
                <a:cs typeface="+mj-cs"/>
              </a:rPr>
              <a:t>・住民と地域外の人の交流の場（婚活など）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857784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森林で何をするのか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14314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①木材生産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sz="2800" dirty="0" smtClean="0"/>
              <a:t>→木材生産は重要な収入源である。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ただし、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木材生産のための森林育成ではなく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　森林育成の過程で木材を取るという発想の転換が必要</a:t>
            </a:r>
            <a:endParaRPr kumimoji="1" lang="ja-JP" altLang="en-US" sz="28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28596" y="3571876"/>
            <a:ext cx="1071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留意点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00034" y="4071942"/>
            <a:ext cx="8143932" cy="150019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・樹種を増やす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latin typeface="+mj-lt"/>
                <a:ea typeface="+mj-ea"/>
                <a:cs typeface="+mj-cs"/>
              </a:rPr>
              <a:t>・皆伐をせず、間伐や択伐を中心に林業を行う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</a:t>
            </a:r>
            <a:r>
              <a:rPr lang="ja-JP" altLang="en-US" sz="2800" dirty="0" smtClean="0">
                <a:latin typeface="+mj-lt"/>
                <a:ea typeface="+mj-ea"/>
                <a:cs typeface="+mj-cs"/>
              </a:rPr>
              <a:t>下草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育成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のため、木々の間隔を広く取る。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857784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森林で何をするのか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143140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smtClean="0"/>
              <a:t>②自然学習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2800" dirty="0" smtClean="0"/>
              <a:t>　→自然の大切さ、自然の力を体感してもらう。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</a:t>
            </a:r>
            <a:r>
              <a:rPr lang="ja-JP" altLang="en-US" sz="2800" dirty="0" smtClean="0"/>
              <a:t>森林管理作業の体験</a:t>
            </a:r>
            <a:endParaRPr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　・山歩き、バードウオッチングなど</a:t>
            </a:r>
            <a:endParaRPr kumimoji="1" lang="ja-JP" altLang="en-US" sz="28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28596" y="3571876"/>
            <a:ext cx="1071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00034" y="4071942"/>
            <a:ext cx="8143932" cy="150019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・３０ｍのタワー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latin typeface="+mj-lt"/>
                <a:ea typeface="+mj-ea"/>
                <a:cs typeface="+mj-cs"/>
              </a:rPr>
              <a:t>・ゴンドラ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・トロッコ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428596" y="3571876"/>
            <a:ext cx="2143140" cy="58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lang="ja-JP" altLang="en-US" sz="2000" dirty="0" smtClean="0"/>
              <a:t>観測施設の充実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500034" y="5929330"/>
            <a:ext cx="8072494" cy="70485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⇒親への口コミになる＝観光客誘致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857784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森林で何をするのか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2143140"/>
          </a:xfrm>
          <a:ln w="28575"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ja-JP" altLang="en-US" dirty="0" smtClean="0"/>
              <a:t>③</a:t>
            </a:r>
            <a:r>
              <a:rPr kumimoji="1" lang="ja-JP" altLang="en-US" smtClean="0"/>
              <a:t>観光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3000" dirty="0" smtClean="0"/>
              <a:t>→新たな収入源</a:t>
            </a:r>
            <a:r>
              <a:rPr lang="ja-JP" altLang="en-US" sz="3000" dirty="0" smtClean="0"/>
              <a:t>である。</a:t>
            </a:r>
            <a:endParaRPr lang="en-US" altLang="ja-JP" sz="3000" dirty="0" smtClean="0"/>
          </a:p>
          <a:p>
            <a:pPr>
              <a:buNone/>
            </a:pPr>
            <a:r>
              <a:rPr lang="ja-JP" altLang="en-US" sz="3000" dirty="0" smtClean="0"/>
              <a:t>　・森林の開放</a:t>
            </a:r>
            <a:endParaRPr lang="en-US" altLang="ja-JP" sz="3000" dirty="0" smtClean="0"/>
          </a:p>
          <a:p>
            <a:pPr>
              <a:buNone/>
            </a:pPr>
            <a:r>
              <a:rPr kumimoji="1" lang="ja-JP" altLang="en-US" sz="3000" dirty="0" smtClean="0"/>
              <a:t>　・観測施設の開放</a:t>
            </a:r>
            <a:endParaRPr kumimoji="1" lang="en-US" altLang="ja-JP" sz="3000" dirty="0" smtClean="0"/>
          </a:p>
          <a:p>
            <a:pPr>
              <a:buNone/>
            </a:pPr>
            <a:r>
              <a:rPr lang="ja-JP" altLang="en-US" sz="3000" dirty="0" smtClean="0"/>
              <a:t>　・秘境の宿作成</a:t>
            </a:r>
            <a:endParaRPr kumimoji="1" lang="ja-JP" altLang="en-US" sz="30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28596" y="3571876"/>
            <a:ext cx="10715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>
              <a:spcBef>
                <a:spcPct val="0"/>
              </a:spcBef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留意点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500034" y="4071942"/>
            <a:ext cx="8143932" cy="150019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latin typeface="+mj-lt"/>
                <a:ea typeface="+mj-ea"/>
                <a:cs typeface="+mj-cs"/>
              </a:rPr>
              <a:t>森林</a:t>
            </a:r>
            <a:r>
              <a:rPr lang="ja-JP" altLang="en-US" sz="2800" dirty="0" smtClean="0">
                <a:latin typeface="+mj-lt"/>
                <a:ea typeface="+mj-ea"/>
                <a:cs typeface="+mj-cs"/>
              </a:rPr>
              <a:t>を利用しやすくする必要がある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latin typeface="+mj-lt"/>
                <a:ea typeface="+mj-ea"/>
                <a:cs typeface="+mj-cs"/>
              </a:rPr>
              <a:t>・遊歩道、休憩所、ベンチの整備</a:t>
            </a:r>
            <a:endParaRPr lang="en-US" altLang="ja-JP" sz="28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・ガイドの育成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857784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五木村概観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86412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ja-JP" altLang="en-US" sz="2400" dirty="0" smtClean="0"/>
              <a:t>熊本県球磨郡の北部にある県内最大級の村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林野率</a:t>
            </a:r>
            <a:r>
              <a:rPr lang="en-US" altLang="ja-JP" sz="2400" dirty="0" smtClean="0"/>
              <a:t>96</a:t>
            </a:r>
            <a:r>
              <a:rPr lang="ja-JP" altLang="en-US" sz="2400" dirty="0" smtClean="0"/>
              <a:t>％、耕地率</a:t>
            </a:r>
            <a:r>
              <a:rPr lang="en-US" altLang="ja-JP" sz="2400" dirty="0" smtClean="0"/>
              <a:t>0.6</a:t>
            </a:r>
            <a:r>
              <a:rPr lang="ja-JP" altLang="en-US" sz="2400" dirty="0" smtClean="0"/>
              <a:t>％の山間農業地域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林業、農業、観光業、土木建設業が中心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人口約</a:t>
            </a:r>
            <a:r>
              <a:rPr lang="en-US" altLang="ja-JP" sz="2400" dirty="0" smtClean="0"/>
              <a:t>1358</a:t>
            </a:r>
            <a:r>
              <a:rPr lang="ja-JP" altLang="en-US" sz="2400" dirty="0" smtClean="0"/>
              <a:t>人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五木村の問題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・自然災害の</a:t>
            </a:r>
            <a:r>
              <a:rPr lang="ja-JP" altLang="en-US" sz="2400" dirty="0" smtClean="0"/>
              <a:t>発生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ja-JP" altLang="en-US" sz="2400" dirty="0" smtClean="0"/>
              <a:t>深刻な</a:t>
            </a:r>
            <a:r>
              <a:rPr lang="ja-JP" altLang="en-US" sz="2400" dirty="0" smtClean="0"/>
              <a:t>鳥獣害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ja-JP" altLang="en-US" sz="2400" dirty="0" smtClean="0"/>
              <a:t>観光地の整備不足</a:t>
            </a:r>
            <a:endParaRPr lang="ja-JP" altLang="en-US" sz="2400" u="sng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ja-JP" altLang="en-US" sz="2400" dirty="0" smtClean="0"/>
              <a:t>雇用</a:t>
            </a:r>
            <a:r>
              <a:rPr lang="ja-JP" altLang="en-US" sz="2400" dirty="0" smtClean="0"/>
              <a:t>不足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ja-JP" altLang="en-US" sz="2400" dirty="0" smtClean="0"/>
              <a:t>急激な過疎化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・</a:t>
            </a:r>
            <a:r>
              <a:rPr lang="ja-JP" altLang="en-US" sz="2400" dirty="0" smtClean="0"/>
              <a:t>高い高齢化率（</a:t>
            </a:r>
            <a:r>
              <a:rPr lang="en-US" altLang="ja-JP" sz="2400" dirty="0" smtClean="0"/>
              <a:t> 42.5 </a:t>
            </a:r>
            <a:r>
              <a:rPr lang="ja-JP" altLang="en-US" sz="2400" dirty="0" smtClean="0"/>
              <a:t>％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464343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 smtClean="0">
                <a:latin typeface="+mn-ea"/>
              </a:rPr>
              <a:t>４章　五木村を舞台にした具体的施策</a:t>
            </a:r>
            <a:r>
              <a:rPr lang="ja-JP" altLang="en-US" sz="2000" dirty="0">
                <a:latin typeface="+mn-ea"/>
              </a:rPr>
              <a:t>　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000628" y="6215082"/>
            <a:ext cx="335758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E:\無題.bmp"/>
          <p:cNvPicPr>
            <a:picLocks noChangeAspect="1" noChangeArrowheads="1"/>
          </p:cNvPicPr>
          <p:nvPr/>
        </p:nvPicPr>
        <p:blipFill>
          <a:blip r:embed="rId2">
            <a:lum bright="23000" contrast="20000"/>
          </a:blip>
          <a:srcRect/>
          <a:stretch>
            <a:fillRect/>
          </a:stretch>
        </p:blipFill>
        <p:spPr bwMode="auto">
          <a:xfrm>
            <a:off x="6357950" y="1142984"/>
            <a:ext cx="264320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5500726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五木村</a:t>
            </a:r>
            <a:r>
              <a:rPr lang="ja-JP" altLang="en-US" sz="3200" dirty="0" smtClean="0"/>
              <a:t>の森林の特徴とその対策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kumimoji="1" lang="ja-JP" altLang="en-US" dirty="0" smtClean="0"/>
              <a:t>・高い民有林割合の高さ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sz="2400" dirty="0" smtClean="0"/>
              <a:t>→地主の説得が必要。</a:t>
            </a: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 行政が主体的に説得する</a:t>
            </a:r>
            <a:endParaRPr lang="en-US" altLang="ja-JP" sz="2400" dirty="0" smtClean="0"/>
          </a:p>
          <a:p>
            <a:pPr>
              <a:buNone/>
            </a:pPr>
            <a:endParaRPr kumimoji="1" lang="ja-JP" altLang="en-US" sz="24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428596" y="2857496"/>
            <a:ext cx="8229600" cy="1500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・鳥獣害の優先的解決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400" dirty="0" smtClean="0"/>
              <a:t>→農業への被害が深刻</a:t>
            </a:r>
            <a:endParaRPr lang="en-US" altLang="ja-JP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村民の</a:t>
            </a:r>
            <a:r>
              <a:rPr lang="ja-JP" altLang="en-US" sz="2400" dirty="0" smtClean="0"/>
              <a:t>生活を支えるためにも、優先的に解決する必要あり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28596" y="4429132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・駐車場の確保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→自家用車の日帰り客がメインになるため、駐車場が必要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廃校跡地の利用や立体駐車場にすることで確保する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0" y="0"/>
            <a:ext cx="4643438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 smtClean="0">
                <a:latin typeface="+mn-ea"/>
              </a:rPr>
              <a:t>４章　五木村を舞台にした具体的施策</a:t>
            </a:r>
            <a:r>
              <a:rPr lang="ja-JP" altLang="en-US" sz="2000" dirty="0">
                <a:latin typeface="+mn-ea"/>
              </a:rPr>
              <a:t>　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500990" cy="785818"/>
          </a:xfrm>
        </p:spPr>
        <p:txBody>
          <a:bodyPr>
            <a:normAutofit/>
          </a:bodyPr>
          <a:lstStyle/>
          <a:p>
            <a:pPr algn="l"/>
            <a:r>
              <a:rPr lang="ja-JP" altLang="en-US" sz="3200" dirty="0" smtClean="0"/>
              <a:t>目標と概要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1285860"/>
            <a:ext cx="8072494" cy="235745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dirty="0" smtClean="0"/>
              <a:t>目標</a:t>
            </a:r>
            <a:endParaRPr kumimoji="1" lang="en-US" altLang="ja-JP" dirty="0" smtClean="0"/>
          </a:p>
          <a:p>
            <a:pPr>
              <a:buNone/>
            </a:pPr>
            <a:r>
              <a:rPr kumimoji="1" lang="ja-JP" altLang="en-US" sz="2800" dirty="0" smtClean="0"/>
              <a:t>・自然災害の抑制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・雇用の創出</a:t>
            </a:r>
            <a:endParaRPr kumimoji="1" lang="en-US" altLang="ja-JP" sz="2800" dirty="0" smtClean="0"/>
          </a:p>
          <a:p>
            <a:pPr>
              <a:buNone/>
            </a:pPr>
            <a:r>
              <a:rPr kumimoji="1" lang="ja-JP" altLang="en-US" sz="2800" dirty="0" smtClean="0"/>
              <a:t>・過疎化を食い止める</a:t>
            </a:r>
            <a:endParaRPr kumimoji="1" lang="ja-JP" altLang="en-US" sz="2800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3643306" y="5214950"/>
            <a:ext cx="3900486" cy="142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0" y="0"/>
            <a:ext cx="4429124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はじめに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642910" y="3929066"/>
            <a:ext cx="8072494" cy="278608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ja-JP" altLang="en-US" sz="3200" dirty="0" smtClean="0"/>
              <a:t>対策（発表の概要）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・森林育成を事業とし、雇用の創出を図る。</a:t>
            </a:r>
            <a:endParaRPr kumimoji="1" lang="en-US" altLang="ja-JP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000" dirty="0" smtClean="0"/>
              <a:t>・その際、</a:t>
            </a:r>
            <a:r>
              <a:rPr lang="ja-JP" altLang="en-US" sz="3000" dirty="0" smtClean="0">
                <a:solidFill>
                  <a:srgbClr val="FF0000"/>
                </a:solidFill>
              </a:rPr>
              <a:t>どのような森林</a:t>
            </a:r>
            <a:r>
              <a:rPr lang="ja-JP" altLang="en-US" sz="3000" dirty="0" smtClean="0"/>
              <a:t>を、</a:t>
            </a:r>
            <a:r>
              <a:rPr lang="ja-JP" altLang="en-US" sz="3000" dirty="0" smtClean="0">
                <a:solidFill>
                  <a:srgbClr val="FF0000"/>
                </a:solidFill>
              </a:rPr>
              <a:t>どのように育て</a:t>
            </a:r>
            <a:r>
              <a:rPr lang="ja-JP" altLang="en-US" sz="3000" dirty="0" smtClean="0"/>
              <a:t>、森林で</a:t>
            </a:r>
            <a:r>
              <a:rPr lang="ja-JP" altLang="en-US" sz="3000" dirty="0" smtClean="0">
                <a:solidFill>
                  <a:srgbClr val="FF0000"/>
                </a:solidFill>
              </a:rPr>
              <a:t>何をするのか</a:t>
            </a:r>
            <a:r>
              <a:rPr lang="ja-JP" altLang="en-US" sz="3000" dirty="0" smtClean="0"/>
              <a:t>を考える。</a:t>
            </a:r>
            <a:endParaRPr lang="en-US" altLang="ja-JP" sz="3000" dirty="0" smtClean="0"/>
          </a:p>
          <a:p>
            <a:pPr marL="1800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・五木村で実施することを想定し、実施にはどのような問題があるかを考える。</a:t>
            </a:r>
            <a:endParaRPr kumimoji="1" lang="ja-JP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1685908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森林の力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357298"/>
            <a:ext cx="7715304" cy="12858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800" u="sng" dirty="0" smtClean="0"/>
              <a:t>１．天然のダム</a:t>
            </a:r>
            <a:endParaRPr lang="en-US" altLang="ja-JP" sz="2800" u="sng" dirty="0" smtClean="0"/>
          </a:p>
          <a:p>
            <a:pPr marL="0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森林のもつ保水力、地表浸食抑制、土壌緊縛力。これらによる洪水、渇水の緩和、土砂崩れの抑止。</a:t>
            </a:r>
            <a:endParaRPr lang="en-US" altLang="ja-JP" sz="2400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471487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１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森林の持つ育むべき力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500034" y="2714620"/>
            <a:ext cx="771530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800" u="sng" dirty="0" smtClean="0"/>
              <a:t>２．野生生物を養う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森林に育つ下草や</a:t>
            </a:r>
            <a:r>
              <a:rPr lang="ja-JP" altLang="en-US" sz="2400" dirty="0" smtClean="0"/>
              <a:t>木の実は鹿や猪などのえさ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と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なる。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defRPr/>
            </a:pPr>
            <a:r>
              <a:rPr lang="ja-JP" altLang="en-US" sz="2400" dirty="0" smtClean="0"/>
              <a:t>　生物種</a:t>
            </a:r>
            <a:r>
              <a:rPr lang="ja-JP" altLang="en-US" sz="2400" dirty="0" smtClean="0"/>
              <a:t>を保存する。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500034" y="4071942"/>
            <a:ext cx="771530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800" u="sng" dirty="0" smtClean="0"/>
              <a:t>３．人間への恩恵</a:t>
            </a:r>
            <a:endParaRPr lang="en-US" altLang="ja-JP" sz="2800" u="sng" dirty="0" smtClean="0"/>
          </a:p>
          <a:p>
            <a:pPr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森林浴による健康増進、水や山の幸、きれいな空気の供給を行うことができる。</a:t>
            </a:r>
            <a:endParaRPr kumimoji="1" lang="en-US" altLang="ja-JP" sz="2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00034" y="5857892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dirty="0" smtClean="0"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2686040" cy="500066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3200" dirty="0" smtClean="0"/>
              <a:t>現在の森林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85720" y="1285860"/>
            <a:ext cx="8372476" cy="7858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ja-JP" altLang="en-US" dirty="0" smtClean="0"/>
              <a:t>・  戦後木材需要の高まりなどを背景に、人工林が日本の森林（</a:t>
            </a:r>
            <a:r>
              <a:rPr lang="en-US" altLang="ja-JP" dirty="0" smtClean="0"/>
              <a:t>2510</a:t>
            </a:r>
            <a:r>
              <a:rPr lang="ja-JP" altLang="en-US" dirty="0" smtClean="0"/>
              <a:t>万</a:t>
            </a:r>
            <a:r>
              <a:rPr lang="en-US" altLang="ja-JP" dirty="0" smtClean="0"/>
              <a:t>ha</a:t>
            </a:r>
            <a:r>
              <a:rPr lang="ja-JP" altLang="en-US" dirty="0" smtClean="0"/>
              <a:t>）中４１％（</a:t>
            </a:r>
            <a:r>
              <a:rPr lang="en-US" altLang="ja-JP" dirty="0" smtClean="0"/>
              <a:t>1035</a:t>
            </a:r>
            <a:r>
              <a:rPr lang="ja-JP" altLang="en-US" dirty="0" smtClean="0"/>
              <a:t>万</a:t>
            </a:r>
            <a:r>
              <a:rPr lang="en-US" altLang="ja-JP" dirty="0" smtClean="0"/>
              <a:t>ha</a:t>
            </a:r>
            <a:r>
              <a:rPr lang="ja-JP" altLang="en-US" dirty="0" smtClean="0"/>
              <a:t>）を占めるまでに拡大</a:t>
            </a:r>
            <a:endParaRPr lang="en-US" altLang="ja-JP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4429124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２章　人工林と林業不振による問題点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5786446" y="5715016"/>
            <a:ext cx="30003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</a:pPr>
            <a:r>
              <a:rPr lang="ja-JP" altLang="en-US" sz="2000" dirty="0" smtClean="0"/>
              <a:t>（財団法人森林文化協会</a:t>
            </a:r>
            <a:r>
              <a:rPr lang="en-US" sz="2000" dirty="0" smtClean="0"/>
              <a:t>HP</a:t>
            </a:r>
            <a:r>
              <a:rPr lang="ja-JP" altLang="en-US" sz="2000" dirty="0" smtClean="0"/>
              <a:t>より引用）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643174" y="2214554"/>
            <a:ext cx="364333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ja-JP" altLang="en-US" sz="4400" dirty="0"/>
              <a:t>人工造林面積の推移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図 10" descr="http://www.shinrinbunka.com/datatable/images/2-1-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00306"/>
            <a:ext cx="60007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タイトル 1"/>
          <p:cNvSpPr txBox="1">
            <a:spLocks/>
          </p:cNvSpPr>
          <p:nvPr/>
        </p:nvSpPr>
        <p:spPr>
          <a:xfrm>
            <a:off x="500034" y="6000768"/>
            <a:ext cx="464347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→このことが様々な問題を引き起こしている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214422"/>
            <a:ext cx="3500462" cy="3357586"/>
          </a:xfrm>
          <a:ln w="28575" cmpd="sng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ja-JP" altLang="en-US" sz="3500" u="sng" dirty="0" smtClean="0"/>
              <a:t>スギ・ヒノキの性質</a:t>
            </a:r>
            <a:endParaRPr lang="en-US" altLang="ja-JP" sz="3500" u="sng" dirty="0" smtClean="0"/>
          </a:p>
          <a:p>
            <a:pPr algn="ctr">
              <a:buNone/>
            </a:pPr>
            <a:endParaRPr lang="en-US" altLang="ja-JP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lang="en-US" altLang="ja-JP" sz="2800" dirty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endParaRPr kumimoji="1" lang="en-US" altLang="ja-JP" sz="1200" dirty="0" smtClean="0"/>
          </a:p>
          <a:p>
            <a:pPr>
              <a:buNone/>
            </a:pPr>
            <a:r>
              <a:rPr kumimoji="1" lang="ja-JP" altLang="en-US" sz="2600" dirty="0" smtClean="0"/>
              <a:t>・</a:t>
            </a:r>
            <a:r>
              <a:rPr lang="ja-JP" altLang="en-US" sz="2600" dirty="0" smtClean="0"/>
              <a:t>根が浅い</a:t>
            </a:r>
            <a:endParaRPr lang="en-US" altLang="ja-JP" sz="2600" dirty="0" smtClean="0"/>
          </a:p>
          <a:p>
            <a:pPr>
              <a:buNone/>
            </a:pPr>
            <a:r>
              <a:rPr lang="ja-JP" altLang="en-US" sz="2600" dirty="0" smtClean="0"/>
              <a:t>・水を好む</a:t>
            </a:r>
            <a:endParaRPr lang="en-US" altLang="ja-JP" sz="2600" dirty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6146" name="Picture 2" descr="http://image.blog.livedoor.jp/rokuten1/imgs/a/7/a7be95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214710" cy="1785950"/>
          </a:xfrm>
          <a:prstGeom prst="rect">
            <a:avLst/>
          </a:prstGeom>
          <a:noFill/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428596" y="571480"/>
            <a:ext cx="4357718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>
                <a:latin typeface="+mj-lt"/>
                <a:ea typeface="+mj-ea"/>
                <a:cs typeface="+mj-cs"/>
              </a:rPr>
              <a:t>問題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１　ダム機能の低下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http://image.blog.livedoor.jp/rokuten1/imgs/e/b/ebd4a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785926"/>
            <a:ext cx="3214710" cy="1785949"/>
          </a:xfrm>
          <a:prstGeom prst="rect">
            <a:avLst/>
          </a:prstGeom>
          <a:noFill/>
        </p:spPr>
      </p:pic>
      <p:pic>
        <p:nvPicPr>
          <p:cNvPr id="17414" name="Picture 6" descr="http://image.blog.livedoor.jp/rokuten1/imgs/c/3/c3d65a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714884"/>
            <a:ext cx="3143272" cy="1860304"/>
          </a:xfrm>
          <a:prstGeom prst="rect">
            <a:avLst/>
          </a:prstGeom>
          <a:noFill/>
        </p:spPr>
      </p:pic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786314" y="1214422"/>
            <a:ext cx="3500462" cy="3357586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4100" u="sng" dirty="0"/>
              <a:t>木材</a:t>
            </a:r>
            <a:r>
              <a:rPr kumimoji="1" lang="ja-JP" altLang="en-US" sz="41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林業の影響</a:t>
            </a:r>
            <a:endParaRPr kumimoji="1" lang="en-US" altLang="ja-JP" sz="41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3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ja-JP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・皆伐</a:t>
            </a:r>
            <a:endParaRPr kumimoji="1" lang="en-US" altLang="ja-JP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・下草刈り</a:t>
            </a:r>
            <a:endParaRPr kumimoji="1" lang="en-US" altLang="ja-JP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500034" y="5143512"/>
            <a:ext cx="3786214" cy="1571636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→洪水・渇水に弱い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600" dirty="0"/>
              <a:t>　</a:t>
            </a:r>
            <a:r>
              <a:rPr lang="ja-JP" altLang="en-US" sz="2600" dirty="0" smtClean="0"/>
              <a:t> 土砂崩れが起きやすい</a:t>
            </a:r>
            <a:endParaRPr lang="en-US" altLang="ja-JP" sz="26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川が濁る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643570" y="6643710"/>
            <a:ext cx="1857388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latin typeface="+mj-lt"/>
                <a:ea typeface="+mj-ea"/>
                <a:cs typeface="+mj-cs"/>
              </a:rPr>
              <a:t>水</a:t>
            </a:r>
            <a:r>
              <a:rPr lang="ja-JP" altLang="en-US" sz="2000" b="1" dirty="0" smtClean="0">
                <a:latin typeface="+mj-lt"/>
                <a:ea typeface="+mj-ea"/>
                <a:cs typeface="+mj-cs"/>
              </a:rPr>
              <a:t>が枯れた沢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タイトル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400552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２章　人工林と林業不振による問題点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429124" cy="428604"/>
          </a:xfrm>
        </p:spPr>
        <p:txBody>
          <a:bodyPr>
            <a:normAutofit/>
          </a:bodyPr>
          <a:lstStyle/>
          <a:p>
            <a:pPr algn="l"/>
            <a:r>
              <a:rPr lang="ja-JP" altLang="en-US" sz="2000" dirty="0"/>
              <a:t>２章　人工林と林業不振による問題点</a:t>
            </a:r>
            <a:endParaRPr kumimoji="1" lang="ja-JP" altLang="en-US" sz="20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1214422"/>
            <a:ext cx="3500462" cy="1428760"/>
          </a:xfrm>
          <a:ln w="28575" cmpd="sng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ja-JP" altLang="en-US" u="sng" dirty="0" smtClean="0"/>
              <a:t>スギ・ヒノキの性質</a:t>
            </a:r>
            <a:endParaRPr lang="en-US" altLang="ja-JP" u="sng" dirty="0" smtClean="0"/>
          </a:p>
          <a:p>
            <a:pPr>
              <a:buNone/>
            </a:pPr>
            <a:r>
              <a:rPr lang="ja-JP" altLang="en-US" sz="2600" dirty="0" smtClean="0"/>
              <a:t>・えさとなる木の実を供給しない</a:t>
            </a:r>
            <a:endParaRPr lang="en-US" altLang="ja-JP" sz="2600" dirty="0">
              <a:solidFill>
                <a:schemeClr val="bg1"/>
              </a:solidFill>
            </a:endParaRP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28596" y="571480"/>
            <a:ext cx="385765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dirty="0" smtClean="0">
                <a:latin typeface="+mj-lt"/>
                <a:ea typeface="+mj-ea"/>
                <a:cs typeface="+mj-cs"/>
              </a:rPr>
              <a:t>問題</a:t>
            </a:r>
            <a:r>
              <a:rPr lang="ja-JP" altLang="en-US" sz="3200" dirty="0">
                <a:latin typeface="+mj-lt"/>
                <a:ea typeface="+mj-ea"/>
                <a:cs typeface="+mj-cs"/>
              </a:rPr>
              <a:t>２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　えさ場の不足</a:t>
            </a: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929190" y="1214422"/>
            <a:ext cx="3500462" cy="142876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3200" u="sng" dirty="0"/>
              <a:t>木材</a:t>
            </a:r>
            <a:r>
              <a:rPr kumimoji="1" lang="ja-JP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林業の影響</a:t>
            </a:r>
            <a:endParaRPr kumimoji="1" lang="en-US" altLang="ja-JP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400" dirty="0" smtClean="0"/>
              <a:t>・下草刈り</a:t>
            </a:r>
            <a:endParaRPr lang="en-US" altLang="ja-JP" sz="2400" dirty="0" smtClean="0"/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・シカネット</a:t>
            </a:r>
            <a:endParaRPr kumimoji="1" lang="en-US" altLang="ja-JP" sz="24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コンテンツ プレースホルダ 2"/>
          <p:cNvSpPr txBox="1">
            <a:spLocks/>
          </p:cNvSpPr>
          <p:nvPr/>
        </p:nvSpPr>
        <p:spPr>
          <a:xfrm>
            <a:off x="500034" y="5072074"/>
            <a:ext cx="5429288" cy="1428760"/>
          </a:xfrm>
          <a:prstGeom prst="rect">
            <a:avLst/>
          </a:prstGeom>
          <a:ln w="28575" cmpd="sng">
            <a:noFill/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えさ場不足の人間への影響</a:t>
            </a:r>
            <a:endParaRPr kumimoji="1" lang="en-US" altLang="ja-JP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・周辺の農作物への鳥獣害が深刻化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600" dirty="0" smtClean="0"/>
              <a:t>・人が襲われる危険性がある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1" lang="ja-JP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715008" y="4572008"/>
            <a:ext cx="1857388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シカネット</a:t>
            </a:r>
            <a:endParaRPr kumimoji="1" lang="ja-JP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image.blog.livedoor.jp/rokuten1/imgs/f/9/f93ea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714620"/>
            <a:ext cx="3500462" cy="1857388"/>
          </a:xfrm>
          <a:prstGeom prst="rect">
            <a:avLst/>
          </a:prstGeom>
          <a:noFill/>
        </p:spPr>
      </p:pic>
      <p:pic>
        <p:nvPicPr>
          <p:cNvPr id="18436" name="Picture 4" descr="http://image.blog.livedoor.jp/rokuten1/imgs/5/3/532bbe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500462" cy="1857388"/>
          </a:xfrm>
          <a:prstGeom prst="rect">
            <a:avLst/>
          </a:prstGeom>
          <a:noFill/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1285852" y="4572008"/>
            <a:ext cx="1857388" cy="214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下草がない状況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043098" cy="500066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林業の危機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dirty="0" smtClean="0"/>
              <a:t>・  林業</a:t>
            </a:r>
            <a:r>
              <a:rPr lang="ja-JP" altLang="en-US" dirty="0"/>
              <a:t>価格の</a:t>
            </a:r>
            <a:r>
              <a:rPr lang="ja-JP" altLang="en-US" dirty="0" smtClean="0"/>
              <a:t>暴落により木材生産が中心の林業では、経営が困難になっている。</a:t>
            </a:r>
            <a:endParaRPr kumimoji="1" lang="ja-JP" altLang="en-US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45720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２章　人工林と林業不振による問題点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図 5" descr="http://www.shinrinbunka.com/datatable/images/2-1-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496"/>
            <a:ext cx="678661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5000628" y="6215082"/>
            <a:ext cx="30003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>
              <a:spcBef>
                <a:spcPct val="0"/>
              </a:spcBef>
            </a:pPr>
            <a:r>
              <a:rPr lang="ja-JP" altLang="en-US" sz="2000" dirty="0" smtClean="0"/>
              <a:t>（財団法人森林文化協会</a:t>
            </a:r>
            <a:r>
              <a:rPr lang="en-US" sz="2000" dirty="0" smtClean="0"/>
              <a:t>HP</a:t>
            </a:r>
            <a:r>
              <a:rPr lang="ja-JP" altLang="en-US" sz="2000" dirty="0" smtClean="0"/>
              <a:t>より引用）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643174" y="2500306"/>
            <a:ext cx="364333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木材（丸太）価格の推移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2043098" cy="500066"/>
          </a:xfrm>
        </p:spPr>
        <p:txBody>
          <a:bodyPr>
            <a:normAutofit fontScale="90000"/>
          </a:bodyPr>
          <a:lstStyle/>
          <a:p>
            <a:r>
              <a:rPr lang="ja-JP" altLang="en-US" sz="3200" dirty="0"/>
              <a:t>雇用</a:t>
            </a:r>
            <a:r>
              <a:rPr lang="ja-JP" altLang="en-US" sz="3200" dirty="0" smtClean="0"/>
              <a:t>の減少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2000240"/>
            <a:ext cx="7715304" cy="12858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2800" dirty="0" smtClean="0"/>
              <a:t>・</a:t>
            </a:r>
            <a:r>
              <a:rPr lang="ja-JP" altLang="en-US" sz="2800" u="sng" dirty="0" smtClean="0"/>
              <a:t>林業</a:t>
            </a:r>
            <a:endParaRPr lang="en-US" altLang="ja-JP" sz="2800" u="sng" dirty="0" smtClean="0"/>
          </a:p>
          <a:p>
            <a:pPr marL="0">
              <a:buNone/>
            </a:pPr>
            <a:r>
              <a:rPr lang="ja-JP" altLang="en-US" sz="2400" dirty="0"/>
              <a:t>　山間地域</a:t>
            </a:r>
            <a:r>
              <a:rPr lang="ja-JP" altLang="en-US" sz="2400" dirty="0" smtClean="0"/>
              <a:t>の雇用を支えているが、木材価格の暴落によりこのままだと経営が困難になる。</a:t>
            </a:r>
            <a:endParaRPr lang="en-US" altLang="ja-JP" sz="2400" dirty="0" smtClean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4714876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２章　人工林と林業不振による問題点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500034" y="3143248"/>
            <a:ext cx="771530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農業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もともと地理的に不利であるほか、最近では鳥獣害が深刻になり、農業経営への意欲も落ちている。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500034" y="4286256"/>
            <a:ext cx="7715304" cy="12858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・</a:t>
            </a:r>
            <a:r>
              <a:rPr kumimoji="1" lang="ja-JP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土木建設業</a:t>
            </a:r>
            <a:endParaRPr kumimoji="1" lang="en-US" altLang="ja-JP" sz="28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　道路整備や護岸工事などで雇用を支えていたが、これからの公共事業削減により先行きが不透明である。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642910" y="1142984"/>
            <a:ext cx="8072494" cy="7858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000" dirty="0"/>
              <a:t>→</a:t>
            </a:r>
            <a:r>
              <a:rPr lang="ja-JP" altLang="en-US" sz="2000" dirty="0" smtClean="0"/>
              <a:t>山間地域の雇用は、主に林業、農業、土木建設業が支えてきた。</a:t>
            </a:r>
            <a:endParaRPr lang="en-US" altLang="ja-JP" sz="2000" dirty="0" smtClean="0"/>
          </a:p>
          <a:p>
            <a:pPr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しかし、これらの産業</a:t>
            </a:r>
            <a:r>
              <a:rPr lang="ja-JP" altLang="en-US" sz="2000" dirty="0" smtClean="0"/>
              <a:t>の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衰退により雇用は減少し</a:t>
            </a:r>
            <a:r>
              <a:rPr lang="ja-JP" altLang="en-US" sz="2000" dirty="0" err="1" smtClean="0"/>
              <a:t>、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過疎化に拍車をかけている。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500034" y="5857892"/>
            <a:ext cx="814393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→山間地域は森林がほとんど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dirty="0">
                <a:latin typeface="+mj-lt"/>
                <a:ea typeface="+mj-ea"/>
                <a:cs typeface="+mj-cs"/>
              </a:rPr>
              <a:t>　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林業の方針を変え、経営を立て直し、雇用を新たに生む必要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857784" cy="500066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 smtClean="0"/>
              <a:t>どのような森林を育てるのか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928694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kumimoji="1" lang="ja-JP" altLang="en-US" sz="2800" dirty="0" smtClean="0"/>
              <a:t>森林が持つ機能を発揮させるためには、人工林を減らし、多種類の木を</a:t>
            </a:r>
            <a:r>
              <a:rPr lang="ja-JP" altLang="en-US" sz="2800" dirty="0" smtClean="0"/>
              <a:t>偏りなく植える必要がある。</a:t>
            </a:r>
            <a:endParaRPr kumimoji="1" lang="ja-JP" altLang="en-US" sz="2800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500034" y="1071546"/>
            <a:ext cx="8143932" cy="1588"/>
          </a:xfrm>
          <a:prstGeom prst="line">
            <a:avLst/>
          </a:prstGeom>
          <a:ln w="508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タイトル 1"/>
          <p:cNvSpPr txBox="1">
            <a:spLocks/>
          </p:cNvSpPr>
          <p:nvPr/>
        </p:nvSpPr>
        <p:spPr>
          <a:xfrm>
            <a:off x="0" y="0"/>
            <a:ext cx="3357554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ja-JP" altLang="en-US" sz="2000" dirty="0"/>
              <a:t>３</a:t>
            </a:r>
            <a:r>
              <a:rPr lang="ja-JP" altLang="en-US" sz="2000" dirty="0" smtClean="0"/>
              <a:t>章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「林業＝森林育成」へ</a:t>
            </a:r>
            <a:endParaRPr kumimoji="1" lang="ja-JP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500034" y="2428868"/>
            <a:ext cx="835824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ダム機能の向上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800" dirty="0" smtClean="0"/>
              <a:t>→深根性の木の育成、下草の育成など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>
          <a:xfrm>
            <a:off x="500034" y="3571876"/>
            <a:ext cx="835824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野生生物を養う力の向上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ja-JP" altLang="en-US" sz="2800" dirty="0" smtClean="0"/>
              <a:t>→木の実がなる木の育成、下草の育成など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500034" y="4857760"/>
            <a:ext cx="8358246" cy="928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森の魅力アップ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</a:pPr>
            <a:r>
              <a:rPr lang="ja-JP" altLang="en-US" sz="2800" dirty="0" smtClean="0"/>
              <a:t>→遊歩道の整備、紅葉する木の育成など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841</Words>
  <Application>Microsoft Office PowerPoint</Application>
  <PresentationFormat>画面に合わせる (4:3)</PresentationFormat>
  <Paragraphs>190</Paragraphs>
  <Slides>17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　森林育成プロジェクト 　　　～森づくりから山間地域の村づくりへ</vt:lpstr>
      <vt:lpstr>目標と概要</vt:lpstr>
      <vt:lpstr>森林の力</vt:lpstr>
      <vt:lpstr>現在の森林</vt:lpstr>
      <vt:lpstr>２章　人工林と林業不振による問題点</vt:lpstr>
      <vt:lpstr>２章　人工林と林業不振による問題点</vt:lpstr>
      <vt:lpstr>林業の危機</vt:lpstr>
      <vt:lpstr>雇用の減少</vt:lpstr>
      <vt:lpstr>どのような森林を育てるのか</vt:lpstr>
      <vt:lpstr>どのように森林を育てるのか①</vt:lpstr>
      <vt:lpstr>どのような森林を育てるのか②</vt:lpstr>
      <vt:lpstr>住民や地域外の人が参加することの効果</vt:lpstr>
      <vt:lpstr>森林で何をするのか</vt:lpstr>
      <vt:lpstr>森林で何をするのか</vt:lpstr>
      <vt:lpstr>森林で何をするのか</vt:lpstr>
      <vt:lpstr>五木村概観</vt:lpstr>
      <vt:lpstr>五木村の森林の特徴とその対策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　森林育成プロジェクト 　　　　　　　　　　～森づくりから村づくりへ</dc:title>
  <dc:creator>政創研</dc:creator>
  <cp:lastModifiedBy>政創研</cp:lastModifiedBy>
  <cp:revision>13</cp:revision>
  <dcterms:created xsi:type="dcterms:W3CDTF">2009-10-27T07:39:17Z</dcterms:created>
  <dcterms:modified xsi:type="dcterms:W3CDTF">2009-11-01T01:43:25Z</dcterms:modified>
</cp:coreProperties>
</file>