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xls" ContentType="application/vnd.ms-exce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1"/>
  </p:notesMasterIdLst>
  <p:sldIdLst>
    <p:sldId id="256" r:id="rId2"/>
    <p:sldId id="257" r:id="rId3"/>
    <p:sldId id="377" r:id="rId4"/>
    <p:sldId id="376" r:id="rId5"/>
    <p:sldId id="378" r:id="rId6"/>
    <p:sldId id="258" r:id="rId7"/>
    <p:sldId id="379" r:id="rId8"/>
    <p:sldId id="276" r:id="rId9"/>
    <p:sldId id="380" r:id="rId10"/>
    <p:sldId id="260" r:id="rId11"/>
    <p:sldId id="381" r:id="rId12"/>
    <p:sldId id="263" r:id="rId13"/>
    <p:sldId id="334" r:id="rId14"/>
    <p:sldId id="304" r:id="rId15"/>
    <p:sldId id="305" r:id="rId16"/>
    <p:sldId id="306" r:id="rId17"/>
    <p:sldId id="333" r:id="rId18"/>
    <p:sldId id="262" r:id="rId19"/>
    <p:sldId id="308" r:id="rId20"/>
    <p:sldId id="264" r:id="rId21"/>
    <p:sldId id="270" r:id="rId22"/>
    <p:sldId id="275" r:id="rId23"/>
    <p:sldId id="267" r:id="rId24"/>
    <p:sldId id="338" r:id="rId25"/>
    <p:sldId id="340" r:id="rId26"/>
    <p:sldId id="373" r:id="rId27"/>
    <p:sldId id="374" r:id="rId28"/>
    <p:sldId id="375" r:id="rId29"/>
    <p:sldId id="269" r:id="rId30"/>
    <p:sldId id="274" r:id="rId31"/>
    <p:sldId id="382" r:id="rId32"/>
    <p:sldId id="332" r:id="rId33"/>
    <p:sldId id="329" r:id="rId34"/>
    <p:sldId id="287" r:id="rId35"/>
    <p:sldId id="383" r:id="rId36"/>
    <p:sldId id="331" r:id="rId37"/>
    <p:sldId id="341" r:id="rId38"/>
    <p:sldId id="342" r:id="rId39"/>
    <p:sldId id="343" r:id="rId40"/>
    <p:sldId id="344" r:id="rId41"/>
    <p:sldId id="309" r:id="rId42"/>
    <p:sldId id="345" r:id="rId43"/>
    <p:sldId id="346" r:id="rId44"/>
    <p:sldId id="347" r:id="rId45"/>
    <p:sldId id="348" r:id="rId46"/>
    <p:sldId id="349" r:id="rId47"/>
    <p:sldId id="350" r:id="rId48"/>
    <p:sldId id="351" r:id="rId49"/>
    <p:sldId id="352" r:id="rId50"/>
    <p:sldId id="353" r:id="rId51"/>
    <p:sldId id="354" r:id="rId52"/>
    <p:sldId id="355" r:id="rId53"/>
    <p:sldId id="356" r:id="rId54"/>
    <p:sldId id="357" r:id="rId55"/>
    <p:sldId id="358" r:id="rId56"/>
    <p:sldId id="359" r:id="rId57"/>
    <p:sldId id="360" r:id="rId58"/>
    <p:sldId id="361" r:id="rId59"/>
    <p:sldId id="362" r:id="rId60"/>
    <p:sldId id="363" r:id="rId61"/>
    <p:sldId id="364" r:id="rId62"/>
    <p:sldId id="365" r:id="rId63"/>
    <p:sldId id="366" r:id="rId64"/>
    <p:sldId id="367" r:id="rId65"/>
    <p:sldId id="368" r:id="rId66"/>
    <p:sldId id="369" r:id="rId67"/>
    <p:sldId id="370" r:id="rId68"/>
    <p:sldId id="371" r:id="rId69"/>
    <p:sldId id="372" r:id="rId70"/>
  </p:sldIdLst>
  <p:sldSz cx="9144000" cy="6858000" type="screen4x3"/>
  <p:notesSz cx="6858000" cy="9144000"/>
  <p:defaultTextStyle>
    <a:defPPr>
      <a:defRPr lang="ja-JP"/>
    </a:defPPr>
    <a:lvl1pPr algn="l" rtl="0" fontAlgn="base">
      <a:spcBef>
        <a:spcPct val="0"/>
      </a:spcBef>
      <a:spcAft>
        <a:spcPct val="0"/>
      </a:spcAft>
      <a:defRPr kumimoji="1" kern="1200">
        <a:solidFill>
          <a:schemeClr val="tx1"/>
        </a:solidFill>
        <a:latin typeface="Arial" charset="0"/>
        <a:ea typeface="ＭＳ Ｐゴシック" pitchFamily="50"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pitchFamily="50"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pitchFamily="50"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pitchFamily="50"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pitchFamily="50" charset="-128"/>
        <a:cs typeface="+mn-cs"/>
      </a:defRPr>
    </a:lvl5pPr>
    <a:lvl6pPr marL="2286000" algn="l" defTabSz="914400" rtl="0" eaLnBrk="1" latinLnBrk="0" hangingPunct="1">
      <a:defRPr kumimoji="1" kern="1200">
        <a:solidFill>
          <a:schemeClr val="tx1"/>
        </a:solidFill>
        <a:latin typeface="Arial" charset="0"/>
        <a:ea typeface="ＭＳ Ｐゴシック" pitchFamily="50" charset="-128"/>
        <a:cs typeface="+mn-cs"/>
      </a:defRPr>
    </a:lvl6pPr>
    <a:lvl7pPr marL="2743200" algn="l" defTabSz="914400" rtl="0" eaLnBrk="1" latinLnBrk="0" hangingPunct="1">
      <a:defRPr kumimoji="1" kern="1200">
        <a:solidFill>
          <a:schemeClr val="tx1"/>
        </a:solidFill>
        <a:latin typeface="Arial" charset="0"/>
        <a:ea typeface="ＭＳ Ｐゴシック" pitchFamily="50" charset="-128"/>
        <a:cs typeface="+mn-cs"/>
      </a:defRPr>
    </a:lvl7pPr>
    <a:lvl8pPr marL="3200400" algn="l" defTabSz="914400" rtl="0" eaLnBrk="1" latinLnBrk="0" hangingPunct="1">
      <a:defRPr kumimoji="1" kern="1200">
        <a:solidFill>
          <a:schemeClr val="tx1"/>
        </a:solidFill>
        <a:latin typeface="Arial" charset="0"/>
        <a:ea typeface="ＭＳ Ｐゴシック" pitchFamily="50" charset="-128"/>
        <a:cs typeface="+mn-cs"/>
      </a:defRPr>
    </a:lvl8pPr>
    <a:lvl9pPr marL="3657600" algn="l" defTabSz="914400" rtl="0" eaLnBrk="1" latinLnBrk="0" hangingPunct="1">
      <a:defRPr kumimoji="1" kern="1200">
        <a:solidFill>
          <a:schemeClr val="tx1"/>
        </a:solidFill>
        <a:latin typeface="Arial" charset="0"/>
        <a:ea typeface="ＭＳ Ｐゴシック" pitchFamily="50"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3B2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286" autoAdjust="0"/>
    <p:restoredTop sz="94709" autoAdjust="0"/>
  </p:normalViewPr>
  <p:slideViewPr>
    <p:cSldViewPr>
      <p:cViewPr varScale="1">
        <p:scale>
          <a:sx n="100" d="100"/>
          <a:sy n="100" d="100"/>
        </p:scale>
        <p:origin x="-228"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0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03.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04.e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108.emf"/><Relationship Id="rId2" Type="http://schemas.openxmlformats.org/officeDocument/2006/relationships/image" Target="../media/image107.emf"/><Relationship Id="rId1" Type="http://schemas.openxmlformats.org/officeDocument/2006/relationships/image" Target="../media/image106.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0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defRPr>
            </a:lvl1pPr>
          </a:lstStyle>
          <a:p>
            <a:pPr>
              <a:defRPr/>
            </a:pPr>
            <a:endParaRPr lang="ja-JP" altLang="en-US"/>
          </a:p>
        </p:txBody>
      </p:sp>
      <p:sp>
        <p:nvSpPr>
          <p:cNvPr id="3" name="日付プレースホルダ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ea typeface="+mn-ea"/>
              </a:defRPr>
            </a:lvl1pPr>
          </a:lstStyle>
          <a:p>
            <a:pPr>
              <a:defRPr/>
            </a:pPr>
            <a:fld id="{59341B99-52ED-449F-B48A-B73A0DF291FC}" type="datetimeFigureOut">
              <a:rPr lang="ja-JP" altLang="en-US"/>
              <a:pPr>
                <a:defRPr/>
              </a:pPr>
              <a:t>2009/10/29</a:t>
            </a:fld>
            <a:endParaRPr lang="ja-JP" altLang="en-US"/>
          </a:p>
        </p:txBody>
      </p:sp>
      <p:sp>
        <p:nvSpPr>
          <p:cNvPr id="4" name="スライド イメージ プレースホルダ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ja-JP" altLang="en-US" noProof="0"/>
          </a:p>
        </p:txBody>
      </p:sp>
      <p:sp>
        <p:nvSpPr>
          <p:cNvPr id="5" name="ノート プレースホルダ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ja-JP" altLang="en-US" noProof="0" smtClean="0"/>
              <a:t>マスタ テキストの書式設定</a:t>
            </a:r>
          </a:p>
          <a:p>
            <a:pPr lvl="1"/>
            <a:r>
              <a:rPr lang="ja-JP" altLang="en-US" noProof="0" smtClean="0"/>
              <a:t>第 </a:t>
            </a:r>
            <a:r>
              <a:rPr lang="en-US" altLang="ja-JP" noProof="0" smtClean="0"/>
              <a:t>2 </a:t>
            </a:r>
            <a:r>
              <a:rPr lang="ja-JP" altLang="en-US" noProof="0" smtClean="0"/>
              <a:t>レベル</a:t>
            </a:r>
          </a:p>
          <a:p>
            <a:pPr lvl="2"/>
            <a:r>
              <a:rPr lang="ja-JP" altLang="en-US" noProof="0" smtClean="0"/>
              <a:t>第 </a:t>
            </a:r>
            <a:r>
              <a:rPr lang="en-US" altLang="ja-JP" noProof="0" smtClean="0"/>
              <a:t>3 </a:t>
            </a:r>
            <a:r>
              <a:rPr lang="ja-JP" altLang="en-US" noProof="0" smtClean="0"/>
              <a:t>レベル</a:t>
            </a:r>
          </a:p>
          <a:p>
            <a:pPr lvl="3"/>
            <a:r>
              <a:rPr lang="ja-JP" altLang="en-US" noProof="0" smtClean="0"/>
              <a:t>第 </a:t>
            </a:r>
            <a:r>
              <a:rPr lang="en-US" altLang="ja-JP" noProof="0" smtClean="0"/>
              <a:t>4 </a:t>
            </a:r>
            <a:r>
              <a:rPr lang="ja-JP" altLang="en-US" noProof="0" smtClean="0"/>
              <a:t>レベル</a:t>
            </a:r>
          </a:p>
          <a:p>
            <a:pPr lvl="4"/>
            <a:r>
              <a:rPr lang="ja-JP" altLang="en-US" noProof="0" smtClean="0"/>
              <a:t>第 </a:t>
            </a:r>
            <a:r>
              <a:rPr lang="en-US" altLang="ja-JP" noProof="0" smtClean="0"/>
              <a:t>5 </a:t>
            </a:r>
            <a:r>
              <a:rPr lang="ja-JP" altLang="en-US" noProof="0" smtClean="0"/>
              <a:t>レベル</a:t>
            </a:r>
            <a:endParaRPr lang="ja-JP" altLang="en-US" noProof="0"/>
          </a:p>
        </p:txBody>
      </p:sp>
      <p:sp>
        <p:nvSpPr>
          <p:cNvPr id="6" name="フッター プレースホル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defRPr>
            </a:lvl1pPr>
          </a:lstStyle>
          <a:p>
            <a:pPr>
              <a:defRPr/>
            </a:pPr>
            <a:endParaRPr lang="ja-JP" altLang="en-US"/>
          </a:p>
        </p:txBody>
      </p:sp>
      <p:sp>
        <p:nvSpPr>
          <p:cNvPr id="7" name="スライド番号プレースホル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ea typeface="+mn-ea"/>
              </a:defRPr>
            </a:lvl1pPr>
          </a:lstStyle>
          <a:p>
            <a:pPr>
              <a:defRPr/>
            </a:pPr>
            <a:fld id="{A19760B0-051B-4B04-B5E7-401BF456C80A}" type="slidenum">
              <a:rPr lang="ja-JP" altLang="en-US"/>
              <a:pPr>
                <a:defRPr/>
              </a:pPr>
              <a:t>&lt;#&gt;</a:t>
            </a:fld>
            <a:endParaRPr lang="ja-JP"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mn-lt"/>
        <a:ea typeface="+mn-ea"/>
        <a:cs typeface="+mn-cs"/>
      </a:defRPr>
    </a:lvl1pPr>
    <a:lvl2pPr marL="457200" algn="l" rtl="0" eaLnBrk="0" fontAlgn="base" hangingPunct="0">
      <a:spcBef>
        <a:spcPct val="30000"/>
      </a:spcBef>
      <a:spcAft>
        <a:spcPct val="0"/>
      </a:spcAft>
      <a:defRPr kumimoji="1" sz="1200" kern="1200">
        <a:solidFill>
          <a:schemeClr val="tx1"/>
        </a:solidFill>
        <a:latin typeface="+mn-lt"/>
        <a:ea typeface="+mn-ea"/>
        <a:cs typeface="+mn-cs"/>
      </a:defRPr>
    </a:lvl2pPr>
    <a:lvl3pPr marL="914400" algn="l" rtl="0" eaLnBrk="0" fontAlgn="base" hangingPunct="0">
      <a:spcBef>
        <a:spcPct val="30000"/>
      </a:spcBef>
      <a:spcAft>
        <a:spcPct val="0"/>
      </a:spcAft>
      <a:defRPr kumimoji="1" sz="1200" kern="1200">
        <a:solidFill>
          <a:schemeClr val="tx1"/>
        </a:solidFill>
        <a:latin typeface="+mn-lt"/>
        <a:ea typeface="+mn-ea"/>
        <a:cs typeface="+mn-cs"/>
      </a:defRPr>
    </a:lvl3pPr>
    <a:lvl4pPr marL="1371600" algn="l" rtl="0" eaLnBrk="0" fontAlgn="base" hangingPunct="0">
      <a:spcBef>
        <a:spcPct val="30000"/>
      </a:spcBef>
      <a:spcAft>
        <a:spcPct val="0"/>
      </a:spcAft>
      <a:defRPr kumimoji="1" sz="1200" kern="1200">
        <a:solidFill>
          <a:schemeClr val="tx1"/>
        </a:solidFill>
        <a:latin typeface="+mn-lt"/>
        <a:ea typeface="+mn-ea"/>
        <a:cs typeface="+mn-cs"/>
      </a:defRPr>
    </a:lvl4pPr>
    <a:lvl5pPr marL="1828800" algn="l" rtl="0" eaLnBrk="0" fontAlgn="base" hangingPunct="0">
      <a:spcBef>
        <a:spcPct val="30000"/>
      </a:spcBef>
      <a:spcAft>
        <a:spcPct val="0"/>
      </a:spcAft>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32771"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ja-JP" altLang="en-US" smtClean="0"/>
          </a:p>
        </p:txBody>
      </p:sp>
      <p:sp>
        <p:nvSpPr>
          <p:cNvPr id="66564" name="スライド番号プレースホル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57853BE-EFE6-43E7-94D0-AADAD526D26E}" type="slidenum">
              <a:rPr lang="ja-JP" altLang="en-US" smtClean="0"/>
              <a:pPr fontAlgn="base">
                <a:spcBef>
                  <a:spcPct val="0"/>
                </a:spcBef>
                <a:spcAft>
                  <a:spcPct val="0"/>
                </a:spcAft>
                <a:defRPr/>
              </a:pPr>
              <a:t>30</a:t>
            </a:fld>
            <a:endParaRPr lang="ja-JP" alt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F2C9BD7-D618-4A26-AD7E-B487E7907357}" type="slidenum">
              <a:rPr lang="en-US" altLang="ja-JP"/>
              <a:pPr/>
              <a:t>40</a:t>
            </a:fld>
            <a:endParaRPr lang="en-US" altLang="ja-JP"/>
          </a:p>
        </p:txBody>
      </p:sp>
      <p:sp>
        <p:nvSpPr>
          <p:cNvPr id="46082" name="Rectangle 2"/>
          <p:cNvSpPr>
            <a:spLocks noGrp="1" noRot="1" noChangeAspect="1" noChangeArrowheads="1" noTextEdit="1"/>
          </p:cNvSpPr>
          <p:nvPr>
            <p:ph type="sldImg"/>
          </p:nvPr>
        </p:nvSpPr>
        <p:spPr>
          <a:ln/>
        </p:spPr>
      </p:sp>
      <p:sp>
        <p:nvSpPr>
          <p:cNvPr id="46083" name="Rectangle 3"/>
          <p:cNvSpPr>
            <a:spLocks noGrp="1" noChangeArrowheads="1"/>
          </p:cNvSpPr>
          <p:nvPr>
            <p:ph type="body" idx="1"/>
          </p:nvPr>
        </p:nvSpPr>
        <p:spPr/>
        <p:txBody>
          <a:bodyPr/>
          <a:lstStyle/>
          <a:p>
            <a:endParaRPr lang="en-US" altLang="ja-JP"/>
          </a:p>
          <a:p>
            <a:endParaRPr lang="en-US" altLang="ja-JP"/>
          </a:p>
          <a:p>
            <a:endParaRPr lang="en-US" altLang="ja-JP"/>
          </a:p>
          <a:p>
            <a:r>
              <a:rPr lang="ja-JP" altLang="en-US"/>
              <a:t>このガントチャートに登録した項目を簡単に挙げます。</a:t>
            </a:r>
          </a:p>
          <a:p>
            <a:r>
              <a:rPr lang="ja-JP" altLang="en-US"/>
              <a:t>大まかにこれらのような項目をあげますが、自主防災組織の場合、たとえば住民の避難支援の場合、避難経路の安全確保などといった詳細項目が入ります。</a:t>
            </a:r>
          </a:p>
          <a:p>
            <a:r>
              <a:rPr lang="ja-JP" altLang="en-US"/>
              <a:t>個人用では</a:t>
            </a:r>
            <a:r>
              <a:rPr lang="en-US" altLang="ja-JP"/>
              <a:t>HowTo</a:t>
            </a:r>
            <a:r>
              <a:rPr lang="ja-JP" altLang="en-US"/>
              <a:t>としての意味合いを持っており、具体的な手段を例として挙げています。</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smtClean="0"/>
              <a:t>マスタ サブタイトルの書式設定</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5EE0589A-6A9D-4214-BCD9-85CABA9A6F08}" type="datetimeFigureOut">
              <a:rPr lang="ja-JP" altLang="en-US"/>
              <a:pPr>
                <a:defRPr/>
              </a:pPr>
              <a:t>2009/10/29</a:t>
            </a:fld>
            <a:endParaRPr lang="ja-JP" altLang="en-US"/>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 5"/>
          <p:cNvSpPr>
            <a:spLocks noGrp="1"/>
          </p:cNvSpPr>
          <p:nvPr>
            <p:ph type="sldNum" sz="quarter" idx="12"/>
          </p:nvPr>
        </p:nvSpPr>
        <p:spPr/>
        <p:txBody>
          <a:bodyPr/>
          <a:lstStyle>
            <a:lvl1pPr>
              <a:defRPr/>
            </a:lvl1pPr>
          </a:lstStyle>
          <a:p>
            <a:pPr>
              <a:defRPr/>
            </a:pPr>
            <a:fld id="{B20636BE-7CFF-44D0-B820-6424C7080AD8}" type="slidenum">
              <a:rPr lang="ja-JP" altLang="en-US"/>
              <a:pPr>
                <a:defRPr/>
              </a:pPr>
              <a:t>&lt;#&gt;</a:t>
            </a:fld>
            <a:endParaRPr lang="ja-JP"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BFFF2C59-8C16-442F-87EC-DEBA9CB87EB6}" type="datetimeFigureOut">
              <a:rPr lang="ja-JP" altLang="en-US"/>
              <a:pPr>
                <a:defRPr/>
              </a:pPr>
              <a:t>2009/10/29</a:t>
            </a:fld>
            <a:endParaRPr lang="ja-JP" altLang="en-US"/>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 5"/>
          <p:cNvSpPr>
            <a:spLocks noGrp="1"/>
          </p:cNvSpPr>
          <p:nvPr>
            <p:ph type="sldNum" sz="quarter" idx="12"/>
          </p:nvPr>
        </p:nvSpPr>
        <p:spPr/>
        <p:txBody>
          <a:bodyPr/>
          <a:lstStyle>
            <a:lvl1pPr>
              <a:defRPr/>
            </a:lvl1pPr>
          </a:lstStyle>
          <a:p>
            <a:pPr>
              <a:defRPr/>
            </a:pPr>
            <a:fld id="{2AE0C33A-B933-4259-ACD2-BF528CEB447F}" type="slidenum">
              <a:rPr lang="ja-JP" altLang="en-US"/>
              <a:pPr>
                <a:defRPr/>
              </a:pPr>
              <a:t>&lt;#&gt;</a:t>
            </a:fld>
            <a:endParaRPr lang="ja-JP"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747F1078-8F95-41E8-A6C6-B69292836B17}" type="datetimeFigureOut">
              <a:rPr lang="ja-JP" altLang="en-US"/>
              <a:pPr>
                <a:defRPr/>
              </a:pPr>
              <a:t>2009/10/29</a:t>
            </a:fld>
            <a:endParaRPr lang="ja-JP" altLang="en-US"/>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 5"/>
          <p:cNvSpPr>
            <a:spLocks noGrp="1"/>
          </p:cNvSpPr>
          <p:nvPr>
            <p:ph type="sldNum" sz="quarter" idx="12"/>
          </p:nvPr>
        </p:nvSpPr>
        <p:spPr/>
        <p:txBody>
          <a:bodyPr/>
          <a:lstStyle>
            <a:lvl1pPr>
              <a:defRPr/>
            </a:lvl1pPr>
          </a:lstStyle>
          <a:p>
            <a:pPr>
              <a:defRPr/>
            </a:pPr>
            <a:fld id="{460E1B46-EC55-4358-9F26-95F593FF2FCE}" type="slidenum">
              <a:rPr lang="ja-JP" altLang="en-US"/>
              <a:pPr>
                <a:defRPr/>
              </a:pPr>
              <a:t>&lt;#&gt;</a:t>
            </a:fld>
            <a:endParaRPr lang="ja-JP"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タイトル スライド">
    <p:spTree>
      <p:nvGrpSpPr>
        <p:cNvPr id="1" name=""/>
        <p:cNvGrpSpPr/>
        <p:nvPr/>
      </p:nvGrpSpPr>
      <p:grpSpPr>
        <a:xfrm>
          <a:off x="0" y="0"/>
          <a:ext cx="0" cy="0"/>
          <a:chOff x="0" y="0"/>
          <a:chExt cx="0" cy="0"/>
        </a:xfrm>
      </p:grpSpPr>
      <p:sp>
        <p:nvSpPr>
          <p:cNvPr id="18434" name="Rectangle 2"/>
          <p:cNvSpPr>
            <a:spLocks noGrp="1" noChangeArrowheads="1"/>
          </p:cNvSpPr>
          <p:nvPr>
            <p:ph type="ctrTitle"/>
          </p:nvPr>
        </p:nvSpPr>
        <p:spPr>
          <a:xfrm>
            <a:off x="685800" y="2130425"/>
            <a:ext cx="7772400" cy="1470025"/>
          </a:xfrm>
        </p:spPr>
        <p:txBody>
          <a:bodyPr/>
          <a:lstStyle>
            <a:lvl1pPr>
              <a:defRPr/>
            </a:lvl1pPr>
          </a:lstStyle>
          <a:p>
            <a:r>
              <a:rPr lang="ja-JP" altLang="en-US"/>
              <a:t>マスタ タイトルの書式設定</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cSld name="タイトルと表">
    <p:spTree>
      <p:nvGrpSpPr>
        <p:cNvPr id="1" name=""/>
        <p:cNvGrpSpPr/>
        <p:nvPr/>
      </p:nvGrpSpPr>
      <p:grpSpPr>
        <a:xfrm>
          <a:off x="0" y="0"/>
          <a:ext cx="0" cy="0"/>
          <a:chOff x="0" y="0"/>
          <a:chExt cx="0" cy="0"/>
        </a:xfrm>
      </p:grpSpPr>
      <p:sp>
        <p:nvSpPr>
          <p:cNvPr id="2" name="タイトル 1"/>
          <p:cNvSpPr>
            <a:spLocks noGrp="1"/>
          </p:cNvSpPr>
          <p:nvPr>
            <p:ph type="title"/>
          </p:nvPr>
        </p:nvSpPr>
        <p:spPr>
          <a:xfrm>
            <a:off x="0" y="0"/>
            <a:ext cx="9144000" cy="692150"/>
          </a:xfrm>
        </p:spPr>
        <p:txBody>
          <a:bodyPr/>
          <a:lstStyle/>
          <a:p>
            <a:r>
              <a:rPr lang="ja-JP" altLang="en-US" smtClean="0"/>
              <a:t>マスタ タイトルの書式設定</a:t>
            </a:r>
            <a:endParaRPr lang="ja-JP" altLang="en-US"/>
          </a:p>
        </p:txBody>
      </p:sp>
      <p:sp>
        <p:nvSpPr>
          <p:cNvPr id="3" name="表プレースホルダ 2"/>
          <p:cNvSpPr>
            <a:spLocks noGrp="1"/>
          </p:cNvSpPr>
          <p:nvPr>
            <p:ph type="tbl" idx="1"/>
          </p:nvPr>
        </p:nvSpPr>
        <p:spPr>
          <a:xfrm>
            <a:off x="457200" y="1600200"/>
            <a:ext cx="8229600" cy="4525963"/>
          </a:xfrm>
          <a:prstGeom prst="rect">
            <a:avLst/>
          </a:prstGeom>
        </p:spPr>
        <p:txBody>
          <a:bodyPr/>
          <a:lstStyle/>
          <a:p>
            <a:endParaRPr lang="ja-JP"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EDEF665B-B9DB-42E2-B3DB-1481A6CD4FDA}" type="datetimeFigureOut">
              <a:rPr lang="ja-JP" altLang="en-US"/>
              <a:pPr>
                <a:defRPr/>
              </a:pPr>
              <a:t>2009/10/29</a:t>
            </a:fld>
            <a:endParaRPr lang="ja-JP" altLang="en-US"/>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 5"/>
          <p:cNvSpPr>
            <a:spLocks noGrp="1"/>
          </p:cNvSpPr>
          <p:nvPr>
            <p:ph type="sldNum" sz="quarter" idx="12"/>
          </p:nvPr>
        </p:nvSpPr>
        <p:spPr/>
        <p:txBody>
          <a:bodyPr/>
          <a:lstStyle>
            <a:lvl1pPr>
              <a:defRPr/>
            </a:lvl1pPr>
          </a:lstStyle>
          <a:p>
            <a:pPr>
              <a:defRPr/>
            </a:pPr>
            <a:fld id="{27F20032-F420-4741-A6E1-7582604B65D9}" type="slidenum">
              <a:rPr lang="ja-JP" altLang="en-US"/>
              <a:pPr>
                <a:defRPr/>
              </a:pPr>
              <a:t>&lt;#&gt;</a:t>
            </a:fld>
            <a:endParaRPr lang="ja-JP"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 テキストの書式設定</a:t>
            </a:r>
          </a:p>
        </p:txBody>
      </p:sp>
      <p:sp>
        <p:nvSpPr>
          <p:cNvPr id="4" name="日付プレースホルダ 3"/>
          <p:cNvSpPr>
            <a:spLocks noGrp="1"/>
          </p:cNvSpPr>
          <p:nvPr>
            <p:ph type="dt" sz="half" idx="10"/>
          </p:nvPr>
        </p:nvSpPr>
        <p:spPr/>
        <p:txBody>
          <a:bodyPr/>
          <a:lstStyle>
            <a:lvl1pPr>
              <a:defRPr/>
            </a:lvl1pPr>
          </a:lstStyle>
          <a:p>
            <a:pPr>
              <a:defRPr/>
            </a:pPr>
            <a:fld id="{2085B07B-5283-4CC4-AD4B-BD28EE6E3C73}" type="datetimeFigureOut">
              <a:rPr lang="ja-JP" altLang="en-US"/>
              <a:pPr>
                <a:defRPr/>
              </a:pPr>
              <a:t>2009/10/29</a:t>
            </a:fld>
            <a:endParaRPr lang="ja-JP" altLang="en-US"/>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 5"/>
          <p:cNvSpPr>
            <a:spLocks noGrp="1"/>
          </p:cNvSpPr>
          <p:nvPr>
            <p:ph type="sldNum" sz="quarter" idx="12"/>
          </p:nvPr>
        </p:nvSpPr>
        <p:spPr/>
        <p:txBody>
          <a:bodyPr/>
          <a:lstStyle>
            <a:lvl1pPr>
              <a:defRPr/>
            </a:lvl1pPr>
          </a:lstStyle>
          <a:p>
            <a:pPr>
              <a:defRPr/>
            </a:pPr>
            <a:fld id="{EE495A25-1632-4A8A-BB21-8442CAB9A35F}" type="slidenum">
              <a:rPr lang="ja-JP" altLang="en-US"/>
              <a:pPr>
                <a:defRPr/>
              </a:pPr>
              <a:t>&lt;#&gt;</a:t>
            </a:fld>
            <a:endParaRPr lang="ja-JP"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 3"/>
          <p:cNvSpPr>
            <a:spLocks noGrp="1"/>
          </p:cNvSpPr>
          <p:nvPr>
            <p:ph type="dt" sz="half" idx="10"/>
          </p:nvPr>
        </p:nvSpPr>
        <p:spPr/>
        <p:txBody>
          <a:bodyPr/>
          <a:lstStyle>
            <a:lvl1pPr>
              <a:defRPr/>
            </a:lvl1pPr>
          </a:lstStyle>
          <a:p>
            <a:pPr>
              <a:defRPr/>
            </a:pPr>
            <a:fld id="{38C72AC4-DA42-489A-9B48-61A1A12002B4}" type="datetimeFigureOut">
              <a:rPr lang="ja-JP" altLang="en-US"/>
              <a:pPr>
                <a:defRPr/>
              </a:pPr>
              <a:t>2009/10/29</a:t>
            </a:fld>
            <a:endParaRPr lang="ja-JP" altLang="en-US"/>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 5"/>
          <p:cNvSpPr>
            <a:spLocks noGrp="1"/>
          </p:cNvSpPr>
          <p:nvPr>
            <p:ph type="sldNum" sz="quarter" idx="12"/>
          </p:nvPr>
        </p:nvSpPr>
        <p:spPr/>
        <p:txBody>
          <a:bodyPr/>
          <a:lstStyle>
            <a:lvl1pPr>
              <a:defRPr/>
            </a:lvl1pPr>
          </a:lstStyle>
          <a:p>
            <a:pPr>
              <a:defRPr/>
            </a:pPr>
            <a:fld id="{9AD112B5-4E45-46D3-B091-C3F38C69E7B6}" type="slidenum">
              <a:rPr lang="ja-JP" altLang="en-US"/>
              <a:pPr>
                <a:defRPr/>
              </a:pPr>
              <a:t>&lt;#&gt;</a:t>
            </a:fld>
            <a:endParaRPr lang="ja-JP"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 3"/>
          <p:cNvSpPr>
            <a:spLocks noGrp="1"/>
          </p:cNvSpPr>
          <p:nvPr>
            <p:ph type="dt" sz="half" idx="10"/>
          </p:nvPr>
        </p:nvSpPr>
        <p:spPr/>
        <p:txBody>
          <a:bodyPr/>
          <a:lstStyle>
            <a:lvl1pPr>
              <a:defRPr/>
            </a:lvl1pPr>
          </a:lstStyle>
          <a:p>
            <a:pPr>
              <a:defRPr/>
            </a:pPr>
            <a:fld id="{BE7754A8-2617-4C1A-A6BB-1D72D67B7895}" type="datetimeFigureOut">
              <a:rPr lang="ja-JP" altLang="en-US"/>
              <a:pPr>
                <a:defRPr/>
              </a:pPr>
              <a:t>2009/10/29</a:t>
            </a:fld>
            <a:endParaRPr lang="ja-JP" altLang="en-US"/>
          </a:p>
        </p:txBody>
      </p:sp>
      <p:sp>
        <p:nvSpPr>
          <p:cNvPr id="8"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9" name="スライド番号プレースホルダ 5"/>
          <p:cNvSpPr>
            <a:spLocks noGrp="1"/>
          </p:cNvSpPr>
          <p:nvPr>
            <p:ph type="sldNum" sz="quarter" idx="12"/>
          </p:nvPr>
        </p:nvSpPr>
        <p:spPr/>
        <p:txBody>
          <a:bodyPr/>
          <a:lstStyle>
            <a:lvl1pPr>
              <a:defRPr/>
            </a:lvl1pPr>
          </a:lstStyle>
          <a:p>
            <a:pPr>
              <a:defRPr/>
            </a:pPr>
            <a:fld id="{121CD973-3FE5-494A-BCDE-DA6E11B89F2F}" type="slidenum">
              <a:rPr lang="ja-JP" altLang="en-US"/>
              <a:pPr>
                <a:defRPr/>
              </a:pPr>
              <a:t>&lt;#&gt;</a:t>
            </a:fld>
            <a:endParaRPr lang="ja-JP"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日付プレースホルダ 3"/>
          <p:cNvSpPr>
            <a:spLocks noGrp="1"/>
          </p:cNvSpPr>
          <p:nvPr>
            <p:ph type="dt" sz="half" idx="10"/>
          </p:nvPr>
        </p:nvSpPr>
        <p:spPr/>
        <p:txBody>
          <a:bodyPr/>
          <a:lstStyle>
            <a:lvl1pPr>
              <a:defRPr/>
            </a:lvl1pPr>
          </a:lstStyle>
          <a:p>
            <a:pPr>
              <a:defRPr/>
            </a:pPr>
            <a:fld id="{55D02027-975C-428A-8B31-24E8F6FB7981}" type="datetimeFigureOut">
              <a:rPr lang="ja-JP" altLang="en-US"/>
              <a:pPr>
                <a:defRPr/>
              </a:pPr>
              <a:t>2009/10/29</a:t>
            </a:fld>
            <a:endParaRPr lang="ja-JP" altLang="en-US"/>
          </a:p>
        </p:txBody>
      </p:sp>
      <p:sp>
        <p:nvSpPr>
          <p:cNvPr id="4"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5" name="スライド番号プレースホルダ 5"/>
          <p:cNvSpPr>
            <a:spLocks noGrp="1"/>
          </p:cNvSpPr>
          <p:nvPr>
            <p:ph type="sldNum" sz="quarter" idx="12"/>
          </p:nvPr>
        </p:nvSpPr>
        <p:spPr/>
        <p:txBody>
          <a:bodyPr/>
          <a:lstStyle>
            <a:lvl1pPr>
              <a:defRPr/>
            </a:lvl1pPr>
          </a:lstStyle>
          <a:p>
            <a:pPr>
              <a:defRPr/>
            </a:pPr>
            <a:fld id="{C9FBE1FE-9E5E-447D-AF3B-5748291B93D8}" type="slidenum">
              <a:rPr lang="ja-JP" altLang="en-US"/>
              <a:pPr>
                <a:defRPr/>
              </a:pPr>
              <a:t>&lt;#&gt;</a:t>
            </a:fld>
            <a:endParaRPr lang="ja-JP"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3"/>
          <p:cNvSpPr>
            <a:spLocks noGrp="1"/>
          </p:cNvSpPr>
          <p:nvPr>
            <p:ph type="dt" sz="half" idx="10"/>
          </p:nvPr>
        </p:nvSpPr>
        <p:spPr/>
        <p:txBody>
          <a:bodyPr/>
          <a:lstStyle>
            <a:lvl1pPr>
              <a:defRPr/>
            </a:lvl1pPr>
          </a:lstStyle>
          <a:p>
            <a:pPr>
              <a:defRPr/>
            </a:pPr>
            <a:fld id="{B3E12356-F744-4262-AF37-9CB884C334C7}" type="datetimeFigureOut">
              <a:rPr lang="ja-JP" altLang="en-US"/>
              <a:pPr>
                <a:defRPr/>
              </a:pPr>
              <a:t>2009/10/29</a:t>
            </a:fld>
            <a:endParaRPr lang="ja-JP" altLang="en-US"/>
          </a:p>
        </p:txBody>
      </p:sp>
      <p:sp>
        <p:nvSpPr>
          <p:cNvPr id="3"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4" name="スライド番号プレースホルダ 5"/>
          <p:cNvSpPr>
            <a:spLocks noGrp="1"/>
          </p:cNvSpPr>
          <p:nvPr>
            <p:ph type="sldNum" sz="quarter" idx="12"/>
          </p:nvPr>
        </p:nvSpPr>
        <p:spPr/>
        <p:txBody>
          <a:bodyPr/>
          <a:lstStyle>
            <a:lvl1pPr>
              <a:defRPr/>
            </a:lvl1pPr>
          </a:lstStyle>
          <a:p>
            <a:pPr>
              <a:defRPr/>
            </a:pPr>
            <a:fld id="{4B05CE51-7EE0-41A5-BB3F-F7D88DBB8B52}" type="slidenum">
              <a:rPr lang="ja-JP" altLang="en-US"/>
              <a:pPr>
                <a:defRPr/>
              </a:pPr>
              <a:t>&lt;#&gt;</a:t>
            </a:fld>
            <a:endParaRPr lang="ja-JP"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3"/>
          <p:cNvSpPr>
            <a:spLocks noGrp="1"/>
          </p:cNvSpPr>
          <p:nvPr>
            <p:ph type="dt" sz="half" idx="10"/>
          </p:nvPr>
        </p:nvSpPr>
        <p:spPr/>
        <p:txBody>
          <a:bodyPr/>
          <a:lstStyle>
            <a:lvl1pPr>
              <a:defRPr/>
            </a:lvl1pPr>
          </a:lstStyle>
          <a:p>
            <a:pPr>
              <a:defRPr/>
            </a:pPr>
            <a:fld id="{F4F85BED-8F18-4C6C-AE5F-788482CC3C41}" type="datetimeFigureOut">
              <a:rPr lang="ja-JP" altLang="en-US"/>
              <a:pPr>
                <a:defRPr/>
              </a:pPr>
              <a:t>2009/10/29</a:t>
            </a:fld>
            <a:endParaRPr lang="ja-JP" altLang="en-US"/>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 5"/>
          <p:cNvSpPr>
            <a:spLocks noGrp="1"/>
          </p:cNvSpPr>
          <p:nvPr>
            <p:ph type="sldNum" sz="quarter" idx="12"/>
          </p:nvPr>
        </p:nvSpPr>
        <p:spPr/>
        <p:txBody>
          <a:bodyPr/>
          <a:lstStyle>
            <a:lvl1pPr>
              <a:defRPr/>
            </a:lvl1pPr>
          </a:lstStyle>
          <a:p>
            <a:pPr>
              <a:defRPr/>
            </a:pPr>
            <a:fld id="{D0DFC051-207A-4C6B-AC35-86D0FEE43384}" type="slidenum">
              <a:rPr lang="ja-JP" altLang="en-US"/>
              <a:pPr>
                <a:defRPr/>
              </a:pPr>
              <a:t>&lt;#&gt;</a:t>
            </a:fld>
            <a:endParaRPr lang="ja-JP"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3"/>
          <p:cNvSpPr>
            <a:spLocks noGrp="1"/>
          </p:cNvSpPr>
          <p:nvPr>
            <p:ph type="dt" sz="half" idx="10"/>
          </p:nvPr>
        </p:nvSpPr>
        <p:spPr/>
        <p:txBody>
          <a:bodyPr/>
          <a:lstStyle>
            <a:lvl1pPr>
              <a:defRPr/>
            </a:lvl1pPr>
          </a:lstStyle>
          <a:p>
            <a:pPr>
              <a:defRPr/>
            </a:pPr>
            <a:fld id="{B96EA377-F87C-4A0B-A497-5B5F37961261}" type="datetimeFigureOut">
              <a:rPr lang="ja-JP" altLang="en-US"/>
              <a:pPr>
                <a:defRPr/>
              </a:pPr>
              <a:t>2009/10/29</a:t>
            </a:fld>
            <a:endParaRPr lang="ja-JP" altLang="en-US"/>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 5"/>
          <p:cNvSpPr>
            <a:spLocks noGrp="1"/>
          </p:cNvSpPr>
          <p:nvPr>
            <p:ph type="sldNum" sz="quarter" idx="12"/>
          </p:nvPr>
        </p:nvSpPr>
        <p:spPr/>
        <p:txBody>
          <a:bodyPr/>
          <a:lstStyle>
            <a:lvl1pPr>
              <a:defRPr/>
            </a:lvl1pPr>
          </a:lstStyle>
          <a:p>
            <a:pPr>
              <a:defRPr/>
            </a:pPr>
            <a:fld id="{0AE602C4-BCEE-47CE-B440-CD35393EFBEE}" type="slidenum">
              <a:rPr lang="ja-JP" altLang="en-US"/>
              <a:pPr>
                <a:defRPr/>
              </a:pPr>
              <a:t>&lt;#&gt;</a:t>
            </a:fld>
            <a:endParaRPr lang="ja-JP"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タイトル プレースホルダ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1027" name="テキスト プレースホルダ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4" name="日付プレースホル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defRPr>
            </a:lvl1pPr>
          </a:lstStyle>
          <a:p>
            <a:pPr>
              <a:defRPr/>
            </a:pPr>
            <a:fld id="{C2EBC10F-D484-46F1-84C3-2C49ED6C9861}" type="datetimeFigureOut">
              <a:rPr lang="ja-JP" altLang="en-US"/>
              <a:pPr>
                <a:defRPr/>
              </a:pPr>
              <a:t>2009/10/29</a:t>
            </a:fld>
            <a:endParaRPr lang="ja-JP" altLang="en-US"/>
          </a:p>
        </p:txBody>
      </p:sp>
      <p:sp>
        <p:nvSpPr>
          <p:cNvPr id="5" name="フッター プレースホル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a:defRPr/>
            </a:pPr>
            <a:endParaRPr lang="ja-JP" altLang="en-US"/>
          </a:p>
        </p:txBody>
      </p:sp>
      <p:sp>
        <p:nvSpPr>
          <p:cNvPr id="6" name="スライド番号プレースホル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defRPr>
            </a:lvl1pPr>
          </a:lstStyle>
          <a:p>
            <a:pPr>
              <a:defRPr/>
            </a:pPr>
            <a:fld id="{4E478B32-D527-43A9-A35C-B462CF9EDB4A}" type="slidenum">
              <a:rPr lang="ja-JP" altLang="en-US"/>
              <a:pPr>
                <a:defRPr/>
              </a:pPr>
              <a:t>&lt;#&gt;</a:t>
            </a:fld>
            <a:endParaRPr lang="ja-JP" altLang="en-US"/>
          </a:p>
        </p:txBody>
      </p:sp>
    </p:spTree>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Lst>
  <p:txStyles>
    <p:title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2pPr>
      <a:lvl3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3pPr>
      <a:lvl4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4pPr>
      <a:lvl5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5pPr>
      <a:lvl6pPr marL="457200" algn="ctr" rtl="0" fontAlgn="base">
        <a:spcBef>
          <a:spcPct val="0"/>
        </a:spcBef>
        <a:spcAft>
          <a:spcPct val="0"/>
        </a:spcAft>
        <a:defRPr kumimoji="1" sz="4400">
          <a:solidFill>
            <a:schemeClr val="tx1"/>
          </a:solidFill>
          <a:latin typeface="Calibri" pitchFamily="34" charset="0"/>
          <a:ea typeface="ＭＳ Ｐゴシック" pitchFamily="50" charset="-128"/>
        </a:defRPr>
      </a:lvl6pPr>
      <a:lvl7pPr marL="914400" algn="ctr" rtl="0" fontAlgn="base">
        <a:spcBef>
          <a:spcPct val="0"/>
        </a:spcBef>
        <a:spcAft>
          <a:spcPct val="0"/>
        </a:spcAft>
        <a:defRPr kumimoji="1" sz="4400">
          <a:solidFill>
            <a:schemeClr val="tx1"/>
          </a:solidFill>
          <a:latin typeface="Calibri" pitchFamily="34" charset="0"/>
          <a:ea typeface="ＭＳ Ｐゴシック" pitchFamily="50" charset="-128"/>
        </a:defRPr>
      </a:lvl7pPr>
      <a:lvl8pPr marL="1371600" algn="ctr" rtl="0" fontAlgn="base">
        <a:spcBef>
          <a:spcPct val="0"/>
        </a:spcBef>
        <a:spcAft>
          <a:spcPct val="0"/>
        </a:spcAft>
        <a:defRPr kumimoji="1" sz="4400">
          <a:solidFill>
            <a:schemeClr val="tx1"/>
          </a:solidFill>
          <a:latin typeface="Calibri" pitchFamily="34" charset="0"/>
          <a:ea typeface="ＭＳ Ｐゴシック" pitchFamily="50" charset="-128"/>
        </a:defRPr>
      </a:lvl8pPr>
      <a:lvl9pPr marL="1828800" algn="ctr" rtl="0" fontAlgn="base">
        <a:spcBef>
          <a:spcPct val="0"/>
        </a:spcBef>
        <a:spcAft>
          <a:spcPct val="0"/>
        </a:spcAft>
        <a:defRPr kumimoji="1" sz="4400">
          <a:solidFill>
            <a:schemeClr val="tx1"/>
          </a:solidFill>
          <a:latin typeface="Calibri" pitchFamily="34" charset="0"/>
          <a:ea typeface="ＭＳ Ｐゴシック" pitchFamily="50" charset="-128"/>
        </a:defRPr>
      </a:lvl9pPr>
    </p:titleStyle>
    <p:bodyStyle>
      <a:lvl1pPr marL="342900" indent="-342900" algn="l" rtl="0" eaLnBrk="0" fontAlgn="base" hangingPunct="0">
        <a:spcBef>
          <a:spcPct val="20000"/>
        </a:spcBef>
        <a:spcAft>
          <a:spcPct val="0"/>
        </a:spcAft>
        <a:buFont typeface="Arial"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jpeg"/></Relationships>
</file>

<file path=ppt/slides/_rels/slide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12.xml"/><Relationship Id="rId4" Type="http://schemas.openxmlformats.org/officeDocument/2006/relationships/image" Target="../media/image12.jpeg"/></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jpeg"/></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jpeg"/></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2.png"/><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 Id="rId5" Type="http://schemas.openxmlformats.org/officeDocument/2006/relationships/image" Target="../media/image43.jpeg"/><Relationship Id="rId4" Type="http://schemas.openxmlformats.org/officeDocument/2006/relationships/image" Target="../media/image42.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3.png"/><Relationship Id="rId18" Type="http://schemas.openxmlformats.org/officeDocument/2006/relationships/image" Target="../media/image68.png"/><Relationship Id="rId26" Type="http://schemas.openxmlformats.org/officeDocument/2006/relationships/image" Target="../media/image76.png"/><Relationship Id="rId3" Type="http://schemas.openxmlformats.org/officeDocument/2006/relationships/image" Target="../media/image53.png"/><Relationship Id="rId21" Type="http://schemas.openxmlformats.org/officeDocument/2006/relationships/image" Target="../media/image71.png"/><Relationship Id="rId34" Type="http://schemas.openxmlformats.org/officeDocument/2006/relationships/image" Target="../media/image84.png"/><Relationship Id="rId7" Type="http://schemas.openxmlformats.org/officeDocument/2006/relationships/image" Target="../media/image57.png"/><Relationship Id="rId12" Type="http://schemas.openxmlformats.org/officeDocument/2006/relationships/image" Target="../media/image62.png"/><Relationship Id="rId17" Type="http://schemas.openxmlformats.org/officeDocument/2006/relationships/image" Target="../media/image67.png"/><Relationship Id="rId25" Type="http://schemas.openxmlformats.org/officeDocument/2006/relationships/image" Target="../media/image75.png"/><Relationship Id="rId33" Type="http://schemas.openxmlformats.org/officeDocument/2006/relationships/image" Target="../media/image83.png"/><Relationship Id="rId2" Type="http://schemas.openxmlformats.org/officeDocument/2006/relationships/image" Target="../media/image52.png"/><Relationship Id="rId16" Type="http://schemas.openxmlformats.org/officeDocument/2006/relationships/image" Target="../media/image66.png"/><Relationship Id="rId20" Type="http://schemas.openxmlformats.org/officeDocument/2006/relationships/image" Target="../media/image70.png"/><Relationship Id="rId29" Type="http://schemas.openxmlformats.org/officeDocument/2006/relationships/image" Target="../media/image79.png"/><Relationship Id="rId1" Type="http://schemas.openxmlformats.org/officeDocument/2006/relationships/slideLayout" Target="../slideLayouts/slideLayout2.xml"/><Relationship Id="rId6" Type="http://schemas.openxmlformats.org/officeDocument/2006/relationships/image" Target="../media/image56.png"/><Relationship Id="rId11" Type="http://schemas.openxmlformats.org/officeDocument/2006/relationships/image" Target="../media/image61.png"/><Relationship Id="rId24" Type="http://schemas.openxmlformats.org/officeDocument/2006/relationships/image" Target="../media/image74.png"/><Relationship Id="rId32" Type="http://schemas.openxmlformats.org/officeDocument/2006/relationships/image" Target="../media/image82.png"/><Relationship Id="rId5" Type="http://schemas.openxmlformats.org/officeDocument/2006/relationships/image" Target="../media/image55.png"/><Relationship Id="rId15" Type="http://schemas.openxmlformats.org/officeDocument/2006/relationships/image" Target="../media/image65.png"/><Relationship Id="rId23" Type="http://schemas.openxmlformats.org/officeDocument/2006/relationships/image" Target="../media/image73.png"/><Relationship Id="rId28" Type="http://schemas.openxmlformats.org/officeDocument/2006/relationships/image" Target="../media/image78.png"/><Relationship Id="rId10" Type="http://schemas.openxmlformats.org/officeDocument/2006/relationships/image" Target="../media/image60.png"/><Relationship Id="rId19" Type="http://schemas.openxmlformats.org/officeDocument/2006/relationships/image" Target="../media/image69.png"/><Relationship Id="rId31" Type="http://schemas.openxmlformats.org/officeDocument/2006/relationships/image" Target="../media/image81.png"/><Relationship Id="rId4" Type="http://schemas.openxmlformats.org/officeDocument/2006/relationships/image" Target="../media/image54.png"/><Relationship Id="rId9" Type="http://schemas.openxmlformats.org/officeDocument/2006/relationships/image" Target="../media/image59.png"/><Relationship Id="rId14" Type="http://schemas.openxmlformats.org/officeDocument/2006/relationships/image" Target="../media/image64.png"/><Relationship Id="rId22" Type="http://schemas.openxmlformats.org/officeDocument/2006/relationships/image" Target="../media/image72.png"/><Relationship Id="rId27" Type="http://schemas.openxmlformats.org/officeDocument/2006/relationships/image" Target="../media/image77.png"/><Relationship Id="rId30" Type="http://schemas.openxmlformats.org/officeDocument/2006/relationships/image" Target="../media/image80.png"/><Relationship Id="rId35" Type="http://schemas.openxmlformats.org/officeDocument/2006/relationships/image" Target="../media/image85.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90.wmf"/><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xml"/><Relationship Id="rId4" Type="http://schemas.openxmlformats.org/officeDocument/2006/relationships/image" Target="../media/image93.png"/></Relationships>
</file>

<file path=ppt/slides/_rels/slide5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94.jpeg"/><Relationship Id="rId1" Type="http://schemas.openxmlformats.org/officeDocument/2006/relationships/slideLayout" Target="../slideLayouts/slideLayout2.xml"/><Relationship Id="rId6" Type="http://schemas.openxmlformats.org/officeDocument/2006/relationships/image" Target="../media/image97.jpeg"/><Relationship Id="rId5" Type="http://schemas.openxmlformats.org/officeDocument/2006/relationships/image" Target="../media/image96.png"/><Relationship Id="rId4" Type="http://schemas.openxmlformats.org/officeDocument/2006/relationships/image" Target="../media/image95.jpeg"/></Relationships>
</file>

<file path=ppt/slides/_rels/slide56.xml.rels><?xml version="1.0" encoding="UTF-8" standalone="yes"?>
<Relationships xmlns="http://schemas.openxmlformats.org/package/2006/relationships"><Relationship Id="rId3" Type="http://schemas.openxmlformats.org/officeDocument/2006/relationships/image" Target="../media/image99.emf"/><Relationship Id="rId2" Type="http://schemas.openxmlformats.org/officeDocument/2006/relationships/image" Target="../media/image98.emf"/><Relationship Id="rId1" Type="http://schemas.openxmlformats.org/officeDocument/2006/relationships/slideLayout" Target="../slideLayouts/slideLayout2.xml"/><Relationship Id="rId5" Type="http://schemas.openxmlformats.org/officeDocument/2006/relationships/image" Target="../media/image101.emf"/><Relationship Id="rId4" Type="http://schemas.openxmlformats.org/officeDocument/2006/relationships/image" Target="../media/image100.emf"/></Relationships>
</file>

<file path=ppt/slides/_rels/slide5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oleObject" Target="../embeddings/Microsoft_Office_Excel_97-2003_______1.xls"/><Relationship Id="rId2" Type="http://schemas.openxmlformats.org/officeDocument/2006/relationships/slideLayout" Target="../slideLayouts/slideLayout12.xml"/><Relationship Id="rId1" Type="http://schemas.openxmlformats.org/officeDocument/2006/relationships/vmlDrawing" Target="../drawings/vmlDrawing1.vml"/></Relationships>
</file>

<file path=ppt/slides/_rels/slide59.xml.rels><?xml version="1.0" encoding="UTF-8" standalone="yes"?>
<Relationships xmlns="http://schemas.openxmlformats.org/package/2006/relationships"><Relationship Id="rId3" Type="http://schemas.openxmlformats.org/officeDocument/2006/relationships/oleObject" Target="../embeddings/Microsoft_Office_Excel_97-2003_______2.xls"/><Relationship Id="rId2" Type="http://schemas.openxmlformats.org/officeDocument/2006/relationships/slideLayout" Target="../slideLayouts/slideLayout12.xml"/><Relationship Id="rId1" Type="http://schemas.openxmlformats.org/officeDocument/2006/relationships/vmlDrawing" Target="../drawings/vmlDrawing2.v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oleObject" Target="../embeddings/Microsoft_Office_Excel_97-2003_______3.xls"/><Relationship Id="rId2" Type="http://schemas.openxmlformats.org/officeDocument/2006/relationships/slideLayout" Target="../slideLayouts/slideLayout2.xml"/><Relationship Id="rId1" Type="http://schemas.openxmlformats.org/officeDocument/2006/relationships/vmlDrawing" Target="../drawings/vmlDrawing3.vml"/></Relationships>
</file>

<file path=ppt/slides/_rels/slide61.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oleObject" Target="../embeddings/Microsoft_Office_Excel_97-2003_______4.xls"/><Relationship Id="rId2" Type="http://schemas.openxmlformats.org/officeDocument/2006/relationships/slideLayout" Target="../slideLayouts/slideLayout1.xml"/><Relationship Id="rId1" Type="http://schemas.openxmlformats.org/officeDocument/2006/relationships/vmlDrawing" Target="../drawings/vmlDrawing4.vml"/><Relationship Id="rId5" Type="http://schemas.openxmlformats.org/officeDocument/2006/relationships/oleObject" Target="../embeddings/Microsoft_Office_Excel_97-2003_______6.xls"/><Relationship Id="rId4" Type="http://schemas.openxmlformats.org/officeDocument/2006/relationships/oleObject" Target="../embeddings/Microsoft_Office_Excel_97-2003_______5.xls"/></Relationships>
</file>

<file path=ppt/slides/_rels/slide67.xml.rels><?xml version="1.0" encoding="UTF-8" standalone="yes"?>
<Relationships xmlns="http://schemas.openxmlformats.org/package/2006/relationships"><Relationship Id="rId3" Type="http://schemas.openxmlformats.org/officeDocument/2006/relationships/oleObject" Target="../embeddings/Microsoft_Office_Excel_97-2003_______7.xls"/><Relationship Id="rId2" Type="http://schemas.openxmlformats.org/officeDocument/2006/relationships/slideLayout" Target="../slideLayouts/slideLayout1.xml"/><Relationship Id="rId1" Type="http://schemas.openxmlformats.org/officeDocument/2006/relationships/vmlDrawing" Target="../drawings/vmlDrawing5.vml"/><Relationship Id="rId4" Type="http://schemas.openxmlformats.org/officeDocument/2006/relationships/image" Target="../media/image110.png"/></Relationships>
</file>

<file path=ppt/slides/_rels/slide6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11.png"/><Relationship Id="rId1" Type="http://schemas.openxmlformats.org/officeDocument/2006/relationships/slideLayout" Target="../slideLayouts/slideLayout2.xml"/><Relationship Id="rId4" Type="http://schemas.openxmlformats.org/officeDocument/2006/relationships/image" Target="../media/image112.png"/></Relationships>
</file>

<file path=ppt/slides/_rels/slide69.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線コネクタ 4"/>
          <p:cNvCxnSpPr/>
          <p:nvPr/>
        </p:nvCxnSpPr>
        <p:spPr>
          <a:xfrm>
            <a:off x="214282" y="1889125"/>
            <a:ext cx="8715436" cy="0"/>
          </a:xfrm>
          <a:prstGeom prst="line">
            <a:avLst/>
          </a:prstGeom>
          <a:ln w="101600">
            <a:gradFill flip="none" rotWithShape="1">
              <a:gsLst>
                <a:gs pos="0">
                  <a:schemeClr val="tx2">
                    <a:lumMod val="50000"/>
                  </a:schemeClr>
                </a:gs>
                <a:gs pos="50000">
                  <a:schemeClr val="accent1">
                    <a:tint val="44500"/>
                    <a:satMod val="160000"/>
                  </a:schemeClr>
                </a:gs>
                <a:gs pos="100000">
                  <a:schemeClr val="accent1">
                    <a:tint val="23500"/>
                    <a:satMod val="160000"/>
                  </a:schemeClr>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6" name="直線コネクタ 5"/>
          <p:cNvCxnSpPr/>
          <p:nvPr/>
        </p:nvCxnSpPr>
        <p:spPr>
          <a:xfrm>
            <a:off x="214282" y="5321300"/>
            <a:ext cx="8715436" cy="0"/>
          </a:xfrm>
          <a:prstGeom prst="line">
            <a:avLst/>
          </a:prstGeom>
          <a:ln w="101600">
            <a:gradFill flip="none" rotWithShape="1">
              <a:gsLst>
                <a:gs pos="0">
                  <a:schemeClr val="tx2">
                    <a:lumMod val="50000"/>
                  </a:schemeClr>
                </a:gs>
                <a:gs pos="50000">
                  <a:schemeClr val="accent1">
                    <a:tint val="44500"/>
                    <a:satMod val="160000"/>
                  </a:schemeClr>
                </a:gs>
                <a:gs pos="100000">
                  <a:schemeClr val="accent1">
                    <a:tint val="23500"/>
                    <a:satMod val="160000"/>
                  </a:scheme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9" name="タイトル 1"/>
          <p:cNvSpPr txBox="1">
            <a:spLocks/>
          </p:cNvSpPr>
          <p:nvPr/>
        </p:nvSpPr>
        <p:spPr>
          <a:xfrm>
            <a:off x="714375" y="2571750"/>
            <a:ext cx="7772400" cy="1470025"/>
          </a:xfrm>
          <a:prstGeom prst="rect">
            <a:avLst/>
          </a:prstGeom>
        </p:spPr>
        <p:txBody>
          <a:bodyPr anchor="ctr"/>
          <a:lstStyle/>
          <a:p>
            <a:pPr algn="ctr" fontAlgn="auto">
              <a:spcAft>
                <a:spcPts val="0"/>
              </a:spcAft>
              <a:defRPr/>
            </a:pPr>
            <a:r>
              <a:rPr lang="ja-JP" altLang="en-US" sz="3600" dirty="0">
                <a:latin typeface="+mj-lt"/>
                <a:ea typeface="+mj-ea"/>
                <a:cs typeface="+mj-cs"/>
              </a:rPr>
              <a:t>持続可能な地域社会の形成に向けた</a:t>
            </a:r>
            <a:endParaRPr lang="en-US" altLang="ja-JP" sz="3600" dirty="0">
              <a:latin typeface="+mj-lt"/>
              <a:ea typeface="+mj-ea"/>
              <a:cs typeface="+mj-cs"/>
            </a:endParaRPr>
          </a:p>
          <a:p>
            <a:pPr algn="ctr" fontAlgn="auto">
              <a:spcAft>
                <a:spcPts val="0"/>
              </a:spcAft>
              <a:defRPr/>
            </a:pPr>
            <a:r>
              <a:rPr lang="ja-JP" altLang="en-US" sz="3600" dirty="0">
                <a:latin typeface="+mj-lt"/>
                <a:ea typeface="+mj-ea"/>
                <a:cs typeface="+mj-cs"/>
              </a:rPr>
              <a:t>地域災害リスクマネジメントシステムの</a:t>
            </a:r>
            <a:endParaRPr lang="en-US" altLang="ja-JP" sz="3600" dirty="0">
              <a:latin typeface="+mj-lt"/>
              <a:ea typeface="+mj-ea"/>
              <a:cs typeface="+mj-cs"/>
            </a:endParaRPr>
          </a:p>
          <a:p>
            <a:pPr algn="ctr" fontAlgn="auto">
              <a:spcAft>
                <a:spcPts val="0"/>
              </a:spcAft>
              <a:defRPr/>
            </a:pPr>
            <a:r>
              <a:rPr lang="ja-JP" altLang="en-US" sz="3600" dirty="0">
                <a:latin typeface="+mj-lt"/>
                <a:ea typeface="+mj-ea"/>
                <a:cs typeface="+mj-cs"/>
              </a:rPr>
              <a:t>構築に関する実践的研究</a:t>
            </a:r>
          </a:p>
        </p:txBody>
      </p:sp>
      <p:sp>
        <p:nvSpPr>
          <p:cNvPr id="3077" name="サブタイトル 2"/>
          <p:cNvSpPr txBox="1">
            <a:spLocks/>
          </p:cNvSpPr>
          <p:nvPr/>
        </p:nvSpPr>
        <p:spPr bwMode="auto">
          <a:xfrm>
            <a:off x="1357313" y="4429125"/>
            <a:ext cx="6400800" cy="757238"/>
          </a:xfrm>
          <a:prstGeom prst="rect">
            <a:avLst/>
          </a:prstGeom>
          <a:noFill/>
          <a:ln w="9525">
            <a:noFill/>
            <a:miter lim="800000"/>
            <a:headEnd/>
            <a:tailEnd/>
          </a:ln>
        </p:spPr>
        <p:txBody>
          <a:bodyPr/>
          <a:lstStyle/>
          <a:p>
            <a:pPr algn="ctr">
              <a:spcBef>
                <a:spcPct val="20000"/>
              </a:spcBef>
              <a:buFont typeface="Arial" charset="0"/>
              <a:buNone/>
            </a:pPr>
            <a:r>
              <a:rPr lang="ja-JP" altLang="en-US" sz="3200">
                <a:latin typeface="Calibri" pitchFamily="34" charset="0"/>
              </a:rPr>
              <a:t>山田研</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線コネクタ 3"/>
          <p:cNvCxnSpPr/>
          <p:nvPr/>
        </p:nvCxnSpPr>
        <p:spPr>
          <a:xfrm>
            <a:off x="214282" y="579438"/>
            <a:ext cx="8715436" cy="0"/>
          </a:xfrm>
          <a:prstGeom prst="line">
            <a:avLst/>
          </a:prstGeom>
          <a:ln w="50800">
            <a:gradFill flip="none" rotWithShape="1">
              <a:gsLst>
                <a:gs pos="0">
                  <a:schemeClr val="tx2">
                    <a:lumMod val="50000"/>
                  </a:schemeClr>
                </a:gs>
                <a:gs pos="50000">
                  <a:schemeClr val="accent1">
                    <a:tint val="44500"/>
                    <a:satMod val="160000"/>
                  </a:schemeClr>
                </a:gs>
                <a:gs pos="100000">
                  <a:schemeClr val="accent1">
                    <a:tint val="23500"/>
                    <a:satMod val="160000"/>
                  </a:scheme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7171" name="テキスト ボックス 4"/>
          <p:cNvSpPr txBox="1">
            <a:spLocks noChangeArrowheads="1"/>
          </p:cNvSpPr>
          <p:nvPr/>
        </p:nvSpPr>
        <p:spPr bwMode="auto">
          <a:xfrm>
            <a:off x="214313" y="0"/>
            <a:ext cx="7358062" cy="646113"/>
          </a:xfrm>
          <a:prstGeom prst="rect">
            <a:avLst/>
          </a:prstGeom>
          <a:noFill/>
          <a:ln w="9525">
            <a:noFill/>
            <a:miter lim="800000"/>
            <a:headEnd/>
            <a:tailEnd/>
          </a:ln>
        </p:spPr>
        <p:txBody>
          <a:bodyPr>
            <a:spAutoFit/>
          </a:bodyPr>
          <a:lstStyle/>
          <a:p>
            <a:r>
              <a:rPr lang="ja-JP" altLang="en-US" sz="3600">
                <a:latin typeface="Calibri" pitchFamily="34" charset="0"/>
              </a:rPr>
              <a:t>本研究の目的</a:t>
            </a:r>
          </a:p>
        </p:txBody>
      </p:sp>
      <p:sp>
        <p:nvSpPr>
          <p:cNvPr id="7172" name="Text Box 7"/>
          <p:cNvSpPr txBox="1">
            <a:spLocks noChangeArrowheads="1"/>
          </p:cNvSpPr>
          <p:nvPr/>
        </p:nvSpPr>
        <p:spPr bwMode="auto">
          <a:xfrm>
            <a:off x="214313" y="1000125"/>
            <a:ext cx="8713787" cy="2770188"/>
          </a:xfrm>
          <a:prstGeom prst="rect">
            <a:avLst/>
          </a:prstGeom>
          <a:solidFill>
            <a:srgbClr val="CCFFFF"/>
          </a:solidFill>
          <a:ln w="9525">
            <a:noFill/>
            <a:miter lim="800000"/>
            <a:headEnd/>
            <a:tailEnd/>
          </a:ln>
        </p:spPr>
        <p:txBody>
          <a:bodyPr>
            <a:spAutoFit/>
          </a:bodyPr>
          <a:lstStyle/>
          <a:p>
            <a:endParaRPr lang="ja-JP" altLang="en-US" sz="1000" b="1" u="sng" dirty="0">
              <a:solidFill>
                <a:srgbClr val="CC0000"/>
              </a:solidFill>
              <a:latin typeface="Calibri" pitchFamily="34" charset="0"/>
            </a:endParaRPr>
          </a:p>
          <a:p>
            <a:r>
              <a:rPr lang="ja-JP" altLang="en-US" sz="2800" dirty="0">
                <a:latin typeface="Calibri" pitchFamily="34" charset="0"/>
              </a:rPr>
              <a:t>・</a:t>
            </a:r>
            <a:r>
              <a:rPr lang="en-US" altLang="ja-JP" sz="2800" dirty="0">
                <a:latin typeface="Calibri" pitchFamily="34" charset="0"/>
              </a:rPr>
              <a:t>PDCA</a:t>
            </a:r>
            <a:r>
              <a:rPr lang="ja-JP" altLang="en-US" sz="2800" dirty="0">
                <a:latin typeface="Calibri" pitchFamily="34" charset="0"/>
              </a:rPr>
              <a:t>サイクルの過程で得た地域のニーズへの対応策の提案、リスクコミュニケーションの実践手法の検討</a:t>
            </a:r>
          </a:p>
          <a:p>
            <a:endParaRPr lang="ja-JP" altLang="en-US" sz="800" dirty="0">
              <a:latin typeface="Calibri" pitchFamily="34" charset="0"/>
            </a:endParaRPr>
          </a:p>
          <a:p>
            <a:r>
              <a:rPr lang="ja-JP" altLang="en-US" sz="2800" dirty="0">
                <a:latin typeface="Calibri" pitchFamily="34" charset="0"/>
              </a:rPr>
              <a:t>・災害リスクマネジメントの定量的な評価手法の検討</a:t>
            </a:r>
            <a:endParaRPr lang="en-US" altLang="ja-JP" sz="2800" dirty="0">
              <a:latin typeface="Calibri" pitchFamily="34" charset="0"/>
            </a:endParaRPr>
          </a:p>
          <a:p>
            <a:r>
              <a:rPr lang="ja-JP" altLang="en-US" sz="2800" b="1" dirty="0">
                <a:solidFill>
                  <a:srgbClr val="FF0000"/>
                </a:solidFill>
                <a:latin typeface="Calibri" pitchFamily="34" charset="0"/>
              </a:rPr>
              <a:t>　　　⇒地域災害リスクマネジメントシステムの構築</a:t>
            </a:r>
          </a:p>
          <a:p>
            <a:pPr algn="ctr"/>
            <a:endParaRPr lang="ja-JP" altLang="en-US" sz="800" b="1" dirty="0">
              <a:latin typeface="Calibri" pitchFamily="34" charset="0"/>
            </a:endParaRPr>
          </a:p>
          <a:p>
            <a:pPr algn="ctr"/>
            <a:r>
              <a:rPr lang="ja-JP" altLang="en-US" sz="2800" b="1" dirty="0">
                <a:solidFill>
                  <a:srgbClr val="FF0000"/>
                </a:solidFill>
                <a:latin typeface="Calibri" pitchFamily="34" charset="0"/>
              </a:rPr>
              <a:t>⇒実行性のある地域防災計画策定手法の確立</a:t>
            </a:r>
            <a:endParaRPr lang="en-US" altLang="ja-JP" sz="2800" b="1" dirty="0">
              <a:solidFill>
                <a:srgbClr val="FF0000"/>
              </a:solidFill>
              <a:latin typeface="Calibri" pitchFamily="34" charset="0"/>
            </a:endParaRPr>
          </a:p>
          <a:p>
            <a:endParaRPr lang="en-US" altLang="ja-JP" sz="800" b="1" dirty="0">
              <a:solidFill>
                <a:srgbClr val="FF0000"/>
              </a:solidFill>
              <a:latin typeface="Calibri" pitchFamily="34" charset="0"/>
            </a:endParaRPr>
          </a:p>
        </p:txBody>
      </p:sp>
      <p:sp>
        <p:nvSpPr>
          <p:cNvPr id="8" name="下矢印 7"/>
          <p:cNvSpPr/>
          <p:nvPr/>
        </p:nvSpPr>
        <p:spPr>
          <a:xfrm>
            <a:off x="3857630" y="4071942"/>
            <a:ext cx="1357312" cy="5715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7174" name="テキスト ボックス 8"/>
          <p:cNvSpPr txBox="1">
            <a:spLocks noChangeArrowheads="1"/>
          </p:cNvSpPr>
          <p:nvPr/>
        </p:nvSpPr>
        <p:spPr bwMode="auto">
          <a:xfrm>
            <a:off x="214313" y="5000636"/>
            <a:ext cx="8715375" cy="1500411"/>
          </a:xfrm>
          <a:prstGeom prst="rect">
            <a:avLst/>
          </a:prstGeom>
          <a:solidFill>
            <a:srgbClr val="FFC000">
              <a:alpha val="45097"/>
            </a:srgbClr>
          </a:solidFill>
          <a:ln w="9525">
            <a:noFill/>
            <a:miter lim="800000"/>
            <a:headEnd/>
            <a:tailEnd/>
          </a:ln>
        </p:spPr>
        <p:txBody>
          <a:bodyPr>
            <a:spAutoFit/>
          </a:bodyPr>
          <a:lstStyle/>
          <a:p>
            <a:endParaRPr lang="en-US" altLang="ja-JP" sz="1050" dirty="0" smtClean="0">
              <a:latin typeface="Calibri" pitchFamily="34" charset="0"/>
            </a:endParaRPr>
          </a:p>
          <a:p>
            <a:r>
              <a:rPr lang="ja-JP" altLang="en-US" sz="2800" dirty="0" smtClean="0">
                <a:latin typeface="Calibri" pitchFamily="34" charset="0"/>
              </a:rPr>
              <a:t>・継続的な防災まちづくり</a:t>
            </a:r>
            <a:endParaRPr lang="en-US" altLang="ja-JP" sz="2800" dirty="0" smtClean="0">
              <a:latin typeface="Calibri" pitchFamily="34" charset="0"/>
            </a:endParaRPr>
          </a:p>
          <a:p>
            <a:endParaRPr lang="en-US" altLang="ja-JP" sz="1050" dirty="0">
              <a:latin typeface="Calibri" pitchFamily="34" charset="0"/>
            </a:endParaRPr>
          </a:p>
          <a:p>
            <a:pPr algn="ctr"/>
            <a:r>
              <a:rPr lang="ja-JP" altLang="en-US" sz="3200" b="1" dirty="0" smtClean="0">
                <a:solidFill>
                  <a:srgbClr val="FF0000"/>
                </a:solidFill>
                <a:latin typeface="Calibri" pitchFamily="34" charset="0"/>
              </a:rPr>
              <a:t>⇒地域の活性化、持続</a:t>
            </a:r>
            <a:r>
              <a:rPr lang="ja-JP" altLang="en-US" sz="3200" b="1" dirty="0">
                <a:solidFill>
                  <a:srgbClr val="FF0000"/>
                </a:solidFill>
                <a:latin typeface="Calibri" pitchFamily="34" charset="0"/>
              </a:rPr>
              <a:t>可能な地域社会の</a:t>
            </a:r>
            <a:r>
              <a:rPr lang="ja-JP" altLang="en-US" sz="3200" b="1" dirty="0" smtClean="0">
                <a:solidFill>
                  <a:srgbClr val="FF0000"/>
                </a:solidFill>
                <a:latin typeface="Calibri" pitchFamily="34" charset="0"/>
              </a:rPr>
              <a:t>形成</a:t>
            </a:r>
            <a:endParaRPr lang="en-US" altLang="ja-JP" sz="3200" b="1" dirty="0" smtClean="0">
              <a:solidFill>
                <a:srgbClr val="FF0000"/>
              </a:solidFill>
              <a:latin typeface="Calibri" pitchFamily="34" charset="0"/>
            </a:endParaRPr>
          </a:p>
          <a:p>
            <a:pPr algn="ctr"/>
            <a:endParaRPr lang="ja-JP" altLang="en-US" sz="1050" b="1" dirty="0">
              <a:solidFill>
                <a:srgbClr val="FF0000"/>
              </a:solidFill>
              <a:latin typeface="Calibri" pitchFamily="34"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線コネクタ 4"/>
          <p:cNvCxnSpPr/>
          <p:nvPr/>
        </p:nvCxnSpPr>
        <p:spPr>
          <a:xfrm>
            <a:off x="214282" y="579438"/>
            <a:ext cx="8715436" cy="0"/>
          </a:xfrm>
          <a:prstGeom prst="line">
            <a:avLst/>
          </a:prstGeom>
          <a:ln w="50800">
            <a:gradFill flip="none" rotWithShape="1">
              <a:gsLst>
                <a:gs pos="0">
                  <a:schemeClr val="tx2">
                    <a:lumMod val="50000"/>
                  </a:schemeClr>
                </a:gs>
                <a:gs pos="50000">
                  <a:schemeClr val="accent1">
                    <a:tint val="44500"/>
                    <a:satMod val="160000"/>
                  </a:schemeClr>
                </a:gs>
                <a:gs pos="100000">
                  <a:schemeClr val="accent1">
                    <a:tint val="23500"/>
                    <a:satMod val="160000"/>
                  </a:scheme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4099" name="テキスト ボックス 9"/>
          <p:cNvSpPr txBox="1">
            <a:spLocks noChangeArrowheads="1"/>
          </p:cNvSpPr>
          <p:nvPr/>
        </p:nvSpPr>
        <p:spPr bwMode="auto">
          <a:xfrm>
            <a:off x="214313" y="0"/>
            <a:ext cx="5572125" cy="646113"/>
          </a:xfrm>
          <a:prstGeom prst="rect">
            <a:avLst/>
          </a:prstGeom>
          <a:noFill/>
          <a:ln w="9525">
            <a:noFill/>
            <a:miter lim="800000"/>
            <a:headEnd/>
            <a:tailEnd/>
          </a:ln>
        </p:spPr>
        <p:txBody>
          <a:bodyPr>
            <a:spAutoFit/>
          </a:bodyPr>
          <a:lstStyle/>
          <a:p>
            <a:r>
              <a:rPr lang="ja-JP" altLang="en-US" sz="3600">
                <a:latin typeface="Calibri" pitchFamily="34" charset="0"/>
              </a:rPr>
              <a:t>目次</a:t>
            </a:r>
          </a:p>
        </p:txBody>
      </p:sp>
      <p:sp>
        <p:nvSpPr>
          <p:cNvPr id="4100" name="テキスト ボックス 10"/>
          <p:cNvSpPr txBox="1">
            <a:spLocks noChangeArrowheads="1"/>
          </p:cNvSpPr>
          <p:nvPr/>
        </p:nvSpPr>
        <p:spPr bwMode="auto">
          <a:xfrm>
            <a:off x="142876" y="952103"/>
            <a:ext cx="8786842" cy="5509200"/>
          </a:xfrm>
          <a:prstGeom prst="rect">
            <a:avLst/>
          </a:prstGeom>
          <a:noFill/>
          <a:ln w="38100">
            <a:noFill/>
            <a:miter lim="800000"/>
            <a:headEnd/>
            <a:tailEnd/>
          </a:ln>
        </p:spPr>
        <p:txBody>
          <a:bodyPr wrap="square">
            <a:spAutoFit/>
          </a:bodyPr>
          <a:lstStyle/>
          <a:p>
            <a:r>
              <a:rPr lang="ja-JP" altLang="en-US" sz="3200" dirty="0" smtClean="0">
                <a:latin typeface="Calibri" pitchFamily="34" charset="0"/>
              </a:rPr>
              <a:t>１．社会的背景</a:t>
            </a:r>
            <a:endParaRPr lang="en-US" altLang="ja-JP" sz="3200" dirty="0" smtClean="0">
              <a:latin typeface="Calibri" pitchFamily="34" charset="0"/>
            </a:endParaRPr>
          </a:p>
          <a:p>
            <a:r>
              <a:rPr lang="ja-JP" altLang="en-US" sz="2800" dirty="0" smtClean="0">
                <a:latin typeface="Calibri" pitchFamily="34" charset="0"/>
              </a:rPr>
              <a:t>　　～地域社会の問題～</a:t>
            </a:r>
            <a:endParaRPr lang="en-US" altLang="ja-JP" sz="2800" dirty="0" smtClean="0">
              <a:latin typeface="Calibri" pitchFamily="34" charset="0"/>
            </a:endParaRPr>
          </a:p>
          <a:p>
            <a:r>
              <a:rPr lang="ja-JP" altLang="en-US" sz="3200" dirty="0" smtClean="0">
                <a:latin typeface="Calibri" pitchFamily="34" charset="0"/>
              </a:rPr>
              <a:t>２．</a:t>
            </a:r>
            <a:r>
              <a:rPr lang="ja-JP" altLang="en-US" sz="3200" dirty="0">
                <a:latin typeface="Calibri" pitchFamily="34" charset="0"/>
              </a:rPr>
              <a:t>研究</a:t>
            </a:r>
            <a:r>
              <a:rPr lang="ja-JP" altLang="en-US" sz="3200" dirty="0" smtClean="0">
                <a:latin typeface="Calibri" pitchFamily="34" charset="0"/>
              </a:rPr>
              <a:t>背景</a:t>
            </a:r>
            <a:endParaRPr lang="en-US" altLang="ja-JP" sz="3200" dirty="0" smtClean="0">
              <a:latin typeface="Calibri" pitchFamily="34" charset="0"/>
            </a:endParaRPr>
          </a:p>
          <a:p>
            <a:r>
              <a:rPr lang="ja-JP" altLang="en-US" sz="2800" dirty="0" smtClean="0">
                <a:latin typeface="Calibri" pitchFamily="34" charset="0"/>
              </a:rPr>
              <a:t>　　～近年</a:t>
            </a:r>
            <a:r>
              <a:rPr lang="ja-JP" altLang="en-US" sz="2800" dirty="0">
                <a:latin typeface="Calibri" pitchFamily="34" charset="0"/>
              </a:rPr>
              <a:t>の災害対策～</a:t>
            </a:r>
            <a:endParaRPr lang="en-US" altLang="ja-JP" sz="2800" dirty="0">
              <a:latin typeface="Calibri" pitchFamily="34" charset="0"/>
            </a:endParaRPr>
          </a:p>
          <a:p>
            <a:r>
              <a:rPr lang="ja-JP" altLang="en-US" sz="3200" dirty="0" smtClean="0">
                <a:latin typeface="Calibri" pitchFamily="34" charset="0"/>
              </a:rPr>
              <a:t>３．</a:t>
            </a:r>
            <a:r>
              <a:rPr lang="ja-JP" altLang="en-US" sz="3200" dirty="0">
                <a:latin typeface="Calibri" pitchFamily="34" charset="0"/>
              </a:rPr>
              <a:t>研究手法</a:t>
            </a:r>
            <a:endParaRPr lang="en-US" altLang="ja-JP" sz="3200" dirty="0">
              <a:latin typeface="Calibri" pitchFamily="34" charset="0"/>
            </a:endParaRPr>
          </a:p>
          <a:p>
            <a:r>
              <a:rPr lang="ja-JP" altLang="en-US" sz="2800" dirty="0">
                <a:latin typeface="Calibri" pitchFamily="34" charset="0"/>
              </a:rPr>
              <a:t>　　</a:t>
            </a:r>
            <a:r>
              <a:rPr lang="ja-JP" altLang="en-US" sz="2800" dirty="0" smtClean="0">
                <a:latin typeface="Calibri" pitchFamily="34" charset="0"/>
              </a:rPr>
              <a:t>～</a:t>
            </a:r>
            <a:r>
              <a:rPr lang="ja-JP" altLang="en-US" sz="2800" dirty="0">
                <a:latin typeface="Calibri" pitchFamily="34" charset="0"/>
              </a:rPr>
              <a:t>リスクコミュニケーションに基づいた</a:t>
            </a:r>
            <a:r>
              <a:rPr lang="en-US" altLang="ja-JP" sz="2800" dirty="0">
                <a:latin typeface="Calibri" pitchFamily="34" charset="0"/>
              </a:rPr>
              <a:t>PDCA</a:t>
            </a:r>
            <a:r>
              <a:rPr lang="ja-JP" altLang="en-US" sz="2800" dirty="0">
                <a:latin typeface="Calibri" pitchFamily="34" charset="0"/>
              </a:rPr>
              <a:t>サイクル～</a:t>
            </a:r>
            <a:endParaRPr lang="en-US" altLang="ja-JP" sz="2800" dirty="0">
              <a:latin typeface="Calibri" pitchFamily="34" charset="0"/>
            </a:endParaRPr>
          </a:p>
          <a:p>
            <a:r>
              <a:rPr lang="ja-JP" altLang="en-US" sz="3200" dirty="0" smtClean="0">
                <a:latin typeface="Calibri" pitchFamily="34" charset="0"/>
              </a:rPr>
              <a:t>４．</a:t>
            </a:r>
            <a:r>
              <a:rPr lang="ja-JP" altLang="en-US" sz="3200" dirty="0">
                <a:latin typeface="Calibri" pitchFamily="34" charset="0"/>
              </a:rPr>
              <a:t>本研究の目的</a:t>
            </a:r>
            <a:endParaRPr lang="en-US" altLang="ja-JP" sz="3200" dirty="0">
              <a:latin typeface="Calibri" pitchFamily="34" charset="0"/>
            </a:endParaRPr>
          </a:p>
          <a:p>
            <a:r>
              <a:rPr lang="ja-JP" altLang="en-US" sz="4000" dirty="0" smtClean="0">
                <a:solidFill>
                  <a:srgbClr val="FF0000"/>
                </a:solidFill>
                <a:latin typeface="Calibri" pitchFamily="34" charset="0"/>
              </a:rPr>
              <a:t>５．</a:t>
            </a:r>
            <a:r>
              <a:rPr lang="ja-JP" altLang="en-US" sz="4000" dirty="0">
                <a:solidFill>
                  <a:srgbClr val="FF0000"/>
                </a:solidFill>
                <a:latin typeface="Calibri" pitchFamily="34" charset="0"/>
              </a:rPr>
              <a:t>ケーススタディ</a:t>
            </a:r>
            <a:endParaRPr lang="en-US" altLang="ja-JP" sz="4000" dirty="0">
              <a:solidFill>
                <a:srgbClr val="FF0000"/>
              </a:solidFill>
              <a:latin typeface="Calibri" pitchFamily="34" charset="0"/>
            </a:endParaRPr>
          </a:p>
          <a:p>
            <a:r>
              <a:rPr lang="ja-JP" altLang="en-US" sz="2800" dirty="0">
                <a:solidFill>
                  <a:srgbClr val="FF0000"/>
                </a:solidFill>
                <a:latin typeface="Calibri" pitchFamily="34" charset="0"/>
              </a:rPr>
              <a:t>　　</a:t>
            </a:r>
            <a:r>
              <a:rPr lang="ja-JP" altLang="en-US" sz="3600" dirty="0">
                <a:solidFill>
                  <a:srgbClr val="FF0000"/>
                </a:solidFill>
                <a:latin typeface="Calibri" pitchFamily="34" charset="0"/>
              </a:rPr>
              <a:t>～熊本市壷</a:t>
            </a:r>
            <a:r>
              <a:rPr lang="ja-JP" altLang="en-US" sz="3600" dirty="0" smtClean="0">
                <a:solidFill>
                  <a:srgbClr val="FF0000"/>
                </a:solidFill>
                <a:latin typeface="Calibri" pitchFamily="34" charset="0"/>
              </a:rPr>
              <a:t>川校区で</a:t>
            </a:r>
            <a:r>
              <a:rPr lang="ja-JP" altLang="en-US" sz="3600" dirty="0">
                <a:solidFill>
                  <a:srgbClr val="FF0000"/>
                </a:solidFill>
                <a:latin typeface="Calibri" pitchFamily="34" charset="0"/>
              </a:rPr>
              <a:t>の取り組み</a:t>
            </a:r>
            <a:r>
              <a:rPr lang="ja-JP" altLang="en-US" sz="3600" dirty="0" smtClean="0">
                <a:solidFill>
                  <a:srgbClr val="FF0000"/>
                </a:solidFill>
                <a:latin typeface="Calibri" pitchFamily="34" charset="0"/>
              </a:rPr>
              <a:t>～</a:t>
            </a:r>
            <a:endParaRPr lang="en-US" altLang="ja-JP" sz="3600" dirty="0" smtClean="0">
              <a:solidFill>
                <a:srgbClr val="FF0000"/>
              </a:solidFill>
              <a:latin typeface="Calibri" pitchFamily="34" charset="0"/>
            </a:endParaRPr>
          </a:p>
          <a:p>
            <a:r>
              <a:rPr lang="ja-JP" altLang="en-US" sz="3200" dirty="0" smtClean="0">
                <a:latin typeface="Calibri" pitchFamily="34" charset="0"/>
              </a:rPr>
              <a:t>６．評価指標の位置づけ</a:t>
            </a:r>
            <a:endParaRPr lang="en-US" altLang="ja-JP" sz="3200" dirty="0">
              <a:latin typeface="Calibri" pitchFamily="34" charset="0"/>
            </a:endParaRPr>
          </a:p>
          <a:p>
            <a:r>
              <a:rPr lang="ja-JP" altLang="en-US" sz="3200" dirty="0" smtClean="0">
                <a:latin typeface="Calibri" pitchFamily="34" charset="0"/>
              </a:rPr>
              <a:t>７．</a:t>
            </a:r>
            <a:r>
              <a:rPr lang="ja-JP" altLang="en-US" sz="3200" dirty="0">
                <a:latin typeface="Calibri" pitchFamily="34" charset="0"/>
              </a:rPr>
              <a:t>まとめと今後の展開</a:t>
            </a:r>
            <a:endParaRPr lang="en-US" altLang="ja-JP" sz="3200" dirty="0">
              <a:latin typeface="Calibri" pitchFamily="34"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線コネクタ 3"/>
          <p:cNvCxnSpPr/>
          <p:nvPr/>
        </p:nvCxnSpPr>
        <p:spPr>
          <a:xfrm>
            <a:off x="214282" y="579438"/>
            <a:ext cx="8715436" cy="0"/>
          </a:xfrm>
          <a:prstGeom prst="line">
            <a:avLst/>
          </a:prstGeom>
          <a:ln w="50800">
            <a:gradFill flip="none" rotWithShape="1">
              <a:gsLst>
                <a:gs pos="0">
                  <a:schemeClr val="tx2">
                    <a:lumMod val="50000"/>
                  </a:schemeClr>
                </a:gs>
                <a:gs pos="50000">
                  <a:schemeClr val="accent1">
                    <a:tint val="44500"/>
                    <a:satMod val="160000"/>
                  </a:schemeClr>
                </a:gs>
                <a:gs pos="100000">
                  <a:schemeClr val="accent1">
                    <a:tint val="23500"/>
                    <a:satMod val="160000"/>
                  </a:scheme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8195" name="テキスト ボックス 4"/>
          <p:cNvSpPr txBox="1">
            <a:spLocks noChangeArrowheads="1"/>
          </p:cNvSpPr>
          <p:nvPr/>
        </p:nvSpPr>
        <p:spPr bwMode="auto">
          <a:xfrm>
            <a:off x="214313" y="0"/>
            <a:ext cx="7358062" cy="646113"/>
          </a:xfrm>
          <a:prstGeom prst="rect">
            <a:avLst/>
          </a:prstGeom>
          <a:noFill/>
          <a:ln w="9525">
            <a:noFill/>
            <a:miter lim="800000"/>
            <a:headEnd/>
            <a:tailEnd/>
          </a:ln>
        </p:spPr>
        <p:txBody>
          <a:bodyPr>
            <a:spAutoFit/>
          </a:bodyPr>
          <a:lstStyle/>
          <a:p>
            <a:r>
              <a:rPr lang="ja-JP" altLang="en-US" sz="3600">
                <a:latin typeface="Calibri" pitchFamily="34" charset="0"/>
              </a:rPr>
              <a:t>対象地の概要（熊本市壷川校区）</a:t>
            </a:r>
          </a:p>
        </p:txBody>
      </p:sp>
      <p:grpSp>
        <p:nvGrpSpPr>
          <p:cNvPr id="8196" name="Group 4"/>
          <p:cNvGrpSpPr>
            <a:grpSpLocks/>
          </p:cNvGrpSpPr>
          <p:nvPr/>
        </p:nvGrpSpPr>
        <p:grpSpPr bwMode="auto">
          <a:xfrm>
            <a:off x="0" y="1125538"/>
            <a:ext cx="3652838" cy="4876800"/>
            <a:chOff x="3312" y="482"/>
            <a:chExt cx="2301" cy="3072"/>
          </a:xfrm>
        </p:grpSpPr>
        <p:sp>
          <p:nvSpPr>
            <p:cNvPr id="8209" name="Text Box 5"/>
            <p:cNvSpPr txBox="1">
              <a:spLocks noChangeArrowheads="1"/>
            </p:cNvSpPr>
            <p:nvPr/>
          </p:nvSpPr>
          <p:spPr bwMode="auto">
            <a:xfrm rot="-5400000">
              <a:off x="3104" y="1778"/>
              <a:ext cx="704" cy="288"/>
            </a:xfrm>
            <a:prstGeom prst="rect">
              <a:avLst/>
            </a:prstGeom>
            <a:noFill/>
            <a:ln w="9525">
              <a:noFill/>
              <a:miter lim="800000"/>
              <a:headEnd/>
              <a:tailEnd/>
            </a:ln>
          </p:spPr>
          <p:txBody>
            <a:bodyPr wrap="none">
              <a:spAutoFit/>
            </a:bodyPr>
            <a:lstStyle/>
            <a:p>
              <a:r>
                <a:rPr lang="en-US" altLang="ja-JP" sz="2400">
                  <a:latin typeface="Calibri" pitchFamily="34" charset="0"/>
                  <a:ea typeface="ＤＦＰ華康ゴシック体W5" pitchFamily="50" charset="-128"/>
                </a:rPr>
                <a:t>1450m</a:t>
              </a:r>
            </a:p>
          </p:txBody>
        </p:sp>
        <p:sp>
          <p:nvSpPr>
            <p:cNvPr id="8210" name="Line 6"/>
            <p:cNvSpPr>
              <a:spLocks noChangeShapeType="1"/>
            </p:cNvSpPr>
            <p:nvPr/>
          </p:nvSpPr>
          <p:spPr bwMode="auto">
            <a:xfrm>
              <a:off x="3554" y="635"/>
              <a:ext cx="2" cy="2644"/>
            </a:xfrm>
            <a:prstGeom prst="line">
              <a:avLst/>
            </a:prstGeom>
            <a:noFill/>
            <a:ln w="9525">
              <a:solidFill>
                <a:schemeClr val="tx1"/>
              </a:solidFill>
              <a:round/>
              <a:headEnd type="triangle" w="med" len="med"/>
              <a:tailEnd type="triangle" w="med" len="med"/>
            </a:ln>
          </p:spPr>
          <p:txBody>
            <a:bodyPr/>
            <a:lstStyle/>
            <a:p>
              <a:endParaRPr lang="ja-JP" altLang="en-US"/>
            </a:p>
          </p:txBody>
        </p:sp>
        <p:sp>
          <p:nvSpPr>
            <p:cNvPr id="8211" name="Line 7"/>
            <p:cNvSpPr>
              <a:spLocks noChangeShapeType="1"/>
            </p:cNvSpPr>
            <p:nvPr/>
          </p:nvSpPr>
          <p:spPr bwMode="auto">
            <a:xfrm>
              <a:off x="3594" y="3306"/>
              <a:ext cx="1961" cy="2"/>
            </a:xfrm>
            <a:prstGeom prst="line">
              <a:avLst/>
            </a:prstGeom>
            <a:noFill/>
            <a:ln w="9525">
              <a:solidFill>
                <a:schemeClr val="tx1"/>
              </a:solidFill>
              <a:round/>
              <a:headEnd type="triangle" w="med" len="med"/>
              <a:tailEnd type="triangle" w="med" len="med"/>
            </a:ln>
          </p:spPr>
          <p:txBody>
            <a:bodyPr/>
            <a:lstStyle/>
            <a:p>
              <a:endParaRPr lang="ja-JP" altLang="en-US"/>
            </a:p>
          </p:txBody>
        </p:sp>
        <p:sp>
          <p:nvSpPr>
            <p:cNvPr id="8212" name="Text Box 8"/>
            <p:cNvSpPr txBox="1">
              <a:spLocks noChangeArrowheads="1"/>
            </p:cNvSpPr>
            <p:nvPr/>
          </p:nvSpPr>
          <p:spPr bwMode="auto">
            <a:xfrm>
              <a:off x="4302" y="3266"/>
              <a:ext cx="597" cy="288"/>
            </a:xfrm>
            <a:prstGeom prst="rect">
              <a:avLst/>
            </a:prstGeom>
            <a:noFill/>
            <a:ln w="9525">
              <a:noFill/>
              <a:miter lim="800000"/>
              <a:headEnd/>
              <a:tailEnd/>
            </a:ln>
          </p:spPr>
          <p:txBody>
            <a:bodyPr wrap="none">
              <a:spAutoFit/>
            </a:bodyPr>
            <a:lstStyle/>
            <a:p>
              <a:r>
                <a:rPr lang="en-US" altLang="ja-JP" sz="2400">
                  <a:latin typeface="Calibri" pitchFamily="34" charset="0"/>
                  <a:ea typeface="ＤＦＰ華康ゴシック体W5" pitchFamily="50" charset="-128"/>
                </a:rPr>
                <a:t>950m</a:t>
              </a:r>
            </a:p>
          </p:txBody>
        </p:sp>
        <p:pic>
          <p:nvPicPr>
            <p:cNvPr id="8213" name="Picture 9"/>
            <p:cNvPicPr>
              <a:picLocks noChangeAspect="1" noChangeArrowheads="1"/>
            </p:cNvPicPr>
            <p:nvPr/>
          </p:nvPicPr>
          <p:blipFill>
            <a:blip r:embed="rId2" cstate="print"/>
            <a:srcRect/>
            <a:stretch>
              <a:fillRect/>
            </a:stretch>
          </p:blipFill>
          <p:spPr bwMode="auto">
            <a:xfrm>
              <a:off x="3594" y="635"/>
              <a:ext cx="1940" cy="2626"/>
            </a:xfrm>
            <a:prstGeom prst="rect">
              <a:avLst/>
            </a:prstGeom>
            <a:noFill/>
            <a:ln w="9525">
              <a:noFill/>
              <a:miter lim="800000"/>
              <a:headEnd/>
              <a:tailEnd/>
            </a:ln>
          </p:spPr>
        </p:pic>
        <p:sp>
          <p:nvSpPr>
            <p:cNvPr id="8214" name="Text Box 10"/>
            <p:cNvSpPr txBox="1">
              <a:spLocks noChangeArrowheads="1"/>
            </p:cNvSpPr>
            <p:nvPr/>
          </p:nvSpPr>
          <p:spPr bwMode="auto">
            <a:xfrm>
              <a:off x="4921" y="482"/>
              <a:ext cx="692" cy="288"/>
            </a:xfrm>
            <a:prstGeom prst="rect">
              <a:avLst/>
            </a:prstGeom>
            <a:noFill/>
            <a:ln w="9525">
              <a:noFill/>
              <a:miter lim="800000"/>
              <a:headEnd/>
              <a:tailEnd/>
            </a:ln>
          </p:spPr>
          <p:txBody>
            <a:bodyPr wrap="none">
              <a:spAutoFit/>
            </a:bodyPr>
            <a:lstStyle/>
            <a:p>
              <a:r>
                <a:rPr lang="ja-JP" altLang="en-US" sz="2400" b="1">
                  <a:latin typeface="Times New Roman" pitchFamily="18" charset="0"/>
                </a:rPr>
                <a:t>坪井川</a:t>
              </a:r>
            </a:p>
          </p:txBody>
        </p:sp>
        <p:sp>
          <p:nvSpPr>
            <p:cNvPr id="8215" name="Freeform 11"/>
            <p:cNvSpPr>
              <a:spLocks/>
            </p:cNvSpPr>
            <p:nvPr/>
          </p:nvSpPr>
          <p:spPr bwMode="auto">
            <a:xfrm>
              <a:off x="4037" y="635"/>
              <a:ext cx="680" cy="2312"/>
            </a:xfrm>
            <a:custGeom>
              <a:avLst/>
              <a:gdLst>
                <a:gd name="T0" fmla="*/ 336 w 680"/>
                <a:gd name="T1" fmla="*/ 0 h 2312"/>
                <a:gd name="T2" fmla="*/ 432 w 680"/>
                <a:gd name="T3" fmla="*/ 192 h 2312"/>
                <a:gd name="T4" fmla="*/ 480 w 680"/>
                <a:gd name="T5" fmla="*/ 240 h 2312"/>
                <a:gd name="T6" fmla="*/ 576 w 680"/>
                <a:gd name="T7" fmla="*/ 240 h 2312"/>
                <a:gd name="T8" fmla="*/ 624 w 680"/>
                <a:gd name="T9" fmla="*/ 336 h 2312"/>
                <a:gd name="T10" fmla="*/ 624 w 680"/>
                <a:gd name="T11" fmla="*/ 432 h 2312"/>
                <a:gd name="T12" fmla="*/ 672 w 680"/>
                <a:gd name="T13" fmla="*/ 528 h 2312"/>
                <a:gd name="T14" fmla="*/ 576 w 680"/>
                <a:gd name="T15" fmla="*/ 720 h 2312"/>
                <a:gd name="T16" fmla="*/ 480 w 680"/>
                <a:gd name="T17" fmla="*/ 768 h 2312"/>
                <a:gd name="T18" fmla="*/ 480 w 680"/>
                <a:gd name="T19" fmla="*/ 1056 h 2312"/>
                <a:gd name="T20" fmla="*/ 528 w 680"/>
                <a:gd name="T21" fmla="*/ 1248 h 2312"/>
                <a:gd name="T22" fmla="*/ 624 w 680"/>
                <a:gd name="T23" fmla="*/ 1344 h 2312"/>
                <a:gd name="T24" fmla="*/ 576 w 680"/>
                <a:gd name="T25" fmla="*/ 1488 h 2312"/>
                <a:gd name="T26" fmla="*/ 528 w 680"/>
                <a:gd name="T27" fmla="*/ 1584 h 2312"/>
                <a:gd name="T28" fmla="*/ 384 w 680"/>
                <a:gd name="T29" fmla="*/ 1728 h 2312"/>
                <a:gd name="T30" fmla="*/ 336 w 680"/>
                <a:gd name="T31" fmla="*/ 1968 h 2312"/>
                <a:gd name="T32" fmla="*/ 384 w 680"/>
                <a:gd name="T33" fmla="*/ 2112 h 2312"/>
                <a:gd name="T34" fmla="*/ 336 w 680"/>
                <a:gd name="T35" fmla="*/ 2208 h 2312"/>
                <a:gd name="T36" fmla="*/ 240 w 680"/>
                <a:gd name="T37" fmla="*/ 2256 h 2312"/>
                <a:gd name="T38" fmla="*/ 96 w 680"/>
                <a:gd name="T39" fmla="*/ 2304 h 2312"/>
                <a:gd name="T40" fmla="*/ 0 w 680"/>
                <a:gd name="T41" fmla="*/ 2304 h 231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80"/>
                <a:gd name="T64" fmla="*/ 0 h 2312"/>
                <a:gd name="T65" fmla="*/ 680 w 680"/>
                <a:gd name="T66" fmla="*/ 2312 h 231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80" h="2312">
                  <a:moveTo>
                    <a:pt x="336" y="0"/>
                  </a:moveTo>
                  <a:cubicBezTo>
                    <a:pt x="372" y="76"/>
                    <a:pt x="408" y="152"/>
                    <a:pt x="432" y="192"/>
                  </a:cubicBezTo>
                  <a:cubicBezTo>
                    <a:pt x="456" y="232"/>
                    <a:pt x="456" y="232"/>
                    <a:pt x="480" y="240"/>
                  </a:cubicBezTo>
                  <a:cubicBezTo>
                    <a:pt x="504" y="248"/>
                    <a:pt x="552" y="224"/>
                    <a:pt x="576" y="240"/>
                  </a:cubicBezTo>
                  <a:cubicBezTo>
                    <a:pt x="600" y="256"/>
                    <a:pt x="616" y="304"/>
                    <a:pt x="624" y="336"/>
                  </a:cubicBezTo>
                  <a:cubicBezTo>
                    <a:pt x="632" y="368"/>
                    <a:pt x="616" y="400"/>
                    <a:pt x="624" y="432"/>
                  </a:cubicBezTo>
                  <a:cubicBezTo>
                    <a:pt x="632" y="464"/>
                    <a:pt x="680" y="480"/>
                    <a:pt x="672" y="528"/>
                  </a:cubicBezTo>
                  <a:cubicBezTo>
                    <a:pt x="664" y="576"/>
                    <a:pt x="608" y="680"/>
                    <a:pt x="576" y="720"/>
                  </a:cubicBezTo>
                  <a:cubicBezTo>
                    <a:pt x="544" y="760"/>
                    <a:pt x="496" y="712"/>
                    <a:pt x="480" y="768"/>
                  </a:cubicBezTo>
                  <a:cubicBezTo>
                    <a:pt x="464" y="824"/>
                    <a:pt x="472" y="976"/>
                    <a:pt x="480" y="1056"/>
                  </a:cubicBezTo>
                  <a:cubicBezTo>
                    <a:pt x="488" y="1136"/>
                    <a:pt x="504" y="1200"/>
                    <a:pt x="528" y="1248"/>
                  </a:cubicBezTo>
                  <a:cubicBezTo>
                    <a:pt x="552" y="1296"/>
                    <a:pt x="616" y="1304"/>
                    <a:pt x="624" y="1344"/>
                  </a:cubicBezTo>
                  <a:cubicBezTo>
                    <a:pt x="632" y="1384"/>
                    <a:pt x="592" y="1448"/>
                    <a:pt x="576" y="1488"/>
                  </a:cubicBezTo>
                  <a:cubicBezTo>
                    <a:pt x="560" y="1528"/>
                    <a:pt x="560" y="1544"/>
                    <a:pt x="528" y="1584"/>
                  </a:cubicBezTo>
                  <a:cubicBezTo>
                    <a:pt x="496" y="1624"/>
                    <a:pt x="416" y="1664"/>
                    <a:pt x="384" y="1728"/>
                  </a:cubicBezTo>
                  <a:cubicBezTo>
                    <a:pt x="352" y="1792"/>
                    <a:pt x="336" y="1904"/>
                    <a:pt x="336" y="1968"/>
                  </a:cubicBezTo>
                  <a:cubicBezTo>
                    <a:pt x="336" y="2032"/>
                    <a:pt x="384" y="2072"/>
                    <a:pt x="384" y="2112"/>
                  </a:cubicBezTo>
                  <a:cubicBezTo>
                    <a:pt x="384" y="2152"/>
                    <a:pt x="360" y="2184"/>
                    <a:pt x="336" y="2208"/>
                  </a:cubicBezTo>
                  <a:cubicBezTo>
                    <a:pt x="312" y="2232"/>
                    <a:pt x="280" y="2240"/>
                    <a:pt x="240" y="2256"/>
                  </a:cubicBezTo>
                  <a:cubicBezTo>
                    <a:pt x="200" y="2272"/>
                    <a:pt x="136" y="2296"/>
                    <a:pt x="96" y="2304"/>
                  </a:cubicBezTo>
                  <a:cubicBezTo>
                    <a:pt x="56" y="2312"/>
                    <a:pt x="28" y="2308"/>
                    <a:pt x="0" y="2304"/>
                  </a:cubicBezTo>
                </a:path>
              </a:pathLst>
            </a:custGeom>
            <a:noFill/>
            <a:ln w="38100" cmpd="sng">
              <a:solidFill>
                <a:srgbClr val="CC0000"/>
              </a:solidFill>
              <a:round/>
              <a:headEnd/>
              <a:tailEnd/>
            </a:ln>
          </p:spPr>
          <p:txBody>
            <a:bodyPr/>
            <a:lstStyle/>
            <a:p>
              <a:endParaRPr lang="ja-JP" altLang="en-US"/>
            </a:p>
          </p:txBody>
        </p:sp>
        <p:sp>
          <p:nvSpPr>
            <p:cNvPr id="14" name="Text Box 12"/>
            <p:cNvSpPr txBox="1">
              <a:spLocks noChangeArrowheads="1"/>
            </p:cNvSpPr>
            <p:nvPr/>
          </p:nvSpPr>
          <p:spPr bwMode="auto">
            <a:xfrm>
              <a:off x="4833" y="1176"/>
              <a:ext cx="500" cy="288"/>
            </a:xfrm>
            <a:prstGeom prst="rect">
              <a:avLst/>
            </a:prstGeom>
            <a:noFill/>
            <a:ln w="9525">
              <a:noFill/>
              <a:miter lim="800000"/>
              <a:headEnd/>
              <a:tailEnd/>
            </a:ln>
            <a:effectLst/>
          </p:spPr>
          <p:txBody>
            <a:bodyPr wrap="none">
              <a:spAutoFit/>
            </a:bodyPr>
            <a:lstStyle/>
            <a:p>
              <a:pPr fontAlgn="auto">
                <a:spcBef>
                  <a:spcPts val="0"/>
                </a:spcBef>
                <a:spcAft>
                  <a:spcPts val="0"/>
                </a:spcAft>
                <a:defRPr/>
              </a:pPr>
              <a:r>
                <a:rPr lang="ja-JP" altLang="en-US" sz="2400">
                  <a:solidFill>
                    <a:srgbClr val="CC0000"/>
                  </a:solidFill>
                  <a:effectLst>
                    <a:outerShdw blurRad="38100" dist="38100" dir="2700000" algn="tl">
                      <a:srgbClr val="C0C0C0"/>
                    </a:outerShdw>
                  </a:effectLst>
                  <a:latin typeface="Times New Roman" pitchFamily="18" charset="0"/>
                  <a:ea typeface="+mn-ea"/>
                </a:rPr>
                <a:t>低地</a:t>
              </a:r>
            </a:p>
          </p:txBody>
        </p:sp>
        <p:sp>
          <p:nvSpPr>
            <p:cNvPr id="15" name="Text Box 13"/>
            <p:cNvSpPr txBox="1">
              <a:spLocks noChangeArrowheads="1"/>
            </p:cNvSpPr>
            <p:nvPr/>
          </p:nvSpPr>
          <p:spPr bwMode="auto">
            <a:xfrm>
              <a:off x="3777" y="875"/>
              <a:ext cx="500" cy="288"/>
            </a:xfrm>
            <a:prstGeom prst="rect">
              <a:avLst/>
            </a:prstGeom>
            <a:noFill/>
            <a:ln w="9525">
              <a:noFill/>
              <a:miter lim="800000"/>
              <a:headEnd/>
              <a:tailEnd/>
            </a:ln>
            <a:effectLst/>
          </p:spPr>
          <p:txBody>
            <a:bodyPr wrap="none">
              <a:spAutoFit/>
            </a:bodyPr>
            <a:lstStyle/>
            <a:p>
              <a:pPr fontAlgn="auto">
                <a:spcBef>
                  <a:spcPts val="0"/>
                </a:spcBef>
                <a:spcAft>
                  <a:spcPts val="0"/>
                </a:spcAft>
                <a:defRPr/>
              </a:pPr>
              <a:r>
                <a:rPr lang="ja-JP" altLang="en-US" sz="2400">
                  <a:solidFill>
                    <a:srgbClr val="CC0000"/>
                  </a:solidFill>
                  <a:effectLst>
                    <a:outerShdw blurRad="38100" dist="38100" dir="2700000" algn="tl">
                      <a:srgbClr val="C0C0C0"/>
                    </a:outerShdw>
                  </a:effectLst>
                  <a:latin typeface="Times New Roman" pitchFamily="18" charset="0"/>
                  <a:ea typeface="+mn-ea"/>
                </a:rPr>
                <a:t>高台</a:t>
              </a:r>
            </a:p>
          </p:txBody>
        </p:sp>
      </p:grpSp>
      <p:sp>
        <p:nvSpPr>
          <p:cNvPr id="8197" name="Text Box 21"/>
          <p:cNvSpPr txBox="1">
            <a:spLocks noChangeArrowheads="1"/>
          </p:cNvSpPr>
          <p:nvPr/>
        </p:nvSpPr>
        <p:spPr bwMode="auto">
          <a:xfrm>
            <a:off x="4038600" y="4010025"/>
            <a:ext cx="4606925" cy="1004888"/>
          </a:xfrm>
          <a:prstGeom prst="rect">
            <a:avLst/>
          </a:prstGeom>
          <a:noFill/>
          <a:ln w="28575">
            <a:solidFill>
              <a:srgbClr val="003366"/>
            </a:solidFill>
            <a:miter lim="800000"/>
            <a:headEnd/>
            <a:tailEnd/>
          </a:ln>
        </p:spPr>
        <p:txBody>
          <a:bodyPr wrap="none">
            <a:spAutoFit/>
          </a:bodyPr>
          <a:lstStyle/>
          <a:p>
            <a:r>
              <a:rPr lang="ja-JP" altLang="en-US" sz="2000">
                <a:latin typeface="Calibri" pitchFamily="34" charset="0"/>
              </a:rPr>
              <a:t>壺川地区総人口：</a:t>
            </a:r>
            <a:r>
              <a:rPr lang="en-US" altLang="ja-JP" sz="2000">
                <a:latin typeface="Calibri" pitchFamily="34" charset="0"/>
              </a:rPr>
              <a:t>7807</a:t>
            </a:r>
            <a:r>
              <a:rPr lang="ja-JP" altLang="en-US" sz="2000">
                <a:latin typeface="Calibri" pitchFamily="34" charset="0"/>
              </a:rPr>
              <a:t>人</a:t>
            </a:r>
          </a:p>
          <a:p>
            <a:r>
              <a:rPr lang="en-US" altLang="ja-JP" sz="2000">
                <a:latin typeface="Calibri" pitchFamily="34" charset="0"/>
              </a:rPr>
              <a:t>65</a:t>
            </a:r>
            <a:r>
              <a:rPr lang="ja-JP" altLang="en-US" sz="2000">
                <a:latin typeface="Calibri" pitchFamily="34" charset="0"/>
              </a:rPr>
              <a:t>歳以上人口：</a:t>
            </a:r>
            <a:r>
              <a:rPr lang="en-US" altLang="ja-JP" sz="2000">
                <a:latin typeface="Calibri" pitchFamily="34" charset="0"/>
              </a:rPr>
              <a:t>1875</a:t>
            </a:r>
            <a:r>
              <a:rPr lang="ja-JP" altLang="en-US" sz="2000">
                <a:latin typeface="Calibri" pitchFamily="34" charset="0"/>
              </a:rPr>
              <a:t>人</a:t>
            </a:r>
            <a:r>
              <a:rPr lang="en-US" altLang="ja-JP" sz="2000">
                <a:latin typeface="Calibri" pitchFamily="34" charset="0"/>
              </a:rPr>
              <a:t>(</a:t>
            </a:r>
            <a:r>
              <a:rPr lang="ja-JP" altLang="en-US" sz="2000">
                <a:latin typeface="Calibri" pitchFamily="34" charset="0"/>
              </a:rPr>
              <a:t>高齢化率</a:t>
            </a:r>
            <a:r>
              <a:rPr lang="en-US" altLang="ja-JP" sz="2000">
                <a:solidFill>
                  <a:srgbClr val="CC0000"/>
                </a:solidFill>
                <a:latin typeface="Calibri" pitchFamily="34" charset="0"/>
              </a:rPr>
              <a:t>24%</a:t>
            </a:r>
            <a:r>
              <a:rPr lang="en-US" altLang="ja-JP" sz="2000">
                <a:latin typeface="Calibri" pitchFamily="34" charset="0"/>
              </a:rPr>
              <a:t>)</a:t>
            </a:r>
          </a:p>
          <a:p>
            <a:r>
              <a:rPr lang="ja-JP" altLang="en-US">
                <a:latin typeface="Calibri" pitchFamily="34" charset="0"/>
              </a:rPr>
              <a:t>　　　　　　　　　　　　　　　平成</a:t>
            </a:r>
            <a:r>
              <a:rPr lang="en-US" altLang="ja-JP">
                <a:latin typeface="Calibri" pitchFamily="34" charset="0"/>
              </a:rPr>
              <a:t>20</a:t>
            </a:r>
            <a:r>
              <a:rPr lang="ja-JP" altLang="en-US">
                <a:latin typeface="Calibri" pitchFamily="34" charset="0"/>
              </a:rPr>
              <a:t>年</a:t>
            </a:r>
            <a:r>
              <a:rPr lang="en-US" altLang="ja-JP">
                <a:latin typeface="Calibri" pitchFamily="34" charset="0"/>
              </a:rPr>
              <a:t>6</a:t>
            </a:r>
            <a:r>
              <a:rPr lang="ja-JP" altLang="en-US">
                <a:latin typeface="Calibri" pitchFamily="34" charset="0"/>
              </a:rPr>
              <a:t>月</a:t>
            </a:r>
            <a:r>
              <a:rPr lang="en-US" altLang="ja-JP">
                <a:latin typeface="Calibri" pitchFamily="34" charset="0"/>
              </a:rPr>
              <a:t>1</a:t>
            </a:r>
            <a:r>
              <a:rPr lang="ja-JP" altLang="en-US">
                <a:latin typeface="Calibri" pitchFamily="34" charset="0"/>
              </a:rPr>
              <a:t>日現在</a:t>
            </a:r>
          </a:p>
        </p:txBody>
      </p:sp>
      <p:sp>
        <p:nvSpPr>
          <p:cNvPr id="8198" name="Text Box 22"/>
          <p:cNvSpPr txBox="1">
            <a:spLocks noChangeArrowheads="1"/>
          </p:cNvSpPr>
          <p:nvPr/>
        </p:nvSpPr>
        <p:spPr bwMode="auto">
          <a:xfrm>
            <a:off x="4403725" y="5195888"/>
            <a:ext cx="3978275" cy="1433512"/>
          </a:xfrm>
          <a:prstGeom prst="rect">
            <a:avLst/>
          </a:prstGeom>
          <a:solidFill>
            <a:srgbClr val="CCFFFF"/>
          </a:solidFill>
          <a:ln w="28575">
            <a:noFill/>
            <a:miter lim="800000"/>
            <a:headEnd/>
            <a:tailEnd/>
          </a:ln>
        </p:spPr>
        <p:txBody>
          <a:bodyPr>
            <a:spAutoFit/>
          </a:bodyPr>
          <a:lstStyle/>
          <a:p>
            <a:r>
              <a:rPr lang="ja-JP" altLang="en-US" sz="2800" u="sng">
                <a:solidFill>
                  <a:srgbClr val="CC0000"/>
                </a:solidFill>
                <a:latin typeface="Calibri" pitchFamily="34" charset="0"/>
              </a:rPr>
              <a:t>災害形態</a:t>
            </a:r>
          </a:p>
          <a:p>
            <a:r>
              <a:rPr lang="ja-JP" altLang="en-US" sz="2800">
                <a:latin typeface="Calibri" pitchFamily="34" charset="0"/>
              </a:rPr>
              <a:t>河川の外水氾濫より先に</a:t>
            </a:r>
          </a:p>
          <a:p>
            <a:r>
              <a:rPr lang="ja-JP" altLang="en-US" sz="3200">
                <a:solidFill>
                  <a:srgbClr val="CC0000"/>
                </a:solidFill>
                <a:latin typeface="Calibri" pitchFamily="34" charset="0"/>
              </a:rPr>
              <a:t>内水氾濫</a:t>
            </a:r>
            <a:r>
              <a:rPr lang="ja-JP" altLang="en-US" sz="2800">
                <a:latin typeface="Calibri" pitchFamily="34" charset="0"/>
              </a:rPr>
              <a:t>が発生する</a:t>
            </a:r>
          </a:p>
        </p:txBody>
      </p:sp>
      <p:grpSp>
        <p:nvGrpSpPr>
          <p:cNvPr id="8199" name="グループ化 33"/>
          <p:cNvGrpSpPr>
            <a:grpSpLocks/>
          </p:cNvGrpSpPr>
          <p:nvPr/>
        </p:nvGrpSpPr>
        <p:grpSpPr bwMode="auto">
          <a:xfrm>
            <a:off x="4071938" y="685800"/>
            <a:ext cx="4648200" cy="3259138"/>
            <a:chOff x="4354513" y="685800"/>
            <a:chExt cx="4648200" cy="3259138"/>
          </a:xfrm>
        </p:grpSpPr>
        <p:grpSp>
          <p:nvGrpSpPr>
            <p:cNvPr id="8200" name="Group 17"/>
            <p:cNvGrpSpPr>
              <a:grpSpLocks/>
            </p:cNvGrpSpPr>
            <p:nvPr/>
          </p:nvGrpSpPr>
          <p:grpSpPr bwMode="auto">
            <a:xfrm>
              <a:off x="4354513" y="685800"/>
              <a:ext cx="4648200" cy="3259138"/>
              <a:chOff x="2784" y="480"/>
              <a:chExt cx="2928" cy="2053"/>
            </a:xfrm>
          </p:grpSpPr>
          <p:grpSp>
            <p:nvGrpSpPr>
              <p:cNvPr id="8203" name="Group 18"/>
              <p:cNvGrpSpPr>
                <a:grpSpLocks/>
              </p:cNvGrpSpPr>
              <p:nvPr/>
            </p:nvGrpSpPr>
            <p:grpSpPr bwMode="auto">
              <a:xfrm>
                <a:off x="2784" y="480"/>
                <a:ext cx="2928" cy="2053"/>
                <a:chOff x="1536" y="988"/>
                <a:chExt cx="3276" cy="2297"/>
              </a:xfrm>
            </p:grpSpPr>
            <p:pic>
              <p:nvPicPr>
                <p:cNvPr id="8206" name="Picture 19"/>
                <p:cNvPicPr>
                  <a:picLocks noChangeAspect="1" noChangeArrowheads="1"/>
                </p:cNvPicPr>
                <p:nvPr/>
              </p:nvPicPr>
              <p:blipFill>
                <a:blip r:embed="rId3" cstate="print"/>
                <a:srcRect/>
                <a:stretch>
                  <a:fillRect/>
                </a:stretch>
              </p:blipFill>
              <p:spPr bwMode="auto">
                <a:xfrm>
                  <a:off x="1536" y="1035"/>
                  <a:ext cx="3276" cy="2250"/>
                </a:xfrm>
                <a:prstGeom prst="rect">
                  <a:avLst/>
                </a:prstGeom>
                <a:noFill/>
                <a:ln w="31750">
                  <a:noFill/>
                  <a:miter lim="800000"/>
                  <a:headEnd/>
                  <a:tailEnd/>
                </a:ln>
              </p:spPr>
            </p:pic>
            <p:sp>
              <p:nvSpPr>
                <p:cNvPr id="8207" name="Text Box 20"/>
                <p:cNvSpPr txBox="1">
                  <a:spLocks noChangeArrowheads="1"/>
                </p:cNvSpPr>
                <p:nvPr/>
              </p:nvSpPr>
              <p:spPr bwMode="auto">
                <a:xfrm>
                  <a:off x="4464" y="988"/>
                  <a:ext cx="338" cy="193"/>
                </a:xfrm>
                <a:prstGeom prst="rect">
                  <a:avLst/>
                </a:prstGeom>
                <a:noFill/>
                <a:ln w="25400" algn="ctr">
                  <a:noFill/>
                  <a:miter lim="800000"/>
                  <a:headEnd/>
                  <a:tailEnd/>
                </a:ln>
              </p:spPr>
              <p:txBody>
                <a:bodyPr wrap="none" anchor="b">
                  <a:spAutoFit/>
                </a:bodyPr>
                <a:lstStyle/>
                <a:p>
                  <a:r>
                    <a:rPr lang="ja-JP" altLang="en-US" sz="1200" b="1">
                      <a:latin typeface="Tahoma" pitchFamily="34" charset="0"/>
                    </a:rPr>
                    <a:t>（ｍ）</a:t>
                  </a:r>
                </a:p>
              </p:txBody>
            </p:sp>
            <p:sp>
              <p:nvSpPr>
                <p:cNvPr id="8208" name="Text Box 21"/>
                <p:cNvSpPr txBox="1">
                  <a:spLocks noChangeArrowheads="1"/>
                </p:cNvSpPr>
                <p:nvPr/>
              </p:nvSpPr>
              <p:spPr bwMode="auto">
                <a:xfrm>
                  <a:off x="4464" y="2062"/>
                  <a:ext cx="338" cy="194"/>
                </a:xfrm>
                <a:prstGeom prst="rect">
                  <a:avLst/>
                </a:prstGeom>
                <a:noFill/>
                <a:ln w="25400" algn="ctr">
                  <a:noFill/>
                  <a:miter lim="800000"/>
                  <a:headEnd/>
                  <a:tailEnd/>
                </a:ln>
              </p:spPr>
              <p:txBody>
                <a:bodyPr wrap="none" anchor="b">
                  <a:spAutoFit/>
                </a:bodyPr>
                <a:lstStyle/>
                <a:p>
                  <a:r>
                    <a:rPr lang="ja-JP" altLang="en-US" sz="1200" b="1">
                      <a:latin typeface="Tahoma" pitchFamily="34" charset="0"/>
                    </a:rPr>
                    <a:t>（ｍ）</a:t>
                  </a:r>
                </a:p>
              </p:txBody>
            </p:sp>
          </p:grpSp>
          <p:sp>
            <p:nvSpPr>
              <p:cNvPr id="8204" name="Text Box 22"/>
              <p:cNvSpPr txBox="1">
                <a:spLocks noChangeArrowheads="1"/>
              </p:cNvSpPr>
              <p:nvPr/>
            </p:nvSpPr>
            <p:spPr bwMode="auto">
              <a:xfrm>
                <a:off x="3072" y="1828"/>
                <a:ext cx="624" cy="250"/>
              </a:xfrm>
              <a:prstGeom prst="rect">
                <a:avLst/>
              </a:prstGeom>
              <a:solidFill>
                <a:schemeClr val="bg1"/>
              </a:solidFill>
              <a:ln w="9525">
                <a:noFill/>
                <a:miter lim="800000"/>
                <a:headEnd/>
                <a:tailEnd/>
              </a:ln>
            </p:spPr>
            <p:txBody>
              <a:bodyPr>
                <a:spAutoFit/>
              </a:bodyPr>
              <a:lstStyle/>
              <a:p>
                <a:pPr algn="ctr">
                  <a:spcBef>
                    <a:spcPct val="50000"/>
                  </a:spcBef>
                </a:pPr>
                <a:r>
                  <a:rPr lang="ja-JP" altLang="en-US" sz="2000" b="1">
                    <a:latin typeface="Times New Roman" pitchFamily="18" charset="0"/>
                  </a:rPr>
                  <a:t>坪井川</a:t>
                </a:r>
              </a:p>
            </p:txBody>
          </p:sp>
          <p:sp>
            <p:nvSpPr>
              <p:cNvPr id="8205" name="Line 23"/>
              <p:cNvSpPr>
                <a:spLocks noChangeShapeType="1"/>
              </p:cNvSpPr>
              <p:nvPr/>
            </p:nvSpPr>
            <p:spPr bwMode="auto">
              <a:xfrm>
                <a:off x="3696" y="1926"/>
                <a:ext cx="300" cy="0"/>
              </a:xfrm>
              <a:prstGeom prst="line">
                <a:avLst/>
              </a:prstGeom>
              <a:noFill/>
              <a:ln w="38100">
                <a:solidFill>
                  <a:schemeClr val="tx1"/>
                </a:solidFill>
                <a:round/>
                <a:headEnd/>
                <a:tailEnd type="triangle" w="med" len="med"/>
              </a:ln>
            </p:spPr>
            <p:txBody>
              <a:bodyPr/>
              <a:lstStyle/>
              <a:p>
                <a:endParaRPr lang="ja-JP" altLang="en-US"/>
              </a:p>
            </p:txBody>
          </p:sp>
        </p:grpSp>
        <p:sp>
          <p:nvSpPr>
            <p:cNvPr id="8201" name="Line 24"/>
            <p:cNvSpPr>
              <a:spLocks noChangeShapeType="1"/>
            </p:cNvSpPr>
            <p:nvPr/>
          </p:nvSpPr>
          <p:spPr bwMode="auto">
            <a:xfrm>
              <a:off x="7427913" y="990600"/>
              <a:ext cx="0" cy="990600"/>
            </a:xfrm>
            <a:prstGeom prst="line">
              <a:avLst/>
            </a:prstGeom>
            <a:noFill/>
            <a:ln w="57150">
              <a:solidFill>
                <a:srgbClr val="FF0000"/>
              </a:solidFill>
              <a:round/>
              <a:headEnd type="triangle" w="med" len="med"/>
              <a:tailEnd type="triangle" w="med" len="med"/>
            </a:ln>
          </p:spPr>
          <p:txBody>
            <a:bodyPr/>
            <a:lstStyle/>
            <a:p>
              <a:endParaRPr lang="ja-JP" altLang="en-US"/>
            </a:p>
          </p:txBody>
        </p:sp>
        <p:sp>
          <p:nvSpPr>
            <p:cNvPr id="8202" name="Text Box 25"/>
            <p:cNvSpPr txBox="1">
              <a:spLocks noChangeArrowheads="1"/>
            </p:cNvSpPr>
            <p:nvPr/>
          </p:nvSpPr>
          <p:spPr bwMode="auto">
            <a:xfrm>
              <a:off x="7427913" y="990600"/>
              <a:ext cx="1536700" cy="822325"/>
            </a:xfrm>
            <a:prstGeom prst="rect">
              <a:avLst/>
            </a:prstGeom>
            <a:noFill/>
            <a:ln w="9525">
              <a:noFill/>
              <a:miter lim="800000"/>
              <a:headEnd/>
              <a:tailEnd/>
            </a:ln>
          </p:spPr>
          <p:txBody>
            <a:bodyPr>
              <a:spAutoFit/>
            </a:bodyPr>
            <a:lstStyle/>
            <a:p>
              <a:r>
                <a:rPr lang="ja-JP" altLang="en-US" b="1">
                  <a:solidFill>
                    <a:srgbClr val="0000FF"/>
                  </a:solidFill>
                  <a:latin typeface="Calibri" pitchFamily="34" charset="0"/>
                </a:rPr>
                <a:t>高低差</a:t>
              </a:r>
            </a:p>
            <a:p>
              <a:r>
                <a:rPr lang="en-US" altLang="ja-JP" b="1">
                  <a:solidFill>
                    <a:srgbClr val="0000FF"/>
                  </a:solidFill>
                  <a:latin typeface="Calibri" pitchFamily="34" charset="0"/>
                </a:rPr>
                <a:t>30m</a:t>
              </a:r>
              <a:r>
                <a:rPr lang="ja-JP" altLang="en-US" b="1">
                  <a:solidFill>
                    <a:srgbClr val="0000FF"/>
                  </a:solidFill>
                  <a:latin typeface="Calibri" pitchFamily="34" charset="0"/>
                </a:rPr>
                <a:t>程度</a:t>
              </a:r>
            </a:p>
          </p:txBody>
        </p:sp>
      </p:grpSp>
      <p:cxnSp>
        <p:nvCxnSpPr>
          <p:cNvPr id="27" name="直線矢印コネクタ 26"/>
          <p:cNvCxnSpPr/>
          <p:nvPr/>
        </p:nvCxnSpPr>
        <p:spPr>
          <a:xfrm rot="5400000">
            <a:off x="3036083" y="1678769"/>
            <a:ext cx="357190" cy="285752"/>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線コネクタ 3"/>
          <p:cNvCxnSpPr/>
          <p:nvPr/>
        </p:nvCxnSpPr>
        <p:spPr>
          <a:xfrm>
            <a:off x="214282" y="579438"/>
            <a:ext cx="8715436" cy="0"/>
          </a:xfrm>
          <a:prstGeom prst="line">
            <a:avLst/>
          </a:prstGeom>
          <a:ln w="50800">
            <a:gradFill flip="none" rotWithShape="1">
              <a:gsLst>
                <a:gs pos="0">
                  <a:schemeClr val="tx2">
                    <a:lumMod val="50000"/>
                  </a:schemeClr>
                </a:gs>
                <a:gs pos="50000">
                  <a:schemeClr val="accent1">
                    <a:tint val="44500"/>
                    <a:satMod val="160000"/>
                  </a:schemeClr>
                </a:gs>
                <a:gs pos="100000">
                  <a:schemeClr val="accent1">
                    <a:tint val="23500"/>
                    <a:satMod val="160000"/>
                  </a:scheme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5" name="テキスト ボックス 4"/>
          <p:cNvSpPr txBox="1"/>
          <p:nvPr/>
        </p:nvSpPr>
        <p:spPr>
          <a:xfrm>
            <a:off x="214313" y="58738"/>
            <a:ext cx="8715375" cy="584200"/>
          </a:xfrm>
          <a:prstGeom prst="rect">
            <a:avLst/>
          </a:prstGeom>
          <a:noFill/>
        </p:spPr>
        <p:txBody>
          <a:bodyPr>
            <a:spAutoFit/>
          </a:bodyPr>
          <a:lstStyle/>
          <a:p>
            <a:pPr fontAlgn="auto">
              <a:spcBef>
                <a:spcPts val="0"/>
              </a:spcBef>
              <a:spcAft>
                <a:spcPts val="0"/>
              </a:spcAft>
              <a:defRPr/>
            </a:pPr>
            <a:r>
              <a:rPr lang="en-US" altLang="ja-JP" sz="3200" dirty="0">
                <a:latin typeface="+mj-ea"/>
                <a:ea typeface="+mj-ea"/>
              </a:rPr>
              <a:t>PDCA</a:t>
            </a:r>
            <a:r>
              <a:rPr lang="ja-JP" altLang="en-US" sz="3200" dirty="0">
                <a:latin typeface="+mn-lt"/>
                <a:ea typeface="+mn-ea"/>
              </a:rPr>
              <a:t>サイクル（</a:t>
            </a:r>
            <a:r>
              <a:rPr lang="en-US" altLang="ja-JP" sz="3200" dirty="0">
                <a:latin typeface="+mn-lt"/>
                <a:ea typeface="+mn-ea"/>
              </a:rPr>
              <a:t>1</a:t>
            </a:r>
            <a:r>
              <a:rPr lang="ja-JP" altLang="en-US" sz="3200" dirty="0">
                <a:latin typeface="+mn-lt"/>
                <a:ea typeface="+mn-ea"/>
              </a:rPr>
              <a:t>サイクル目） </a:t>
            </a:r>
            <a:r>
              <a:rPr lang="en-US" altLang="ja-JP" sz="3200" dirty="0">
                <a:latin typeface="+mn-lt"/>
                <a:ea typeface="+mn-ea"/>
              </a:rPr>
              <a:t>[</a:t>
            </a:r>
            <a:r>
              <a:rPr lang="en-US" altLang="ja-JP" sz="3200" dirty="0" smtClean="0">
                <a:latin typeface="+mn-lt"/>
                <a:ea typeface="+mn-ea"/>
              </a:rPr>
              <a:t>2006</a:t>
            </a:r>
            <a:r>
              <a:rPr lang="ja-JP" altLang="en-US" sz="3200" dirty="0" smtClean="0">
                <a:latin typeface="+mn-lt"/>
                <a:ea typeface="+mn-ea"/>
              </a:rPr>
              <a:t>～</a:t>
            </a:r>
            <a:r>
              <a:rPr lang="en-US" altLang="ja-JP" sz="3200" dirty="0">
                <a:latin typeface="+mn-lt"/>
                <a:ea typeface="+mn-ea"/>
              </a:rPr>
              <a:t>2007]</a:t>
            </a:r>
            <a:endParaRPr lang="ja-JP" altLang="en-US" sz="3200" dirty="0">
              <a:latin typeface="+mn-lt"/>
              <a:ea typeface="+mn-ea"/>
            </a:endParaRPr>
          </a:p>
        </p:txBody>
      </p:sp>
      <p:sp>
        <p:nvSpPr>
          <p:cNvPr id="9220" name="Text Box 9"/>
          <p:cNvSpPr txBox="1">
            <a:spLocks noChangeArrowheads="1"/>
          </p:cNvSpPr>
          <p:nvPr/>
        </p:nvSpPr>
        <p:spPr bwMode="auto">
          <a:xfrm>
            <a:off x="2857500" y="1389063"/>
            <a:ext cx="3429000" cy="396875"/>
          </a:xfrm>
          <a:prstGeom prst="rect">
            <a:avLst/>
          </a:prstGeom>
          <a:noFill/>
          <a:ln w="9525">
            <a:noFill/>
            <a:miter lim="800000"/>
            <a:headEnd/>
            <a:tailEnd/>
          </a:ln>
        </p:spPr>
        <p:txBody>
          <a:bodyPr>
            <a:spAutoFit/>
          </a:bodyPr>
          <a:lstStyle/>
          <a:p>
            <a:pPr algn="ctr">
              <a:spcBef>
                <a:spcPct val="50000"/>
              </a:spcBef>
            </a:pPr>
            <a:r>
              <a:rPr lang="ja-JP" altLang="en-US" sz="2000" b="1">
                <a:latin typeface="Times New Roman" pitchFamily="18" charset="0"/>
              </a:rPr>
              <a:t>情報の開示・共有の場を作る</a:t>
            </a:r>
          </a:p>
        </p:txBody>
      </p:sp>
      <p:sp>
        <p:nvSpPr>
          <p:cNvPr id="9221" name="Text Box 10"/>
          <p:cNvSpPr txBox="1">
            <a:spLocks noChangeArrowheads="1"/>
          </p:cNvSpPr>
          <p:nvPr/>
        </p:nvSpPr>
        <p:spPr bwMode="auto">
          <a:xfrm>
            <a:off x="142875" y="3849688"/>
            <a:ext cx="1752600" cy="396875"/>
          </a:xfrm>
          <a:prstGeom prst="rect">
            <a:avLst/>
          </a:prstGeom>
          <a:noFill/>
          <a:ln w="9525">
            <a:noFill/>
            <a:miter lim="800000"/>
            <a:headEnd/>
            <a:tailEnd/>
          </a:ln>
        </p:spPr>
        <p:txBody>
          <a:bodyPr>
            <a:spAutoFit/>
          </a:bodyPr>
          <a:lstStyle/>
          <a:p>
            <a:pPr>
              <a:spcBef>
                <a:spcPct val="50000"/>
              </a:spcBef>
            </a:pPr>
            <a:r>
              <a:rPr lang="ja-JP" altLang="en-US" sz="2000" b="1">
                <a:latin typeface="Times New Roman" pitchFamily="18" charset="0"/>
              </a:rPr>
              <a:t>計画（案）作成</a:t>
            </a:r>
          </a:p>
        </p:txBody>
      </p:sp>
      <p:sp>
        <p:nvSpPr>
          <p:cNvPr id="9222" name="Text Box 11"/>
          <p:cNvSpPr txBox="1">
            <a:spLocks noChangeArrowheads="1"/>
          </p:cNvSpPr>
          <p:nvPr/>
        </p:nvSpPr>
        <p:spPr bwMode="auto">
          <a:xfrm>
            <a:off x="3786188" y="5000625"/>
            <a:ext cx="1600200" cy="396875"/>
          </a:xfrm>
          <a:prstGeom prst="rect">
            <a:avLst/>
          </a:prstGeom>
          <a:noFill/>
          <a:ln w="9525">
            <a:noFill/>
            <a:miter lim="800000"/>
            <a:headEnd/>
            <a:tailEnd/>
          </a:ln>
        </p:spPr>
        <p:txBody>
          <a:bodyPr>
            <a:spAutoFit/>
          </a:bodyPr>
          <a:lstStyle/>
          <a:p>
            <a:pPr algn="ctr">
              <a:spcBef>
                <a:spcPct val="50000"/>
              </a:spcBef>
            </a:pPr>
            <a:r>
              <a:rPr lang="ja-JP" altLang="en-US" sz="2000" b="1">
                <a:latin typeface="Times New Roman" pitchFamily="18" charset="0"/>
              </a:rPr>
              <a:t>計画の実施</a:t>
            </a:r>
          </a:p>
        </p:txBody>
      </p:sp>
      <p:sp>
        <p:nvSpPr>
          <p:cNvPr id="9223" name="Text Box 16"/>
          <p:cNvSpPr txBox="1">
            <a:spLocks noChangeArrowheads="1"/>
          </p:cNvSpPr>
          <p:nvPr/>
        </p:nvSpPr>
        <p:spPr bwMode="auto">
          <a:xfrm>
            <a:off x="7096125" y="2674938"/>
            <a:ext cx="1905000" cy="396875"/>
          </a:xfrm>
          <a:prstGeom prst="rect">
            <a:avLst/>
          </a:prstGeom>
          <a:noFill/>
          <a:ln w="9525">
            <a:noFill/>
            <a:miter lim="800000"/>
            <a:headEnd/>
            <a:tailEnd/>
          </a:ln>
        </p:spPr>
        <p:txBody>
          <a:bodyPr>
            <a:spAutoFit/>
          </a:bodyPr>
          <a:lstStyle/>
          <a:p>
            <a:pPr algn="ctr">
              <a:spcBef>
                <a:spcPct val="50000"/>
              </a:spcBef>
            </a:pPr>
            <a:r>
              <a:rPr lang="ja-JP" altLang="en-US" sz="2000" b="1">
                <a:latin typeface="Times New Roman" pitchFamily="18" charset="0"/>
              </a:rPr>
              <a:t>現状観察・診断</a:t>
            </a:r>
          </a:p>
        </p:txBody>
      </p:sp>
      <p:sp>
        <p:nvSpPr>
          <p:cNvPr id="15" name="Text Box 17"/>
          <p:cNvSpPr txBox="1">
            <a:spLocks noChangeArrowheads="1"/>
          </p:cNvSpPr>
          <p:nvPr/>
        </p:nvSpPr>
        <p:spPr bwMode="auto">
          <a:xfrm>
            <a:off x="4076700" y="1074738"/>
            <a:ext cx="990600" cy="396875"/>
          </a:xfrm>
          <a:prstGeom prst="rect">
            <a:avLst/>
          </a:prstGeom>
          <a:noFill/>
          <a:ln w="9525">
            <a:noFill/>
            <a:miter lim="800000"/>
            <a:headEnd/>
            <a:tailEnd/>
          </a:ln>
          <a:effectLst/>
        </p:spPr>
        <p:txBody>
          <a:bodyPr>
            <a:spAutoFit/>
          </a:bodyPr>
          <a:lstStyle/>
          <a:p>
            <a:pPr fontAlgn="auto">
              <a:spcBef>
                <a:spcPct val="50000"/>
              </a:spcBef>
              <a:spcAft>
                <a:spcPts val="0"/>
              </a:spcAft>
              <a:defRPr/>
            </a:pPr>
            <a:r>
              <a:rPr lang="ja-JP" altLang="en-US" sz="2000" b="1" dirty="0">
                <a:solidFill>
                  <a:schemeClr val="tx2">
                    <a:lumMod val="60000"/>
                    <a:lumOff val="40000"/>
                  </a:schemeClr>
                </a:solidFill>
                <a:latin typeface="Times New Roman" pitchFamily="18" charset="0"/>
                <a:ea typeface="+mn-ea"/>
              </a:rPr>
              <a:t>報告会</a:t>
            </a:r>
          </a:p>
        </p:txBody>
      </p:sp>
      <p:sp>
        <p:nvSpPr>
          <p:cNvPr id="16" name="Text Box 18"/>
          <p:cNvSpPr txBox="1">
            <a:spLocks noChangeArrowheads="1"/>
          </p:cNvSpPr>
          <p:nvPr/>
        </p:nvSpPr>
        <p:spPr bwMode="auto">
          <a:xfrm>
            <a:off x="34925" y="2438400"/>
            <a:ext cx="2743200" cy="396875"/>
          </a:xfrm>
          <a:prstGeom prst="rect">
            <a:avLst/>
          </a:prstGeom>
          <a:noFill/>
          <a:ln w="9525">
            <a:noFill/>
            <a:miter lim="800000"/>
            <a:headEnd/>
            <a:tailEnd/>
          </a:ln>
          <a:effectLst/>
        </p:spPr>
        <p:txBody>
          <a:bodyPr>
            <a:spAutoFit/>
          </a:bodyPr>
          <a:lstStyle/>
          <a:p>
            <a:pPr fontAlgn="auto">
              <a:spcBef>
                <a:spcPct val="50000"/>
              </a:spcBef>
              <a:spcAft>
                <a:spcPts val="0"/>
              </a:spcAft>
              <a:defRPr/>
            </a:pPr>
            <a:r>
              <a:rPr lang="ja-JP" altLang="en-US" sz="2000" b="1" dirty="0">
                <a:solidFill>
                  <a:schemeClr val="tx2">
                    <a:lumMod val="60000"/>
                    <a:lumOff val="40000"/>
                  </a:schemeClr>
                </a:solidFill>
                <a:latin typeface="Times New Roman" pitchFamily="18" charset="0"/>
                <a:ea typeface="+mn-ea"/>
              </a:rPr>
              <a:t>第</a:t>
            </a:r>
            <a:r>
              <a:rPr lang="en-US" altLang="ja-JP" sz="2000" b="1" dirty="0">
                <a:solidFill>
                  <a:schemeClr val="tx2">
                    <a:lumMod val="60000"/>
                    <a:lumOff val="40000"/>
                  </a:schemeClr>
                </a:solidFill>
                <a:latin typeface="+mn-lt"/>
                <a:ea typeface="+mn-ea"/>
              </a:rPr>
              <a:t>1</a:t>
            </a:r>
            <a:r>
              <a:rPr lang="ja-JP" altLang="en-US" sz="2000" b="1" dirty="0" err="1">
                <a:solidFill>
                  <a:schemeClr val="tx2">
                    <a:lumMod val="60000"/>
                    <a:lumOff val="40000"/>
                  </a:schemeClr>
                </a:solidFill>
                <a:latin typeface="Times New Roman" pitchFamily="18" charset="0"/>
                <a:ea typeface="+mn-ea"/>
              </a:rPr>
              <a:t>、</a:t>
            </a:r>
            <a:r>
              <a:rPr lang="en-US" altLang="ja-JP" sz="2000" b="1" dirty="0">
                <a:solidFill>
                  <a:schemeClr val="tx2">
                    <a:lumMod val="60000"/>
                    <a:lumOff val="40000"/>
                  </a:schemeClr>
                </a:solidFill>
                <a:latin typeface="+mn-lt"/>
                <a:ea typeface="+mn-ea"/>
              </a:rPr>
              <a:t>2</a:t>
            </a:r>
            <a:r>
              <a:rPr lang="ja-JP" altLang="en-US" sz="2000" b="1" dirty="0">
                <a:solidFill>
                  <a:schemeClr val="tx2">
                    <a:lumMod val="60000"/>
                    <a:lumOff val="40000"/>
                  </a:schemeClr>
                </a:solidFill>
                <a:latin typeface="Times New Roman" pitchFamily="18" charset="0"/>
                <a:ea typeface="+mn-ea"/>
              </a:rPr>
              <a:t>回ワークショップ</a:t>
            </a:r>
          </a:p>
        </p:txBody>
      </p:sp>
      <p:sp>
        <p:nvSpPr>
          <p:cNvPr id="17" name="Text Box 19"/>
          <p:cNvSpPr txBox="1">
            <a:spLocks noChangeArrowheads="1"/>
          </p:cNvSpPr>
          <p:nvPr/>
        </p:nvSpPr>
        <p:spPr bwMode="auto">
          <a:xfrm>
            <a:off x="3357563" y="5364163"/>
            <a:ext cx="2606675" cy="708025"/>
          </a:xfrm>
          <a:prstGeom prst="rect">
            <a:avLst/>
          </a:prstGeom>
          <a:noFill/>
          <a:ln w="9525">
            <a:noFill/>
            <a:miter lim="800000"/>
            <a:headEnd/>
            <a:tailEnd/>
          </a:ln>
          <a:effectLst/>
        </p:spPr>
        <p:txBody>
          <a:bodyPr>
            <a:spAutoFit/>
          </a:bodyPr>
          <a:lstStyle/>
          <a:p>
            <a:pPr fontAlgn="auto">
              <a:spcBef>
                <a:spcPct val="50000"/>
              </a:spcBef>
              <a:spcAft>
                <a:spcPts val="0"/>
              </a:spcAft>
              <a:defRPr/>
            </a:pPr>
            <a:r>
              <a:rPr lang="ja-JP" altLang="en-US" sz="2000" b="1" dirty="0">
                <a:solidFill>
                  <a:schemeClr val="tx2">
                    <a:lumMod val="60000"/>
                    <a:lumOff val="40000"/>
                  </a:schemeClr>
                </a:solidFill>
                <a:latin typeface="Times New Roman" pitchFamily="18" charset="0"/>
                <a:ea typeface="+mn-ea"/>
              </a:rPr>
              <a:t>第</a:t>
            </a:r>
            <a:r>
              <a:rPr lang="en-US" altLang="ja-JP" sz="2000" b="1" dirty="0">
                <a:solidFill>
                  <a:schemeClr val="tx2">
                    <a:lumMod val="60000"/>
                    <a:lumOff val="40000"/>
                  </a:schemeClr>
                </a:solidFill>
                <a:latin typeface="+mn-lt"/>
                <a:ea typeface="+mn-ea"/>
              </a:rPr>
              <a:t>3</a:t>
            </a:r>
            <a:r>
              <a:rPr lang="ja-JP" altLang="en-US" sz="2000" b="1" dirty="0">
                <a:solidFill>
                  <a:schemeClr val="tx2">
                    <a:lumMod val="60000"/>
                    <a:lumOff val="40000"/>
                  </a:schemeClr>
                </a:solidFill>
                <a:latin typeface="Times New Roman" pitchFamily="18" charset="0"/>
                <a:ea typeface="+mn-ea"/>
              </a:rPr>
              <a:t>回ワークショップ　災害図上訓練（</a:t>
            </a:r>
            <a:r>
              <a:rPr lang="en-US" altLang="ja-JP" sz="2000" b="1" dirty="0">
                <a:solidFill>
                  <a:schemeClr val="tx2">
                    <a:lumMod val="60000"/>
                    <a:lumOff val="40000"/>
                  </a:schemeClr>
                </a:solidFill>
                <a:latin typeface="+mn-lt"/>
                <a:ea typeface="+mn-ea"/>
              </a:rPr>
              <a:t>DIG</a:t>
            </a:r>
            <a:r>
              <a:rPr lang="ja-JP" altLang="en-US" sz="2000" b="1" dirty="0">
                <a:solidFill>
                  <a:schemeClr val="tx2">
                    <a:lumMod val="60000"/>
                    <a:lumOff val="40000"/>
                  </a:schemeClr>
                </a:solidFill>
                <a:latin typeface="Times New Roman" pitchFamily="18" charset="0"/>
                <a:ea typeface="+mn-ea"/>
              </a:rPr>
              <a:t>）</a:t>
            </a:r>
          </a:p>
        </p:txBody>
      </p:sp>
      <p:sp>
        <p:nvSpPr>
          <p:cNvPr id="18" name="Text Box 20"/>
          <p:cNvSpPr txBox="1">
            <a:spLocks noChangeArrowheads="1"/>
          </p:cNvSpPr>
          <p:nvPr/>
        </p:nvSpPr>
        <p:spPr bwMode="auto">
          <a:xfrm>
            <a:off x="6819900" y="3889375"/>
            <a:ext cx="1752600" cy="396875"/>
          </a:xfrm>
          <a:prstGeom prst="rect">
            <a:avLst/>
          </a:prstGeom>
          <a:noFill/>
          <a:ln w="9525">
            <a:noFill/>
            <a:miter lim="800000"/>
            <a:headEnd/>
            <a:tailEnd/>
          </a:ln>
          <a:effectLst/>
        </p:spPr>
        <p:txBody>
          <a:bodyPr>
            <a:spAutoFit/>
          </a:bodyPr>
          <a:lstStyle/>
          <a:p>
            <a:pPr fontAlgn="auto">
              <a:spcBef>
                <a:spcPct val="50000"/>
              </a:spcBef>
              <a:spcAft>
                <a:spcPts val="0"/>
              </a:spcAft>
              <a:defRPr/>
            </a:pPr>
            <a:r>
              <a:rPr lang="ja-JP" altLang="en-US" sz="2000" b="1" dirty="0">
                <a:solidFill>
                  <a:schemeClr val="tx2">
                    <a:lumMod val="60000"/>
                    <a:lumOff val="40000"/>
                  </a:schemeClr>
                </a:solidFill>
                <a:latin typeface="Times New Roman" pitchFamily="18" charset="0"/>
                <a:ea typeface="+mn-ea"/>
              </a:rPr>
              <a:t>避難行動実験</a:t>
            </a:r>
          </a:p>
        </p:txBody>
      </p:sp>
      <p:pic>
        <p:nvPicPr>
          <p:cNvPr id="9228" name="Picture 22" descr="DSC04423"/>
          <p:cNvPicPr>
            <a:picLocks noChangeAspect="1" noChangeArrowheads="1"/>
          </p:cNvPicPr>
          <p:nvPr/>
        </p:nvPicPr>
        <p:blipFill>
          <a:blip r:embed="rId2" cstate="print">
            <a:lum bright="12000"/>
          </a:blip>
          <a:srcRect/>
          <a:stretch>
            <a:fillRect/>
          </a:stretch>
        </p:blipFill>
        <p:spPr bwMode="auto">
          <a:xfrm>
            <a:off x="390525" y="838200"/>
            <a:ext cx="2181225" cy="1636713"/>
          </a:xfrm>
          <a:prstGeom prst="rect">
            <a:avLst/>
          </a:prstGeom>
          <a:noFill/>
          <a:ln w="9525">
            <a:noFill/>
            <a:miter lim="800000"/>
            <a:headEnd/>
            <a:tailEnd/>
          </a:ln>
        </p:spPr>
      </p:pic>
      <p:sp>
        <p:nvSpPr>
          <p:cNvPr id="9229" name="Oval 23"/>
          <p:cNvSpPr>
            <a:spLocks noChangeArrowheads="1"/>
          </p:cNvSpPr>
          <p:nvPr/>
        </p:nvSpPr>
        <p:spPr bwMode="auto">
          <a:xfrm>
            <a:off x="376238" y="838200"/>
            <a:ext cx="838200" cy="381000"/>
          </a:xfrm>
          <a:prstGeom prst="ellipse">
            <a:avLst/>
          </a:prstGeom>
          <a:gradFill rotWithShape="0">
            <a:gsLst>
              <a:gs pos="0">
                <a:srgbClr val="7D7DFF"/>
              </a:gs>
              <a:gs pos="100000">
                <a:srgbClr val="0000FF"/>
              </a:gs>
            </a:gsLst>
            <a:path path="shape">
              <a:fillToRect l="50000" t="50000" r="50000" b="50000"/>
            </a:path>
          </a:gradFill>
          <a:ln w="9525">
            <a:noFill/>
            <a:round/>
            <a:headEnd/>
            <a:tailEnd/>
          </a:ln>
        </p:spPr>
        <p:txBody>
          <a:bodyPr wrap="none" anchor="ctr"/>
          <a:lstStyle/>
          <a:p>
            <a:pPr algn="ctr"/>
            <a:r>
              <a:rPr lang="en-US" altLang="ja-JP">
                <a:solidFill>
                  <a:schemeClr val="bg1"/>
                </a:solidFill>
                <a:latin typeface="Calibri" pitchFamily="34" charset="0"/>
              </a:rPr>
              <a:t>PLAN</a:t>
            </a:r>
          </a:p>
        </p:txBody>
      </p:sp>
      <p:pic>
        <p:nvPicPr>
          <p:cNvPr id="9230" name="Picture 24" descr="DSC04520"/>
          <p:cNvPicPr>
            <a:picLocks noChangeAspect="1" noChangeArrowheads="1"/>
          </p:cNvPicPr>
          <p:nvPr/>
        </p:nvPicPr>
        <p:blipFill>
          <a:blip r:embed="rId3" cstate="print">
            <a:lum bright="12000"/>
          </a:blip>
          <a:srcRect/>
          <a:stretch>
            <a:fillRect/>
          </a:stretch>
        </p:blipFill>
        <p:spPr bwMode="auto">
          <a:xfrm>
            <a:off x="431800" y="4292600"/>
            <a:ext cx="2181225" cy="1636713"/>
          </a:xfrm>
          <a:prstGeom prst="rect">
            <a:avLst/>
          </a:prstGeom>
          <a:noFill/>
          <a:ln w="9525">
            <a:noFill/>
            <a:miter lim="800000"/>
            <a:headEnd/>
            <a:tailEnd/>
          </a:ln>
        </p:spPr>
      </p:pic>
      <p:sp>
        <p:nvSpPr>
          <p:cNvPr id="9231" name="Oval 25"/>
          <p:cNvSpPr>
            <a:spLocks noChangeArrowheads="1"/>
          </p:cNvSpPr>
          <p:nvPr/>
        </p:nvSpPr>
        <p:spPr bwMode="auto">
          <a:xfrm>
            <a:off x="428625" y="4286250"/>
            <a:ext cx="838200" cy="381000"/>
          </a:xfrm>
          <a:prstGeom prst="ellipse">
            <a:avLst/>
          </a:prstGeom>
          <a:gradFill rotWithShape="1">
            <a:gsLst>
              <a:gs pos="0">
                <a:srgbClr val="FFB17D"/>
              </a:gs>
              <a:gs pos="100000">
                <a:srgbClr val="FF6600"/>
              </a:gs>
            </a:gsLst>
            <a:path path="shape">
              <a:fillToRect l="50000" t="50000" r="50000" b="50000"/>
            </a:path>
          </a:gradFill>
          <a:ln w="9525">
            <a:noFill/>
            <a:round/>
            <a:headEnd/>
            <a:tailEnd/>
          </a:ln>
        </p:spPr>
        <p:txBody>
          <a:bodyPr wrap="none" anchor="ctr"/>
          <a:lstStyle/>
          <a:p>
            <a:pPr algn="ctr"/>
            <a:r>
              <a:rPr lang="en-US" altLang="ja-JP">
                <a:solidFill>
                  <a:schemeClr val="bg1"/>
                </a:solidFill>
                <a:latin typeface="Calibri" pitchFamily="34" charset="0"/>
              </a:rPr>
              <a:t>DO</a:t>
            </a:r>
          </a:p>
        </p:txBody>
      </p:sp>
      <p:pic>
        <p:nvPicPr>
          <p:cNvPr id="9232" name="Picture 26" descr="106_0641"/>
          <p:cNvPicPr>
            <a:picLocks noChangeAspect="1" noChangeArrowheads="1"/>
          </p:cNvPicPr>
          <p:nvPr/>
        </p:nvPicPr>
        <p:blipFill>
          <a:blip r:embed="rId4" cstate="print">
            <a:lum bright="12000"/>
          </a:blip>
          <a:srcRect/>
          <a:stretch>
            <a:fillRect/>
          </a:stretch>
        </p:blipFill>
        <p:spPr bwMode="auto">
          <a:xfrm>
            <a:off x="6361113" y="4343400"/>
            <a:ext cx="2209800" cy="1657350"/>
          </a:xfrm>
          <a:prstGeom prst="rect">
            <a:avLst/>
          </a:prstGeom>
          <a:noFill/>
          <a:ln w="9525">
            <a:noFill/>
            <a:miter lim="800000"/>
            <a:headEnd/>
            <a:tailEnd/>
          </a:ln>
        </p:spPr>
      </p:pic>
      <p:sp>
        <p:nvSpPr>
          <p:cNvPr id="9233" name="Oval 27"/>
          <p:cNvSpPr>
            <a:spLocks noChangeArrowheads="1"/>
          </p:cNvSpPr>
          <p:nvPr/>
        </p:nvSpPr>
        <p:spPr bwMode="auto">
          <a:xfrm>
            <a:off x="6361113" y="4357688"/>
            <a:ext cx="914400" cy="381000"/>
          </a:xfrm>
          <a:prstGeom prst="ellipse">
            <a:avLst/>
          </a:prstGeom>
          <a:gradFill rotWithShape="0">
            <a:gsLst>
              <a:gs pos="0">
                <a:srgbClr val="FF7D7D"/>
              </a:gs>
              <a:gs pos="100000">
                <a:srgbClr val="FF0000"/>
              </a:gs>
            </a:gsLst>
            <a:path path="shape">
              <a:fillToRect l="50000" t="50000" r="50000" b="50000"/>
            </a:path>
          </a:gradFill>
          <a:ln w="9525">
            <a:noFill/>
            <a:round/>
            <a:headEnd/>
            <a:tailEnd/>
          </a:ln>
        </p:spPr>
        <p:txBody>
          <a:bodyPr wrap="none" anchor="ctr"/>
          <a:lstStyle/>
          <a:p>
            <a:pPr algn="ctr"/>
            <a:r>
              <a:rPr lang="en-US" altLang="ja-JP">
                <a:solidFill>
                  <a:schemeClr val="bg1"/>
                </a:solidFill>
                <a:latin typeface="Calibri" pitchFamily="34" charset="0"/>
              </a:rPr>
              <a:t>CHECK</a:t>
            </a:r>
          </a:p>
        </p:txBody>
      </p:sp>
      <p:pic>
        <p:nvPicPr>
          <p:cNvPr id="9234" name="Picture 29" descr="写真 382"/>
          <p:cNvPicPr>
            <a:picLocks noChangeAspect="1" noChangeArrowheads="1"/>
          </p:cNvPicPr>
          <p:nvPr/>
        </p:nvPicPr>
        <p:blipFill>
          <a:blip r:embed="rId5" cstate="print">
            <a:lum bright="12000"/>
          </a:blip>
          <a:srcRect/>
          <a:stretch>
            <a:fillRect/>
          </a:stretch>
        </p:blipFill>
        <p:spPr bwMode="auto">
          <a:xfrm>
            <a:off x="6370638" y="838200"/>
            <a:ext cx="2201862" cy="1651000"/>
          </a:xfrm>
          <a:prstGeom prst="rect">
            <a:avLst/>
          </a:prstGeom>
          <a:noFill/>
          <a:ln w="9525">
            <a:noFill/>
            <a:miter lim="800000"/>
            <a:headEnd/>
            <a:tailEnd/>
          </a:ln>
        </p:spPr>
      </p:pic>
      <p:sp>
        <p:nvSpPr>
          <p:cNvPr id="9235" name="Oval 30"/>
          <p:cNvSpPr>
            <a:spLocks noChangeArrowheads="1"/>
          </p:cNvSpPr>
          <p:nvPr/>
        </p:nvSpPr>
        <p:spPr bwMode="auto">
          <a:xfrm>
            <a:off x="6350000" y="838200"/>
            <a:ext cx="990600" cy="381000"/>
          </a:xfrm>
          <a:prstGeom prst="ellipse">
            <a:avLst/>
          </a:prstGeom>
          <a:gradFill rotWithShape="0">
            <a:gsLst>
              <a:gs pos="0">
                <a:srgbClr val="7DBE7D"/>
              </a:gs>
              <a:gs pos="100000">
                <a:srgbClr val="008000"/>
              </a:gs>
            </a:gsLst>
            <a:path path="shape">
              <a:fillToRect l="50000" t="50000" r="50000" b="50000"/>
            </a:path>
          </a:gradFill>
          <a:ln w="9525">
            <a:noFill/>
            <a:round/>
            <a:headEnd/>
            <a:tailEnd/>
          </a:ln>
        </p:spPr>
        <p:txBody>
          <a:bodyPr wrap="none" anchor="ctr"/>
          <a:lstStyle/>
          <a:p>
            <a:pPr algn="ctr"/>
            <a:r>
              <a:rPr lang="en-US" altLang="ja-JP">
                <a:solidFill>
                  <a:schemeClr val="bg1"/>
                </a:solidFill>
                <a:latin typeface="Calibri" pitchFamily="34" charset="0"/>
              </a:rPr>
              <a:t>ACTION</a:t>
            </a:r>
          </a:p>
        </p:txBody>
      </p:sp>
      <p:sp>
        <p:nvSpPr>
          <p:cNvPr id="28" name="Text Box 31"/>
          <p:cNvSpPr txBox="1">
            <a:spLocks noChangeArrowheads="1"/>
          </p:cNvSpPr>
          <p:nvPr/>
        </p:nvSpPr>
        <p:spPr bwMode="auto">
          <a:xfrm>
            <a:off x="1543050" y="5532438"/>
            <a:ext cx="1171575" cy="396875"/>
          </a:xfrm>
          <a:prstGeom prst="rect">
            <a:avLst/>
          </a:prstGeom>
          <a:noFill/>
          <a:ln w="9525">
            <a:noFill/>
            <a:miter lim="800000"/>
            <a:headEnd/>
            <a:tailEnd/>
          </a:ln>
          <a:effectLst/>
        </p:spPr>
        <p:txBody>
          <a:bodyPr wrap="none">
            <a:spAutoFit/>
          </a:bodyPr>
          <a:lstStyle/>
          <a:p>
            <a:pPr fontAlgn="auto">
              <a:spcBef>
                <a:spcPts val="0"/>
              </a:spcBef>
              <a:spcAft>
                <a:spcPts val="0"/>
              </a:spcAft>
              <a:defRPr/>
            </a:pPr>
            <a:r>
              <a:rPr lang="en-US" altLang="ja-JP" sz="2000" dirty="0">
                <a:solidFill>
                  <a:schemeClr val="bg1"/>
                </a:solidFill>
                <a:effectLst>
                  <a:outerShdw blurRad="38100" dist="38100" dir="2700000" algn="tl">
                    <a:srgbClr val="C0C0C0"/>
                  </a:outerShdw>
                </a:effectLst>
                <a:latin typeface="+mn-lt"/>
                <a:ea typeface="+mn-ea"/>
              </a:rPr>
              <a:t>2006.6.4</a:t>
            </a:r>
          </a:p>
        </p:txBody>
      </p:sp>
      <p:sp>
        <p:nvSpPr>
          <p:cNvPr id="29" name="Text Box 32"/>
          <p:cNvSpPr txBox="1">
            <a:spLocks noChangeArrowheads="1"/>
          </p:cNvSpPr>
          <p:nvPr/>
        </p:nvSpPr>
        <p:spPr bwMode="auto">
          <a:xfrm>
            <a:off x="1379538" y="785813"/>
            <a:ext cx="1263650" cy="708025"/>
          </a:xfrm>
          <a:prstGeom prst="rect">
            <a:avLst/>
          </a:prstGeom>
          <a:noFill/>
          <a:ln w="9525">
            <a:noFill/>
            <a:miter lim="800000"/>
            <a:headEnd/>
            <a:tailEnd/>
          </a:ln>
          <a:effectLst/>
        </p:spPr>
        <p:txBody>
          <a:bodyPr wrap="none">
            <a:spAutoFit/>
          </a:bodyPr>
          <a:lstStyle/>
          <a:p>
            <a:pPr fontAlgn="auto">
              <a:spcBef>
                <a:spcPts val="0"/>
              </a:spcBef>
              <a:spcAft>
                <a:spcPts val="0"/>
              </a:spcAft>
              <a:defRPr/>
            </a:pPr>
            <a:r>
              <a:rPr lang="en-US" altLang="ja-JP" sz="2000" dirty="0">
                <a:solidFill>
                  <a:schemeClr val="bg1"/>
                </a:solidFill>
                <a:effectLst>
                  <a:outerShdw blurRad="38100" dist="38100" dir="2700000" algn="tl">
                    <a:srgbClr val="C0C0C0"/>
                  </a:outerShdw>
                </a:effectLst>
                <a:latin typeface="+mn-lt"/>
                <a:ea typeface="+mn-ea"/>
              </a:rPr>
              <a:t>2006.1.24</a:t>
            </a:r>
          </a:p>
          <a:p>
            <a:pPr fontAlgn="auto">
              <a:spcBef>
                <a:spcPts val="0"/>
              </a:spcBef>
              <a:spcAft>
                <a:spcPts val="0"/>
              </a:spcAft>
              <a:defRPr/>
            </a:pPr>
            <a:r>
              <a:rPr lang="ja-JP" altLang="en-US" sz="2000" dirty="0">
                <a:solidFill>
                  <a:schemeClr val="bg1"/>
                </a:solidFill>
                <a:effectLst>
                  <a:outerShdw blurRad="38100" dist="38100" dir="2700000" algn="tl">
                    <a:srgbClr val="C0C0C0"/>
                  </a:outerShdw>
                </a:effectLst>
                <a:latin typeface="+mn-lt"/>
                <a:ea typeface="+mn-ea"/>
              </a:rPr>
              <a:t>　　　  </a:t>
            </a:r>
            <a:r>
              <a:rPr lang="en-US" altLang="ja-JP" sz="2000" dirty="0">
                <a:solidFill>
                  <a:schemeClr val="bg1"/>
                </a:solidFill>
                <a:effectLst>
                  <a:outerShdw blurRad="38100" dist="38100" dir="2700000" algn="tl">
                    <a:srgbClr val="C0C0C0"/>
                  </a:outerShdw>
                </a:effectLst>
                <a:latin typeface="+mn-lt"/>
                <a:ea typeface="+mn-ea"/>
              </a:rPr>
              <a:t>2.26</a:t>
            </a:r>
          </a:p>
        </p:txBody>
      </p:sp>
      <p:sp>
        <p:nvSpPr>
          <p:cNvPr id="30" name="Text Box 33"/>
          <p:cNvSpPr txBox="1">
            <a:spLocks noChangeArrowheads="1"/>
          </p:cNvSpPr>
          <p:nvPr/>
        </p:nvSpPr>
        <p:spPr bwMode="auto">
          <a:xfrm>
            <a:off x="7358063" y="5532438"/>
            <a:ext cx="1312862" cy="396875"/>
          </a:xfrm>
          <a:prstGeom prst="rect">
            <a:avLst/>
          </a:prstGeom>
          <a:noFill/>
          <a:ln w="9525">
            <a:noFill/>
            <a:miter lim="800000"/>
            <a:headEnd/>
            <a:tailEnd/>
          </a:ln>
          <a:effectLst/>
        </p:spPr>
        <p:txBody>
          <a:bodyPr wrap="none">
            <a:spAutoFit/>
          </a:bodyPr>
          <a:lstStyle/>
          <a:p>
            <a:pPr fontAlgn="auto">
              <a:spcBef>
                <a:spcPts val="0"/>
              </a:spcBef>
              <a:spcAft>
                <a:spcPts val="0"/>
              </a:spcAft>
              <a:defRPr/>
            </a:pPr>
            <a:r>
              <a:rPr lang="en-US" altLang="ja-JP" sz="2000" dirty="0">
                <a:solidFill>
                  <a:schemeClr val="bg1"/>
                </a:solidFill>
                <a:effectLst>
                  <a:outerShdw blurRad="38100" dist="38100" dir="2700000" algn="tl">
                    <a:srgbClr val="C0C0C0"/>
                  </a:outerShdw>
                </a:effectLst>
                <a:latin typeface="+mn-lt"/>
                <a:ea typeface="+mn-ea"/>
              </a:rPr>
              <a:t>2006.10.9</a:t>
            </a:r>
          </a:p>
        </p:txBody>
      </p:sp>
      <p:sp>
        <p:nvSpPr>
          <p:cNvPr id="31" name="Text Box 34"/>
          <p:cNvSpPr txBox="1">
            <a:spLocks noChangeArrowheads="1"/>
          </p:cNvSpPr>
          <p:nvPr/>
        </p:nvSpPr>
        <p:spPr bwMode="auto">
          <a:xfrm>
            <a:off x="7261225" y="2174875"/>
            <a:ext cx="1454150" cy="396875"/>
          </a:xfrm>
          <a:prstGeom prst="rect">
            <a:avLst/>
          </a:prstGeom>
          <a:noFill/>
          <a:ln w="9525">
            <a:noFill/>
            <a:miter lim="800000"/>
            <a:headEnd/>
            <a:tailEnd/>
          </a:ln>
          <a:effectLst/>
        </p:spPr>
        <p:txBody>
          <a:bodyPr wrap="none">
            <a:spAutoFit/>
          </a:bodyPr>
          <a:lstStyle/>
          <a:p>
            <a:pPr fontAlgn="auto">
              <a:spcBef>
                <a:spcPts val="0"/>
              </a:spcBef>
              <a:spcAft>
                <a:spcPts val="0"/>
              </a:spcAft>
              <a:defRPr/>
            </a:pPr>
            <a:r>
              <a:rPr lang="en-US" altLang="ja-JP" sz="2000" dirty="0">
                <a:solidFill>
                  <a:schemeClr val="bg1"/>
                </a:solidFill>
                <a:effectLst>
                  <a:outerShdw blurRad="38100" dist="38100" dir="2700000" algn="tl">
                    <a:srgbClr val="C0C0C0"/>
                  </a:outerShdw>
                </a:effectLst>
                <a:latin typeface="+mn-lt"/>
                <a:ea typeface="+mn-ea"/>
              </a:rPr>
              <a:t>2006.11.19</a:t>
            </a:r>
          </a:p>
        </p:txBody>
      </p:sp>
      <p:sp>
        <p:nvSpPr>
          <p:cNvPr id="9240" name="Line 18"/>
          <p:cNvSpPr>
            <a:spLocks noChangeShapeType="1"/>
          </p:cNvSpPr>
          <p:nvPr/>
        </p:nvSpPr>
        <p:spPr bwMode="auto">
          <a:xfrm>
            <a:off x="2819400" y="3981450"/>
            <a:ext cx="838200" cy="457200"/>
          </a:xfrm>
          <a:prstGeom prst="line">
            <a:avLst/>
          </a:prstGeom>
          <a:noFill/>
          <a:ln w="76200">
            <a:solidFill>
              <a:schemeClr val="tx1"/>
            </a:solidFill>
            <a:round/>
            <a:headEnd/>
            <a:tailEnd type="triangle" w="med" len="med"/>
          </a:ln>
        </p:spPr>
        <p:txBody>
          <a:bodyPr/>
          <a:lstStyle/>
          <a:p>
            <a:endParaRPr lang="ja-JP" altLang="en-US"/>
          </a:p>
        </p:txBody>
      </p:sp>
      <p:sp>
        <p:nvSpPr>
          <p:cNvPr id="9241" name="Line 19"/>
          <p:cNvSpPr>
            <a:spLocks noChangeShapeType="1"/>
          </p:cNvSpPr>
          <p:nvPr/>
        </p:nvSpPr>
        <p:spPr bwMode="auto">
          <a:xfrm flipH="1">
            <a:off x="2895600" y="2609850"/>
            <a:ext cx="685800" cy="457200"/>
          </a:xfrm>
          <a:prstGeom prst="line">
            <a:avLst/>
          </a:prstGeom>
          <a:noFill/>
          <a:ln w="76200">
            <a:solidFill>
              <a:schemeClr val="tx1"/>
            </a:solidFill>
            <a:round/>
            <a:headEnd/>
            <a:tailEnd type="triangle" w="med" len="med"/>
          </a:ln>
        </p:spPr>
        <p:txBody>
          <a:bodyPr/>
          <a:lstStyle/>
          <a:p>
            <a:endParaRPr lang="ja-JP" altLang="en-US"/>
          </a:p>
        </p:txBody>
      </p:sp>
      <p:sp>
        <p:nvSpPr>
          <p:cNvPr id="9242" name="Line 20"/>
          <p:cNvSpPr>
            <a:spLocks noChangeShapeType="1"/>
          </p:cNvSpPr>
          <p:nvPr/>
        </p:nvSpPr>
        <p:spPr bwMode="auto">
          <a:xfrm>
            <a:off x="5486400" y="2686050"/>
            <a:ext cx="838200" cy="457200"/>
          </a:xfrm>
          <a:prstGeom prst="line">
            <a:avLst/>
          </a:prstGeom>
          <a:noFill/>
          <a:ln w="76200">
            <a:solidFill>
              <a:schemeClr val="tx1"/>
            </a:solidFill>
            <a:round/>
            <a:headEnd type="triangle" w="med" len="med"/>
            <a:tailEnd/>
          </a:ln>
        </p:spPr>
        <p:txBody>
          <a:bodyPr/>
          <a:lstStyle/>
          <a:p>
            <a:endParaRPr lang="ja-JP" altLang="en-US"/>
          </a:p>
        </p:txBody>
      </p:sp>
      <p:sp>
        <p:nvSpPr>
          <p:cNvPr id="9243" name="Line 21"/>
          <p:cNvSpPr>
            <a:spLocks noChangeShapeType="1"/>
          </p:cNvSpPr>
          <p:nvPr/>
        </p:nvSpPr>
        <p:spPr bwMode="auto">
          <a:xfrm flipH="1">
            <a:off x="5562600" y="3981450"/>
            <a:ext cx="762000" cy="533400"/>
          </a:xfrm>
          <a:prstGeom prst="line">
            <a:avLst/>
          </a:prstGeom>
          <a:noFill/>
          <a:ln w="76200">
            <a:solidFill>
              <a:schemeClr val="tx1"/>
            </a:solidFill>
            <a:round/>
            <a:headEnd type="triangle" w="med" len="med"/>
            <a:tailEnd/>
          </a:ln>
        </p:spPr>
        <p:txBody>
          <a:bodyPr/>
          <a:lstStyle/>
          <a:p>
            <a:endParaRPr lang="ja-JP" altLang="en-US"/>
          </a:p>
        </p:txBody>
      </p:sp>
      <p:sp>
        <p:nvSpPr>
          <p:cNvPr id="9244" name="Text Box 25"/>
          <p:cNvSpPr txBox="1">
            <a:spLocks noChangeArrowheads="1"/>
          </p:cNvSpPr>
          <p:nvPr/>
        </p:nvSpPr>
        <p:spPr bwMode="auto">
          <a:xfrm>
            <a:off x="2743200" y="3346450"/>
            <a:ext cx="3657600" cy="396875"/>
          </a:xfrm>
          <a:prstGeom prst="rect">
            <a:avLst/>
          </a:prstGeom>
          <a:noFill/>
          <a:ln w="9525">
            <a:noFill/>
            <a:miter lim="800000"/>
            <a:headEnd/>
            <a:tailEnd/>
          </a:ln>
        </p:spPr>
        <p:txBody>
          <a:bodyPr>
            <a:spAutoFit/>
          </a:bodyPr>
          <a:lstStyle/>
          <a:p>
            <a:pPr algn="ctr">
              <a:spcBef>
                <a:spcPct val="50000"/>
              </a:spcBef>
            </a:pPr>
            <a:r>
              <a:rPr lang="ja-JP" altLang="en-US" sz="2000" b="1">
                <a:solidFill>
                  <a:srgbClr val="FF0066"/>
                </a:solidFill>
                <a:latin typeface="Times New Roman" pitchFamily="18" charset="0"/>
              </a:rPr>
              <a:t>水害リスクコミュニケーション</a:t>
            </a:r>
          </a:p>
        </p:txBody>
      </p:sp>
      <p:sp>
        <p:nvSpPr>
          <p:cNvPr id="9245" name="Oval 60"/>
          <p:cNvSpPr>
            <a:spLocks noChangeArrowheads="1"/>
          </p:cNvSpPr>
          <p:nvPr/>
        </p:nvSpPr>
        <p:spPr bwMode="auto">
          <a:xfrm>
            <a:off x="1295400" y="3057525"/>
            <a:ext cx="1676400" cy="838200"/>
          </a:xfrm>
          <a:prstGeom prst="ellipse">
            <a:avLst/>
          </a:prstGeom>
          <a:gradFill rotWithShape="0">
            <a:gsLst>
              <a:gs pos="0">
                <a:srgbClr val="7D7DFF"/>
              </a:gs>
              <a:gs pos="100000">
                <a:srgbClr val="0000FF"/>
              </a:gs>
            </a:gsLst>
            <a:path path="shape">
              <a:fillToRect l="50000" t="50000" r="50000" b="50000"/>
            </a:path>
          </a:gradFill>
          <a:ln w="9525">
            <a:noFill/>
            <a:round/>
            <a:headEnd/>
            <a:tailEnd/>
          </a:ln>
        </p:spPr>
        <p:txBody>
          <a:bodyPr wrap="none" anchor="ctr"/>
          <a:lstStyle/>
          <a:p>
            <a:pPr algn="ctr"/>
            <a:r>
              <a:rPr lang="en-US" altLang="ja-JP" sz="2800">
                <a:solidFill>
                  <a:schemeClr val="bg1"/>
                </a:solidFill>
                <a:latin typeface="Calibri" pitchFamily="34" charset="0"/>
              </a:rPr>
              <a:t>PLAN</a:t>
            </a:r>
          </a:p>
        </p:txBody>
      </p:sp>
      <p:sp>
        <p:nvSpPr>
          <p:cNvPr id="9246" name="Oval 61"/>
          <p:cNvSpPr>
            <a:spLocks noChangeArrowheads="1"/>
          </p:cNvSpPr>
          <p:nvPr/>
        </p:nvSpPr>
        <p:spPr bwMode="auto">
          <a:xfrm>
            <a:off x="3733800" y="4149725"/>
            <a:ext cx="1676400" cy="838200"/>
          </a:xfrm>
          <a:prstGeom prst="ellipse">
            <a:avLst/>
          </a:prstGeom>
          <a:gradFill rotWithShape="1">
            <a:gsLst>
              <a:gs pos="0">
                <a:srgbClr val="FFB17D"/>
              </a:gs>
              <a:gs pos="100000">
                <a:srgbClr val="FF6600"/>
              </a:gs>
            </a:gsLst>
            <a:path path="shape">
              <a:fillToRect l="50000" t="50000" r="50000" b="50000"/>
            </a:path>
          </a:gradFill>
          <a:ln w="9525">
            <a:noFill/>
            <a:round/>
            <a:headEnd/>
            <a:tailEnd/>
          </a:ln>
        </p:spPr>
        <p:txBody>
          <a:bodyPr wrap="none" anchor="ctr"/>
          <a:lstStyle/>
          <a:p>
            <a:pPr algn="ctr"/>
            <a:r>
              <a:rPr lang="en-US" altLang="ja-JP" sz="2800">
                <a:solidFill>
                  <a:schemeClr val="bg1"/>
                </a:solidFill>
                <a:latin typeface="Calibri" pitchFamily="34" charset="0"/>
              </a:rPr>
              <a:t>DO</a:t>
            </a:r>
          </a:p>
        </p:txBody>
      </p:sp>
      <p:sp>
        <p:nvSpPr>
          <p:cNvPr id="9247" name="Oval 62"/>
          <p:cNvSpPr>
            <a:spLocks noChangeArrowheads="1"/>
          </p:cNvSpPr>
          <p:nvPr/>
        </p:nvSpPr>
        <p:spPr bwMode="auto">
          <a:xfrm>
            <a:off x="6248400" y="3082925"/>
            <a:ext cx="1676400" cy="838200"/>
          </a:xfrm>
          <a:prstGeom prst="ellipse">
            <a:avLst/>
          </a:prstGeom>
          <a:gradFill rotWithShape="0">
            <a:gsLst>
              <a:gs pos="0">
                <a:srgbClr val="FF7D7D"/>
              </a:gs>
              <a:gs pos="100000">
                <a:srgbClr val="FF0000"/>
              </a:gs>
            </a:gsLst>
            <a:path path="shape">
              <a:fillToRect l="50000" t="50000" r="50000" b="50000"/>
            </a:path>
          </a:gradFill>
          <a:ln w="9525">
            <a:noFill/>
            <a:round/>
            <a:headEnd/>
            <a:tailEnd/>
          </a:ln>
        </p:spPr>
        <p:txBody>
          <a:bodyPr wrap="none" anchor="ctr"/>
          <a:lstStyle/>
          <a:p>
            <a:pPr algn="ctr"/>
            <a:r>
              <a:rPr lang="en-US" altLang="ja-JP" sz="2800">
                <a:solidFill>
                  <a:schemeClr val="bg1"/>
                </a:solidFill>
                <a:latin typeface="Calibri" pitchFamily="34" charset="0"/>
              </a:rPr>
              <a:t>CHECK</a:t>
            </a:r>
          </a:p>
        </p:txBody>
      </p:sp>
      <p:sp>
        <p:nvSpPr>
          <p:cNvPr id="9248" name="Oval 63"/>
          <p:cNvSpPr>
            <a:spLocks noChangeArrowheads="1"/>
          </p:cNvSpPr>
          <p:nvPr/>
        </p:nvSpPr>
        <p:spPr bwMode="auto">
          <a:xfrm>
            <a:off x="3733800" y="1939925"/>
            <a:ext cx="1676400" cy="838200"/>
          </a:xfrm>
          <a:prstGeom prst="ellipse">
            <a:avLst/>
          </a:prstGeom>
          <a:gradFill rotWithShape="0">
            <a:gsLst>
              <a:gs pos="0">
                <a:srgbClr val="7DBE7D"/>
              </a:gs>
              <a:gs pos="100000">
                <a:srgbClr val="008000"/>
              </a:gs>
            </a:gsLst>
            <a:path path="shape">
              <a:fillToRect l="50000" t="50000" r="50000" b="50000"/>
            </a:path>
          </a:gradFill>
          <a:ln w="9525">
            <a:noFill/>
            <a:round/>
            <a:headEnd/>
            <a:tailEnd/>
          </a:ln>
        </p:spPr>
        <p:txBody>
          <a:bodyPr wrap="none" anchor="ctr"/>
          <a:lstStyle/>
          <a:p>
            <a:pPr algn="ctr"/>
            <a:r>
              <a:rPr lang="en-US" altLang="ja-JP" sz="2800">
                <a:solidFill>
                  <a:schemeClr val="bg1"/>
                </a:solidFill>
                <a:latin typeface="Calibri" pitchFamily="34" charset="0"/>
              </a:rPr>
              <a:t>ACTION</a:t>
            </a:r>
          </a:p>
        </p:txBody>
      </p:sp>
      <p:sp>
        <p:nvSpPr>
          <p:cNvPr id="45" name="Text Box 34"/>
          <p:cNvSpPr txBox="1">
            <a:spLocks noChangeArrowheads="1"/>
          </p:cNvSpPr>
          <p:nvPr/>
        </p:nvSpPr>
        <p:spPr bwMode="auto">
          <a:xfrm>
            <a:off x="0" y="5853113"/>
            <a:ext cx="9144000" cy="1016000"/>
          </a:xfrm>
          <a:prstGeom prst="rect">
            <a:avLst/>
          </a:prstGeom>
          <a:solidFill>
            <a:srgbClr val="CCFFFF"/>
          </a:solidFill>
          <a:ln w="9525">
            <a:noFill/>
            <a:miter lim="800000"/>
            <a:headEnd/>
            <a:tailEnd/>
          </a:ln>
        </p:spPr>
        <p:txBody>
          <a:bodyPr>
            <a:spAutoFit/>
          </a:bodyPr>
          <a:lstStyle/>
          <a:p>
            <a:pPr algn="ctr">
              <a:spcBef>
                <a:spcPct val="50000"/>
              </a:spcBef>
            </a:pPr>
            <a:r>
              <a:rPr lang="ja-JP" altLang="en-US" sz="2400" b="1">
                <a:latin typeface="Calibri" pitchFamily="34" charset="0"/>
              </a:rPr>
              <a:t>住民の意識、地域の災害情報などの</a:t>
            </a:r>
            <a:endParaRPr lang="en-US" altLang="ja-JP" sz="2400" b="1">
              <a:latin typeface="Calibri" pitchFamily="34" charset="0"/>
            </a:endParaRPr>
          </a:p>
          <a:p>
            <a:pPr algn="ctr">
              <a:spcBef>
                <a:spcPct val="50000"/>
              </a:spcBef>
            </a:pPr>
            <a:r>
              <a:rPr lang="ja-JP" altLang="en-US" sz="2400" b="1">
                <a:latin typeface="Calibri" pitchFamily="34" charset="0"/>
              </a:rPr>
              <a:t>情報収集が中心</a:t>
            </a:r>
            <a:endParaRPr lang="en-US" altLang="ja-JP" sz="2400" b="1">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214313" y="-24"/>
            <a:ext cx="8929687" cy="533400"/>
          </a:xfrm>
        </p:spPr>
        <p:txBody>
          <a:bodyPr/>
          <a:lstStyle/>
          <a:p>
            <a:pPr algn="l" eaLnBrk="1" hangingPunct="1"/>
            <a:r>
              <a:rPr lang="ja-JP" altLang="en-US" sz="3600" dirty="0" smtClean="0"/>
              <a:t>ワークショップ・避難行動実験</a:t>
            </a:r>
          </a:p>
        </p:txBody>
      </p:sp>
      <p:sp>
        <p:nvSpPr>
          <p:cNvPr id="10243" name="Text Box 3"/>
          <p:cNvSpPr txBox="1">
            <a:spLocks noChangeArrowheads="1"/>
          </p:cNvSpPr>
          <p:nvPr/>
        </p:nvSpPr>
        <p:spPr bwMode="auto">
          <a:xfrm>
            <a:off x="1735138" y="609600"/>
            <a:ext cx="5613400" cy="3567113"/>
          </a:xfrm>
          <a:prstGeom prst="rect">
            <a:avLst/>
          </a:prstGeom>
          <a:noFill/>
          <a:ln w="9525">
            <a:noFill/>
            <a:miter lim="800000"/>
            <a:headEnd/>
            <a:tailEnd/>
          </a:ln>
        </p:spPr>
        <p:txBody>
          <a:bodyPr wrap="none">
            <a:spAutoFit/>
          </a:bodyPr>
          <a:lstStyle/>
          <a:p>
            <a:r>
              <a:rPr lang="ja-JP" altLang="en-US" sz="2400" b="1" u="sng" dirty="0">
                <a:solidFill>
                  <a:schemeClr val="accent2"/>
                </a:solidFill>
                <a:latin typeface="Times New Roman" pitchFamily="18" charset="0"/>
              </a:rPr>
              <a:t>ワークショップの目的</a:t>
            </a:r>
          </a:p>
          <a:p>
            <a:r>
              <a:rPr lang="ja-JP" altLang="en-US" sz="2800" dirty="0">
                <a:latin typeface="Calibri" pitchFamily="34" charset="0"/>
              </a:rPr>
              <a:t>・</a:t>
            </a:r>
            <a:r>
              <a:rPr lang="ja-JP" altLang="en-US" sz="2800" dirty="0">
                <a:latin typeface="Times New Roman" pitchFamily="18" charset="0"/>
              </a:rPr>
              <a:t>住民意識調査と現状把握</a:t>
            </a:r>
          </a:p>
          <a:p>
            <a:r>
              <a:rPr lang="ja-JP" altLang="en-US" sz="2800" dirty="0">
                <a:latin typeface="Calibri" pitchFamily="34" charset="0"/>
              </a:rPr>
              <a:t>・</a:t>
            </a:r>
            <a:r>
              <a:rPr lang="ja-JP" altLang="en-US" sz="2800" dirty="0">
                <a:latin typeface="Times New Roman" pitchFamily="18" charset="0"/>
              </a:rPr>
              <a:t>災害教育と意識改革</a:t>
            </a:r>
          </a:p>
          <a:p>
            <a:r>
              <a:rPr lang="ja-JP" altLang="en-US" sz="2800" dirty="0">
                <a:latin typeface="Calibri" pitchFamily="34" charset="0"/>
              </a:rPr>
              <a:t>・</a:t>
            </a:r>
            <a:r>
              <a:rPr lang="ja-JP" altLang="en-US" sz="2800" dirty="0">
                <a:latin typeface="Times New Roman" pitchFamily="18" charset="0"/>
              </a:rPr>
              <a:t>災害時の行動の確認と意識の共有</a:t>
            </a:r>
          </a:p>
          <a:p>
            <a:endParaRPr lang="ja-JP" altLang="en-US" sz="1200" dirty="0">
              <a:latin typeface="Times New Roman" pitchFamily="18" charset="0"/>
            </a:endParaRPr>
          </a:p>
          <a:p>
            <a:r>
              <a:rPr lang="ja-JP" altLang="en-US" sz="2400" b="1" u="sng" dirty="0">
                <a:solidFill>
                  <a:srgbClr val="C00000"/>
                </a:solidFill>
                <a:latin typeface="Times New Roman" pitchFamily="18" charset="0"/>
              </a:rPr>
              <a:t>避難行動実験（避難訓練）の目的</a:t>
            </a:r>
          </a:p>
          <a:p>
            <a:r>
              <a:rPr lang="ja-JP" altLang="en-US" sz="2800" dirty="0">
                <a:latin typeface="Times New Roman" pitchFamily="18" charset="0"/>
              </a:rPr>
              <a:t>・避難経路の有効性の評価</a:t>
            </a:r>
          </a:p>
          <a:p>
            <a:r>
              <a:rPr lang="ja-JP" altLang="en-US" sz="2800" dirty="0">
                <a:latin typeface="Times New Roman" pitchFamily="18" charset="0"/>
              </a:rPr>
              <a:t>・避難時の問題点の確認</a:t>
            </a:r>
          </a:p>
          <a:p>
            <a:r>
              <a:rPr lang="ja-JP" altLang="en-US" sz="2800" dirty="0">
                <a:latin typeface="Times New Roman" pitchFamily="18" charset="0"/>
              </a:rPr>
              <a:t>・避難行動調査</a:t>
            </a:r>
          </a:p>
        </p:txBody>
      </p:sp>
      <p:pic>
        <p:nvPicPr>
          <p:cNvPr id="10244" name="Picture 4" descr="DSC04824"/>
          <p:cNvPicPr>
            <a:picLocks noChangeAspect="1" noChangeArrowheads="1"/>
          </p:cNvPicPr>
          <p:nvPr/>
        </p:nvPicPr>
        <p:blipFill>
          <a:blip r:embed="rId2" cstate="print"/>
          <a:srcRect/>
          <a:stretch>
            <a:fillRect/>
          </a:stretch>
        </p:blipFill>
        <p:spPr bwMode="auto">
          <a:xfrm>
            <a:off x="762000" y="4267200"/>
            <a:ext cx="3200400" cy="2400300"/>
          </a:xfrm>
          <a:prstGeom prst="rect">
            <a:avLst/>
          </a:prstGeom>
          <a:noFill/>
          <a:ln w="9525">
            <a:noFill/>
            <a:miter lim="800000"/>
            <a:headEnd/>
            <a:tailEnd/>
          </a:ln>
        </p:spPr>
      </p:pic>
      <p:pic>
        <p:nvPicPr>
          <p:cNvPr id="10245" name="Picture 5" descr="DSC00272"/>
          <p:cNvPicPr>
            <a:picLocks noChangeAspect="1" noChangeArrowheads="1"/>
          </p:cNvPicPr>
          <p:nvPr/>
        </p:nvPicPr>
        <p:blipFill>
          <a:blip r:embed="rId3" cstate="print"/>
          <a:srcRect/>
          <a:stretch>
            <a:fillRect/>
          </a:stretch>
        </p:blipFill>
        <p:spPr bwMode="auto">
          <a:xfrm>
            <a:off x="5105400" y="4291013"/>
            <a:ext cx="3351213" cy="2370137"/>
          </a:xfrm>
          <a:prstGeom prst="rect">
            <a:avLst/>
          </a:prstGeom>
          <a:noFill/>
          <a:ln w="38100">
            <a:noFill/>
            <a:miter lim="800000"/>
            <a:headEnd/>
            <a:tailEnd/>
          </a:ln>
        </p:spPr>
      </p:pic>
      <p:cxnSp>
        <p:nvCxnSpPr>
          <p:cNvPr id="6" name="直線コネクタ 5"/>
          <p:cNvCxnSpPr/>
          <p:nvPr/>
        </p:nvCxnSpPr>
        <p:spPr>
          <a:xfrm>
            <a:off x="214282" y="512763"/>
            <a:ext cx="8715436" cy="0"/>
          </a:xfrm>
          <a:prstGeom prst="line">
            <a:avLst/>
          </a:prstGeom>
          <a:ln w="50800">
            <a:gradFill flip="none" rotWithShape="1">
              <a:gsLst>
                <a:gs pos="0">
                  <a:schemeClr val="tx2">
                    <a:lumMod val="50000"/>
                  </a:schemeClr>
                </a:gs>
                <a:gs pos="50000">
                  <a:schemeClr val="accent1">
                    <a:tint val="44500"/>
                    <a:satMod val="160000"/>
                  </a:schemeClr>
                </a:gs>
                <a:gs pos="100000">
                  <a:schemeClr val="accent1">
                    <a:tint val="23500"/>
                    <a:satMod val="160000"/>
                  </a:schemeClr>
                </a:gs>
              </a:gsLst>
              <a:lin ang="0" scaled="1"/>
              <a:tileRect/>
            </a:gra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42" descr="st45"/>
          <p:cNvPicPr>
            <a:picLocks noChangeAspect="1" noChangeArrowheads="1"/>
          </p:cNvPicPr>
          <p:nvPr/>
        </p:nvPicPr>
        <p:blipFill>
          <a:blip r:embed="rId2" cstate="print"/>
          <a:srcRect/>
          <a:stretch>
            <a:fillRect/>
          </a:stretch>
        </p:blipFill>
        <p:spPr bwMode="auto">
          <a:xfrm>
            <a:off x="4520708" y="1214422"/>
            <a:ext cx="3068043" cy="4786322"/>
          </a:xfrm>
          <a:prstGeom prst="rect">
            <a:avLst/>
          </a:prstGeom>
          <a:noFill/>
        </p:spPr>
      </p:pic>
      <p:sp>
        <p:nvSpPr>
          <p:cNvPr id="11266" name="Rectangle 2"/>
          <p:cNvSpPr>
            <a:spLocks noGrp="1" noChangeArrowheads="1"/>
          </p:cNvSpPr>
          <p:nvPr>
            <p:ph type="ctrTitle"/>
          </p:nvPr>
        </p:nvSpPr>
        <p:spPr>
          <a:xfrm>
            <a:off x="214313" y="-38120"/>
            <a:ext cx="8929687" cy="609600"/>
          </a:xfrm>
        </p:spPr>
        <p:txBody>
          <a:bodyPr/>
          <a:lstStyle/>
          <a:p>
            <a:pPr algn="l" eaLnBrk="1" hangingPunct="1"/>
            <a:r>
              <a:rPr lang="ja-JP" altLang="en-US" sz="3600" dirty="0" smtClean="0"/>
              <a:t>避難行動実験</a:t>
            </a:r>
          </a:p>
        </p:txBody>
      </p:sp>
      <p:sp>
        <p:nvSpPr>
          <p:cNvPr id="11268" name="Text Box 4" descr="新聞紙"/>
          <p:cNvSpPr txBox="1">
            <a:spLocks noChangeArrowheads="1"/>
          </p:cNvSpPr>
          <p:nvPr/>
        </p:nvSpPr>
        <p:spPr bwMode="auto">
          <a:xfrm>
            <a:off x="152400" y="1209675"/>
            <a:ext cx="4191000" cy="5191125"/>
          </a:xfrm>
          <a:prstGeom prst="rect">
            <a:avLst/>
          </a:prstGeom>
          <a:noFill/>
          <a:ln w="38100">
            <a:solidFill>
              <a:srgbClr val="336600"/>
            </a:solidFill>
            <a:miter lim="800000"/>
            <a:headEnd/>
            <a:tailEnd/>
          </a:ln>
        </p:spPr>
        <p:txBody>
          <a:bodyPr lIns="54000" rIns="54000">
            <a:spAutoFit/>
          </a:bodyPr>
          <a:lstStyle/>
          <a:p>
            <a:pPr>
              <a:spcBef>
                <a:spcPct val="50000"/>
              </a:spcBef>
            </a:pPr>
            <a:r>
              <a:rPr lang="ja-JP" altLang="en-US" sz="1400" b="1" dirty="0">
                <a:latin typeface="Times New Roman" pitchFamily="18" charset="0"/>
              </a:rPr>
              <a:t>日時：　</a:t>
            </a:r>
            <a:r>
              <a:rPr lang="en-US" altLang="ja-JP" sz="1400" b="1" dirty="0">
                <a:latin typeface="Times New Roman" pitchFamily="18" charset="0"/>
              </a:rPr>
              <a:t>2006</a:t>
            </a:r>
            <a:r>
              <a:rPr lang="ja-JP" altLang="en-US" sz="1400" b="1" dirty="0">
                <a:latin typeface="Times New Roman" pitchFamily="18" charset="0"/>
              </a:rPr>
              <a:t>年</a:t>
            </a:r>
            <a:r>
              <a:rPr lang="en-US" altLang="ja-JP" sz="1400" b="1" dirty="0">
                <a:latin typeface="Times New Roman" pitchFamily="18" charset="0"/>
              </a:rPr>
              <a:t>10</a:t>
            </a:r>
            <a:r>
              <a:rPr lang="ja-JP" altLang="en-US" sz="1400" b="1" dirty="0">
                <a:latin typeface="Times New Roman" pitchFamily="18" charset="0"/>
              </a:rPr>
              <a:t>月</a:t>
            </a:r>
            <a:r>
              <a:rPr lang="en-US" altLang="ja-JP" sz="1400" b="1" dirty="0">
                <a:latin typeface="Times New Roman" pitchFamily="18" charset="0"/>
              </a:rPr>
              <a:t>9</a:t>
            </a:r>
            <a:r>
              <a:rPr lang="ja-JP" altLang="en-US" sz="1400" b="1" dirty="0">
                <a:latin typeface="Times New Roman" pitchFamily="18" charset="0"/>
              </a:rPr>
              <a:t>日　</a:t>
            </a:r>
            <a:r>
              <a:rPr lang="en-US" altLang="ja-JP" sz="1400" b="1" dirty="0">
                <a:latin typeface="Times New Roman" pitchFamily="18" charset="0"/>
              </a:rPr>
              <a:t>10:00</a:t>
            </a:r>
            <a:r>
              <a:rPr lang="ja-JP" altLang="en-US" sz="1400" b="1" dirty="0">
                <a:latin typeface="Times New Roman" pitchFamily="18" charset="0"/>
              </a:rPr>
              <a:t>～</a:t>
            </a:r>
            <a:r>
              <a:rPr lang="en-US" altLang="ja-JP" sz="1400" b="1" dirty="0">
                <a:latin typeface="Times New Roman" pitchFamily="18" charset="0"/>
              </a:rPr>
              <a:t>12:00</a:t>
            </a:r>
          </a:p>
          <a:p>
            <a:pPr>
              <a:spcBef>
                <a:spcPct val="50000"/>
              </a:spcBef>
            </a:pPr>
            <a:r>
              <a:rPr lang="ja-JP" altLang="en-US" sz="1400" b="1" dirty="0">
                <a:latin typeface="Times New Roman" pitchFamily="18" charset="0"/>
              </a:rPr>
              <a:t>参加者：　壺川校区住民</a:t>
            </a:r>
            <a:r>
              <a:rPr lang="en-US" altLang="ja-JP" sz="1400" b="1" dirty="0">
                <a:latin typeface="Times New Roman" pitchFamily="18" charset="0"/>
              </a:rPr>
              <a:t>86</a:t>
            </a:r>
            <a:r>
              <a:rPr lang="ja-JP" altLang="en-US" sz="1400" b="1" dirty="0">
                <a:latin typeface="Times New Roman" pitchFamily="18" charset="0"/>
              </a:rPr>
              <a:t>名（大人</a:t>
            </a:r>
            <a:r>
              <a:rPr lang="en-US" altLang="ja-JP" sz="1400" b="1" dirty="0">
                <a:latin typeface="Times New Roman" pitchFamily="18" charset="0"/>
              </a:rPr>
              <a:t>55</a:t>
            </a:r>
            <a:r>
              <a:rPr lang="ja-JP" altLang="en-US" sz="1400" b="1" dirty="0">
                <a:latin typeface="Times New Roman" pitchFamily="18" charset="0"/>
              </a:rPr>
              <a:t>名　子供</a:t>
            </a:r>
            <a:r>
              <a:rPr lang="en-US" altLang="ja-JP" sz="1400" b="1" dirty="0">
                <a:latin typeface="Times New Roman" pitchFamily="18" charset="0"/>
              </a:rPr>
              <a:t>31</a:t>
            </a:r>
            <a:r>
              <a:rPr lang="ja-JP" altLang="en-US" sz="1400" b="1" dirty="0">
                <a:latin typeface="Times New Roman" pitchFamily="18" charset="0"/>
              </a:rPr>
              <a:t>名）</a:t>
            </a:r>
          </a:p>
          <a:p>
            <a:pPr>
              <a:spcBef>
                <a:spcPct val="50000"/>
              </a:spcBef>
            </a:pPr>
            <a:r>
              <a:rPr lang="ja-JP" altLang="en-US" sz="1400" b="1" dirty="0">
                <a:latin typeface="Times New Roman" pitchFamily="18" charset="0"/>
              </a:rPr>
              <a:t>　　　　　　熊本大学，</a:t>
            </a:r>
            <a:r>
              <a:rPr lang="en-US" altLang="ja-JP" sz="1400" b="1" dirty="0">
                <a:latin typeface="Times New Roman" pitchFamily="18" charset="0"/>
              </a:rPr>
              <a:t>NPO</a:t>
            </a:r>
            <a:r>
              <a:rPr lang="ja-JP" altLang="en-US" sz="1400" b="1" dirty="0" err="1">
                <a:latin typeface="Times New Roman" pitchFamily="18" charset="0"/>
              </a:rPr>
              <a:t>，</a:t>
            </a:r>
            <a:r>
              <a:rPr lang="ja-JP" altLang="en-US" sz="1400" b="1" dirty="0">
                <a:latin typeface="Times New Roman" pitchFamily="18" charset="0"/>
              </a:rPr>
              <a:t>熊本県庁，熊本日日新聞</a:t>
            </a:r>
          </a:p>
          <a:p>
            <a:pPr>
              <a:spcBef>
                <a:spcPct val="50000"/>
              </a:spcBef>
            </a:pPr>
            <a:r>
              <a:rPr lang="ja-JP" altLang="en-US" sz="1400" b="1" dirty="0">
                <a:latin typeface="Times New Roman" pitchFamily="18" charset="0"/>
              </a:rPr>
              <a:t>避難所：　熊本市壺川コミュニティセンター</a:t>
            </a:r>
          </a:p>
          <a:p>
            <a:pPr>
              <a:spcBef>
                <a:spcPct val="50000"/>
              </a:spcBef>
            </a:pPr>
            <a:r>
              <a:rPr lang="ja-JP" altLang="en-US" sz="1400" b="1" dirty="0">
                <a:latin typeface="Times New Roman" pitchFamily="18" charset="0"/>
              </a:rPr>
              <a:t>内容：　避難経路の測定，アンケート</a:t>
            </a:r>
          </a:p>
          <a:p>
            <a:pPr>
              <a:spcBef>
                <a:spcPct val="50000"/>
              </a:spcBef>
            </a:pPr>
            <a:r>
              <a:rPr lang="ja-JP" altLang="en-US" sz="1400" b="1" dirty="0">
                <a:latin typeface="Times New Roman" pitchFamily="18" charset="0"/>
              </a:rPr>
              <a:t>シナリオ：　</a:t>
            </a:r>
            <a:r>
              <a:rPr lang="en-US" altLang="ja-JP" sz="1400" b="1" dirty="0">
                <a:latin typeface="Times New Roman" pitchFamily="18" charset="0"/>
              </a:rPr>
              <a:t>2006</a:t>
            </a:r>
            <a:r>
              <a:rPr lang="ja-JP" altLang="en-US" sz="1400" b="1" dirty="0">
                <a:latin typeface="Times New Roman" pitchFamily="18" charset="0"/>
              </a:rPr>
              <a:t>年</a:t>
            </a:r>
            <a:r>
              <a:rPr lang="en-US" altLang="ja-JP" sz="1400" b="1" dirty="0">
                <a:latin typeface="Times New Roman" pitchFamily="18" charset="0"/>
              </a:rPr>
              <a:t>6</a:t>
            </a:r>
            <a:r>
              <a:rPr lang="ja-JP" altLang="en-US" sz="1400" b="1" dirty="0">
                <a:latin typeface="Times New Roman" pitchFamily="18" charset="0"/>
              </a:rPr>
              <a:t>月末の内水氾濫の実績を参考</a:t>
            </a:r>
          </a:p>
          <a:p>
            <a:pPr>
              <a:spcBef>
                <a:spcPct val="50000"/>
              </a:spcBef>
            </a:pPr>
            <a:r>
              <a:rPr lang="ja-JP" altLang="en-US" sz="1600" b="1" dirty="0">
                <a:latin typeface="Times New Roman" pitchFamily="18" charset="0"/>
              </a:rPr>
              <a:t>　　　　　　</a:t>
            </a:r>
            <a:r>
              <a:rPr lang="ja-JP" altLang="en-US" sz="1400" b="1" dirty="0">
                <a:latin typeface="Times New Roman" pitchFamily="18" charset="0"/>
              </a:rPr>
              <a:t>冠水箇所の通行不可などのトラップを考慮</a:t>
            </a:r>
          </a:p>
          <a:p>
            <a:pPr>
              <a:spcBef>
                <a:spcPct val="50000"/>
              </a:spcBef>
            </a:pPr>
            <a:endParaRPr lang="ja-JP" altLang="en-US" sz="1400" dirty="0">
              <a:latin typeface="Times New Roman" pitchFamily="18" charset="0"/>
            </a:endParaRPr>
          </a:p>
          <a:p>
            <a:pPr>
              <a:spcBef>
                <a:spcPct val="50000"/>
              </a:spcBef>
            </a:pPr>
            <a:endParaRPr lang="ja-JP" altLang="en-US" sz="1600" dirty="0">
              <a:latin typeface="Times New Roman" pitchFamily="18" charset="0"/>
            </a:endParaRPr>
          </a:p>
          <a:p>
            <a:pPr>
              <a:spcBef>
                <a:spcPct val="50000"/>
              </a:spcBef>
            </a:pPr>
            <a:endParaRPr lang="ja-JP" altLang="en-US" sz="1600" dirty="0">
              <a:latin typeface="Times New Roman" pitchFamily="18" charset="0"/>
            </a:endParaRPr>
          </a:p>
          <a:p>
            <a:pPr>
              <a:spcBef>
                <a:spcPct val="50000"/>
              </a:spcBef>
            </a:pPr>
            <a:endParaRPr lang="ja-JP" altLang="en-US" sz="1600" dirty="0">
              <a:latin typeface="Times New Roman" pitchFamily="18" charset="0"/>
            </a:endParaRPr>
          </a:p>
          <a:p>
            <a:pPr>
              <a:spcBef>
                <a:spcPct val="50000"/>
              </a:spcBef>
            </a:pPr>
            <a:endParaRPr lang="ja-JP" altLang="en-US" sz="1600" dirty="0">
              <a:latin typeface="Times New Roman" pitchFamily="18" charset="0"/>
            </a:endParaRPr>
          </a:p>
          <a:p>
            <a:pPr>
              <a:spcBef>
                <a:spcPct val="50000"/>
              </a:spcBef>
            </a:pPr>
            <a:endParaRPr lang="ja-JP" altLang="en-US" sz="1600" dirty="0">
              <a:latin typeface="Times New Roman" pitchFamily="18" charset="0"/>
            </a:endParaRPr>
          </a:p>
          <a:p>
            <a:pPr>
              <a:spcBef>
                <a:spcPct val="50000"/>
              </a:spcBef>
            </a:pPr>
            <a:endParaRPr lang="ja-JP" altLang="en-US" sz="1600" dirty="0">
              <a:latin typeface="Times New Roman" pitchFamily="18" charset="0"/>
            </a:endParaRPr>
          </a:p>
          <a:p>
            <a:pPr>
              <a:spcBef>
                <a:spcPct val="50000"/>
              </a:spcBef>
            </a:pPr>
            <a:endParaRPr lang="en-US" altLang="ja-JP" sz="1600" dirty="0">
              <a:latin typeface="Times New Roman" pitchFamily="18" charset="0"/>
            </a:endParaRPr>
          </a:p>
        </p:txBody>
      </p:sp>
      <p:pic>
        <p:nvPicPr>
          <p:cNvPr id="11269" name="Picture 5" descr="カラーバー"/>
          <p:cNvPicPr>
            <a:picLocks noChangeAspect="1" noChangeArrowheads="1"/>
          </p:cNvPicPr>
          <p:nvPr/>
        </p:nvPicPr>
        <p:blipFill>
          <a:blip r:embed="rId3" cstate="print"/>
          <a:srcRect/>
          <a:stretch>
            <a:fillRect/>
          </a:stretch>
        </p:blipFill>
        <p:spPr bwMode="auto">
          <a:xfrm>
            <a:off x="7620000" y="1447800"/>
            <a:ext cx="898525" cy="4381500"/>
          </a:xfrm>
          <a:prstGeom prst="rect">
            <a:avLst/>
          </a:prstGeom>
          <a:noFill/>
          <a:ln w="9525">
            <a:noFill/>
            <a:miter lim="800000"/>
            <a:headEnd/>
            <a:tailEnd/>
          </a:ln>
        </p:spPr>
      </p:pic>
      <p:sp>
        <p:nvSpPr>
          <p:cNvPr id="11270" name="Text Box 6"/>
          <p:cNvSpPr txBox="1">
            <a:spLocks noChangeArrowheads="1"/>
          </p:cNvSpPr>
          <p:nvPr/>
        </p:nvSpPr>
        <p:spPr bwMode="auto">
          <a:xfrm>
            <a:off x="7543800" y="1219200"/>
            <a:ext cx="914400" cy="304800"/>
          </a:xfrm>
          <a:prstGeom prst="rect">
            <a:avLst/>
          </a:prstGeom>
          <a:noFill/>
          <a:ln w="9525">
            <a:noFill/>
            <a:miter lim="800000"/>
            <a:headEnd/>
            <a:tailEnd/>
          </a:ln>
        </p:spPr>
        <p:txBody>
          <a:bodyPr>
            <a:spAutoFit/>
          </a:bodyPr>
          <a:lstStyle/>
          <a:p>
            <a:pPr algn="ctr">
              <a:spcBef>
                <a:spcPct val="50000"/>
              </a:spcBef>
            </a:pPr>
            <a:r>
              <a:rPr lang="ja-JP" altLang="en-US" sz="1400">
                <a:latin typeface="Times New Roman" pitchFamily="18" charset="0"/>
              </a:rPr>
              <a:t>水深（ｍ）</a:t>
            </a:r>
          </a:p>
        </p:txBody>
      </p:sp>
      <p:sp>
        <p:nvSpPr>
          <p:cNvPr id="11271" name="Text Box 7"/>
          <p:cNvSpPr txBox="1">
            <a:spLocks noChangeArrowheads="1"/>
          </p:cNvSpPr>
          <p:nvPr/>
        </p:nvSpPr>
        <p:spPr bwMode="auto">
          <a:xfrm>
            <a:off x="4191000" y="6019800"/>
            <a:ext cx="5029200" cy="396875"/>
          </a:xfrm>
          <a:prstGeom prst="rect">
            <a:avLst/>
          </a:prstGeom>
          <a:noFill/>
          <a:ln w="9525">
            <a:noFill/>
            <a:miter lim="800000"/>
            <a:headEnd/>
            <a:tailEnd/>
          </a:ln>
        </p:spPr>
        <p:txBody>
          <a:bodyPr>
            <a:spAutoFit/>
          </a:bodyPr>
          <a:lstStyle/>
          <a:p>
            <a:pPr algn="ctr">
              <a:spcBef>
                <a:spcPct val="50000"/>
              </a:spcBef>
            </a:pPr>
            <a:r>
              <a:rPr lang="ja-JP" altLang="en-US" sz="2000">
                <a:latin typeface="Times New Roman" pitchFamily="18" charset="0"/>
              </a:rPr>
              <a:t>　シナリオ用の実際の降雨に伴う内水氾濫図</a:t>
            </a:r>
          </a:p>
        </p:txBody>
      </p:sp>
      <p:sp>
        <p:nvSpPr>
          <p:cNvPr id="11272" name="Rectangle 8"/>
          <p:cNvSpPr>
            <a:spLocks noChangeArrowheads="1"/>
          </p:cNvSpPr>
          <p:nvPr/>
        </p:nvSpPr>
        <p:spPr bwMode="auto">
          <a:xfrm>
            <a:off x="4562476" y="2857496"/>
            <a:ext cx="152400" cy="152400"/>
          </a:xfrm>
          <a:prstGeom prst="rect">
            <a:avLst/>
          </a:prstGeom>
          <a:solidFill>
            <a:srgbClr val="FFFF00"/>
          </a:solidFill>
          <a:ln w="9525">
            <a:solidFill>
              <a:schemeClr val="tx1"/>
            </a:solidFill>
            <a:miter lim="800000"/>
            <a:headEnd/>
            <a:tailEnd/>
          </a:ln>
        </p:spPr>
        <p:txBody>
          <a:bodyPr wrap="none" anchor="ctr"/>
          <a:lstStyle/>
          <a:p>
            <a:endParaRPr lang="ja-JP" altLang="en-US">
              <a:latin typeface="Calibri" pitchFamily="34" charset="0"/>
            </a:endParaRPr>
          </a:p>
        </p:txBody>
      </p:sp>
      <p:sp>
        <p:nvSpPr>
          <p:cNvPr id="11273" name="Text Box 9"/>
          <p:cNvSpPr txBox="1">
            <a:spLocks noChangeArrowheads="1"/>
          </p:cNvSpPr>
          <p:nvPr/>
        </p:nvSpPr>
        <p:spPr bwMode="auto">
          <a:xfrm>
            <a:off x="4495800" y="2574925"/>
            <a:ext cx="1752600" cy="244475"/>
          </a:xfrm>
          <a:prstGeom prst="rect">
            <a:avLst/>
          </a:prstGeom>
          <a:solidFill>
            <a:schemeClr val="bg1"/>
          </a:solidFill>
          <a:ln w="9525">
            <a:noFill/>
            <a:miter lim="800000"/>
            <a:headEnd/>
            <a:tailEnd/>
          </a:ln>
        </p:spPr>
        <p:txBody>
          <a:bodyPr lIns="0" tIns="0" rIns="0" bIns="0">
            <a:spAutoFit/>
          </a:bodyPr>
          <a:lstStyle/>
          <a:p>
            <a:pPr algn="ctr">
              <a:spcBef>
                <a:spcPct val="50000"/>
              </a:spcBef>
            </a:pPr>
            <a:r>
              <a:rPr lang="ja-JP" altLang="en-US" sz="1600">
                <a:latin typeface="Times New Roman" pitchFamily="18" charset="0"/>
              </a:rPr>
              <a:t>コミュニティセンター</a:t>
            </a:r>
          </a:p>
        </p:txBody>
      </p:sp>
      <p:pic>
        <p:nvPicPr>
          <p:cNvPr id="11274" name="Picture 10" descr="106_0643"/>
          <p:cNvPicPr>
            <a:picLocks noChangeAspect="1" noChangeArrowheads="1"/>
          </p:cNvPicPr>
          <p:nvPr/>
        </p:nvPicPr>
        <p:blipFill>
          <a:blip r:embed="rId4" cstate="print"/>
          <a:srcRect/>
          <a:stretch>
            <a:fillRect/>
          </a:stretch>
        </p:blipFill>
        <p:spPr bwMode="auto">
          <a:xfrm>
            <a:off x="457200" y="3581400"/>
            <a:ext cx="3505200" cy="2628900"/>
          </a:xfrm>
          <a:prstGeom prst="rect">
            <a:avLst/>
          </a:prstGeom>
          <a:noFill/>
          <a:ln w="9525">
            <a:solidFill>
              <a:srgbClr val="336600"/>
            </a:solidFill>
            <a:miter lim="800000"/>
            <a:headEnd/>
            <a:tailEnd/>
          </a:ln>
        </p:spPr>
      </p:pic>
      <p:cxnSp>
        <p:nvCxnSpPr>
          <p:cNvPr id="11" name="直線コネクタ 10"/>
          <p:cNvCxnSpPr/>
          <p:nvPr/>
        </p:nvCxnSpPr>
        <p:spPr>
          <a:xfrm>
            <a:off x="214282" y="512763"/>
            <a:ext cx="8715436" cy="0"/>
          </a:xfrm>
          <a:prstGeom prst="line">
            <a:avLst/>
          </a:prstGeom>
          <a:ln w="50800">
            <a:gradFill flip="none" rotWithShape="1">
              <a:gsLst>
                <a:gs pos="0">
                  <a:schemeClr val="tx2">
                    <a:lumMod val="50000"/>
                  </a:schemeClr>
                </a:gs>
                <a:gs pos="50000">
                  <a:schemeClr val="accent1">
                    <a:tint val="44500"/>
                    <a:satMod val="160000"/>
                  </a:schemeClr>
                </a:gs>
                <a:gs pos="100000">
                  <a:schemeClr val="accent1">
                    <a:tint val="23500"/>
                    <a:satMod val="160000"/>
                  </a:schemeClr>
                </a:gs>
              </a:gsLst>
              <a:lin ang="0" scaled="1"/>
              <a:tileRect/>
            </a:gra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290" name="Group 2"/>
          <p:cNvGrpSpPr>
            <a:grpSpLocks/>
          </p:cNvGrpSpPr>
          <p:nvPr/>
        </p:nvGrpSpPr>
        <p:grpSpPr bwMode="auto">
          <a:xfrm>
            <a:off x="0" y="658813"/>
            <a:ext cx="9144000" cy="6192837"/>
            <a:chOff x="0" y="415"/>
            <a:chExt cx="5760" cy="3901"/>
          </a:xfrm>
        </p:grpSpPr>
        <p:grpSp>
          <p:nvGrpSpPr>
            <p:cNvPr id="12305" name="Group 3"/>
            <p:cNvGrpSpPr>
              <a:grpSpLocks/>
            </p:cNvGrpSpPr>
            <p:nvPr/>
          </p:nvGrpSpPr>
          <p:grpSpPr bwMode="auto">
            <a:xfrm>
              <a:off x="0" y="415"/>
              <a:ext cx="5760" cy="3884"/>
              <a:chOff x="336" y="149"/>
              <a:chExt cx="4992" cy="4027"/>
            </a:xfrm>
          </p:grpSpPr>
          <p:pic>
            <p:nvPicPr>
              <p:cNvPr id="12311" name="Picture 4"/>
              <p:cNvPicPr>
                <a:picLocks noChangeAspect="1" noChangeArrowheads="1"/>
              </p:cNvPicPr>
              <p:nvPr/>
            </p:nvPicPr>
            <p:blipFill>
              <a:blip r:embed="rId2" cstate="print">
                <a:grayscl/>
              </a:blip>
              <a:srcRect/>
              <a:stretch>
                <a:fillRect/>
              </a:stretch>
            </p:blipFill>
            <p:spPr bwMode="auto">
              <a:xfrm>
                <a:off x="336" y="149"/>
                <a:ext cx="4992" cy="4027"/>
              </a:xfrm>
              <a:prstGeom prst="rect">
                <a:avLst/>
              </a:prstGeom>
              <a:noFill/>
              <a:ln w="9525">
                <a:noFill/>
                <a:miter lim="800000"/>
                <a:headEnd/>
                <a:tailEnd/>
              </a:ln>
            </p:spPr>
          </p:pic>
          <p:sp>
            <p:nvSpPr>
              <p:cNvPr id="12312" name="Rectangle 5"/>
              <p:cNvSpPr>
                <a:spLocks noChangeArrowheads="1"/>
              </p:cNvSpPr>
              <p:nvPr/>
            </p:nvSpPr>
            <p:spPr bwMode="auto">
              <a:xfrm>
                <a:off x="652" y="477"/>
                <a:ext cx="142" cy="133"/>
              </a:xfrm>
              <a:prstGeom prst="rect">
                <a:avLst/>
              </a:prstGeom>
              <a:solidFill>
                <a:srgbClr val="FF6600"/>
              </a:solidFill>
              <a:ln w="9525">
                <a:solidFill>
                  <a:schemeClr val="tx1"/>
                </a:solidFill>
                <a:miter lim="800000"/>
                <a:headEnd/>
                <a:tailEnd/>
              </a:ln>
            </p:spPr>
            <p:txBody>
              <a:bodyPr wrap="none" anchor="ctr"/>
              <a:lstStyle/>
              <a:p>
                <a:endParaRPr lang="ja-JP" altLang="en-US">
                  <a:latin typeface="Calibri" pitchFamily="34" charset="0"/>
                </a:endParaRPr>
              </a:p>
            </p:txBody>
          </p:sp>
          <p:sp>
            <p:nvSpPr>
              <p:cNvPr id="12313" name="Text Box 6"/>
              <p:cNvSpPr txBox="1">
                <a:spLocks noChangeArrowheads="1"/>
              </p:cNvSpPr>
              <p:nvPr/>
            </p:nvSpPr>
            <p:spPr bwMode="auto">
              <a:xfrm>
                <a:off x="392" y="1448"/>
                <a:ext cx="1096" cy="339"/>
              </a:xfrm>
              <a:prstGeom prst="rect">
                <a:avLst/>
              </a:prstGeom>
              <a:noFill/>
              <a:ln w="9525">
                <a:noFill/>
                <a:miter lim="800000"/>
                <a:headEnd/>
                <a:tailEnd/>
              </a:ln>
            </p:spPr>
            <p:txBody>
              <a:bodyPr>
                <a:spAutoFit/>
              </a:bodyPr>
              <a:lstStyle/>
              <a:p>
                <a:pPr>
                  <a:spcBef>
                    <a:spcPct val="50000"/>
                  </a:spcBef>
                </a:pPr>
                <a:r>
                  <a:rPr lang="ja-JP" altLang="en-US" sz="2800" b="1">
                    <a:latin typeface="Calibri" pitchFamily="34" charset="0"/>
                  </a:rPr>
                  <a:t>避難場所</a:t>
                </a:r>
              </a:p>
            </p:txBody>
          </p:sp>
          <p:sp>
            <p:nvSpPr>
              <p:cNvPr id="12314" name="Line 7"/>
              <p:cNvSpPr>
                <a:spLocks noChangeShapeType="1"/>
              </p:cNvSpPr>
              <p:nvPr/>
            </p:nvSpPr>
            <p:spPr bwMode="auto">
              <a:xfrm flipH="1" flipV="1">
                <a:off x="751" y="685"/>
                <a:ext cx="67" cy="801"/>
              </a:xfrm>
              <a:prstGeom prst="line">
                <a:avLst/>
              </a:prstGeom>
              <a:noFill/>
              <a:ln w="38100">
                <a:solidFill>
                  <a:schemeClr val="tx1"/>
                </a:solidFill>
                <a:round/>
                <a:headEnd/>
                <a:tailEnd type="triangle" w="med" len="med"/>
              </a:ln>
            </p:spPr>
            <p:txBody>
              <a:bodyPr/>
              <a:lstStyle/>
              <a:p>
                <a:endParaRPr lang="ja-JP" altLang="en-US"/>
              </a:p>
            </p:txBody>
          </p:sp>
          <p:sp>
            <p:nvSpPr>
              <p:cNvPr id="12315" name="Text Box 8"/>
              <p:cNvSpPr txBox="1">
                <a:spLocks noChangeArrowheads="1"/>
              </p:cNvSpPr>
              <p:nvPr/>
            </p:nvSpPr>
            <p:spPr bwMode="auto">
              <a:xfrm>
                <a:off x="1919" y="200"/>
                <a:ext cx="3362" cy="319"/>
              </a:xfrm>
              <a:prstGeom prst="rect">
                <a:avLst/>
              </a:prstGeom>
              <a:noFill/>
              <a:ln w="9525">
                <a:noFill/>
                <a:miter lim="800000"/>
                <a:headEnd/>
                <a:tailEnd/>
              </a:ln>
            </p:spPr>
            <p:txBody>
              <a:bodyPr>
                <a:spAutoFit/>
              </a:bodyPr>
              <a:lstStyle/>
              <a:p>
                <a:pPr>
                  <a:spcBef>
                    <a:spcPct val="50000"/>
                  </a:spcBef>
                </a:pPr>
                <a:r>
                  <a:rPr lang="en-US" altLang="ja-JP" sz="2600" b="1">
                    <a:latin typeface="Calibri" pitchFamily="34" charset="0"/>
                  </a:rPr>
                  <a:t>GPS</a:t>
                </a:r>
                <a:r>
                  <a:rPr lang="ja-JP" altLang="en-US" sz="2600" b="1">
                    <a:latin typeface="Calibri" pitchFamily="34" charset="0"/>
                  </a:rPr>
                  <a:t>による避難経路データ</a:t>
                </a:r>
              </a:p>
            </p:txBody>
          </p:sp>
        </p:grpSp>
        <p:sp>
          <p:nvSpPr>
            <p:cNvPr id="12306" name="Freeform 9"/>
            <p:cNvSpPr>
              <a:spLocks/>
            </p:cNvSpPr>
            <p:nvPr/>
          </p:nvSpPr>
          <p:spPr bwMode="auto">
            <a:xfrm>
              <a:off x="4059" y="415"/>
              <a:ext cx="1044" cy="3901"/>
            </a:xfrm>
            <a:custGeom>
              <a:avLst/>
              <a:gdLst>
                <a:gd name="T0" fmla="*/ 953 w 1044"/>
                <a:gd name="T1" fmla="*/ 0 h 3901"/>
                <a:gd name="T2" fmla="*/ 726 w 1044"/>
                <a:gd name="T3" fmla="*/ 363 h 3901"/>
                <a:gd name="T4" fmla="*/ 681 w 1044"/>
                <a:gd name="T5" fmla="*/ 499 h 3901"/>
                <a:gd name="T6" fmla="*/ 318 w 1044"/>
                <a:gd name="T7" fmla="*/ 1225 h 3901"/>
                <a:gd name="T8" fmla="*/ 273 w 1044"/>
                <a:gd name="T9" fmla="*/ 1270 h 3901"/>
                <a:gd name="T10" fmla="*/ 227 w 1044"/>
                <a:gd name="T11" fmla="*/ 1361 h 3901"/>
                <a:gd name="T12" fmla="*/ 227 w 1044"/>
                <a:gd name="T13" fmla="*/ 1452 h 3901"/>
                <a:gd name="T14" fmla="*/ 273 w 1044"/>
                <a:gd name="T15" fmla="*/ 1543 h 3901"/>
                <a:gd name="T16" fmla="*/ 273 w 1044"/>
                <a:gd name="T17" fmla="*/ 1679 h 3901"/>
                <a:gd name="T18" fmla="*/ 318 w 1044"/>
                <a:gd name="T19" fmla="*/ 1724 h 3901"/>
                <a:gd name="T20" fmla="*/ 363 w 1044"/>
                <a:gd name="T21" fmla="*/ 1860 h 3901"/>
                <a:gd name="T22" fmla="*/ 409 w 1044"/>
                <a:gd name="T23" fmla="*/ 1951 h 3901"/>
                <a:gd name="T24" fmla="*/ 454 w 1044"/>
                <a:gd name="T25" fmla="*/ 2042 h 3901"/>
                <a:gd name="T26" fmla="*/ 499 w 1044"/>
                <a:gd name="T27" fmla="*/ 2223 h 3901"/>
                <a:gd name="T28" fmla="*/ 499 w 1044"/>
                <a:gd name="T29" fmla="*/ 2359 h 3901"/>
                <a:gd name="T30" fmla="*/ 499 w 1044"/>
                <a:gd name="T31" fmla="*/ 2450 h 3901"/>
                <a:gd name="T32" fmla="*/ 454 w 1044"/>
                <a:gd name="T33" fmla="*/ 2586 h 3901"/>
                <a:gd name="T34" fmla="*/ 409 w 1044"/>
                <a:gd name="T35" fmla="*/ 2722 h 3901"/>
                <a:gd name="T36" fmla="*/ 273 w 1044"/>
                <a:gd name="T37" fmla="*/ 3085 h 3901"/>
                <a:gd name="T38" fmla="*/ 182 w 1044"/>
                <a:gd name="T39" fmla="*/ 3266 h 3901"/>
                <a:gd name="T40" fmla="*/ 91 w 1044"/>
                <a:gd name="T41" fmla="*/ 3493 h 3901"/>
                <a:gd name="T42" fmla="*/ 0 w 1044"/>
                <a:gd name="T43" fmla="*/ 3811 h 3901"/>
                <a:gd name="T44" fmla="*/ 0 w 1044"/>
                <a:gd name="T45" fmla="*/ 3901 h 3901"/>
                <a:gd name="T46" fmla="*/ 91 w 1044"/>
                <a:gd name="T47" fmla="*/ 3901 h 3901"/>
                <a:gd name="T48" fmla="*/ 136 w 1044"/>
                <a:gd name="T49" fmla="*/ 3720 h 3901"/>
                <a:gd name="T50" fmla="*/ 182 w 1044"/>
                <a:gd name="T51" fmla="*/ 3584 h 3901"/>
                <a:gd name="T52" fmla="*/ 182 w 1044"/>
                <a:gd name="T53" fmla="*/ 3538 h 3901"/>
                <a:gd name="T54" fmla="*/ 227 w 1044"/>
                <a:gd name="T55" fmla="*/ 3448 h 3901"/>
                <a:gd name="T56" fmla="*/ 363 w 1044"/>
                <a:gd name="T57" fmla="*/ 3130 h 3901"/>
                <a:gd name="T58" fmla="*/ 454 w 1044"/>
                <a:gd name="T59" fmla="*/ 3039 h 3901"/>
                <a:gd name="T60" fmla="*/ 499 w 1044"/>
                <a:gd name="T61" fmla="*/ 2767 h 3901"/>
                <a:gd name="T62" fmla="*/ 590 w 1044"/>
                <a:gd name="T63" fmla="*/ 2586 h 3901"/>
                <a:gd name="T64" fmla="*/ 635 w 1044"/>
                <a:gd name="T65" fmla="*/ 2404 h 3901"/>
                <a:gd name="T66" fmla="*/ 635 w 1044"/>
                <a:gd name="T67" fmla="*/ 2268 h 3901"/>
                <a:gd name="T68" fmla="*/ 590 w 1044"/>
                <a:gd name="T69" fmla="*/ 2087 h 3901"/>
                <a:gd name="T70" fmla="*/ 409 w 1044"/>
                <a:gd name="T71" fmla="*/ 1679 h 3901"/>
                <a:gd name="T72" fmla="*/ 363 w 1044"/>
                <a:gd name="T73" fmla="*/ 1588 h 3901"/>
                <a:gd name="T74" fmla="*/ 318 w 1044"/>
                <a:gd name="T75" fmla="*/ 1497 h 3901"/>
                <a:gd name="T76" fmla="*/ 363 w 1044"/>
                <a:gd name="T77" fmla="*/ 1316 h 3901"/>
                <a:gd name="T78" fmla="*/ 590 w 1044"/>
                <a:gd name="T79" fmla="*/ 953 h 3901"/>
                <a:gd name="T80" fmla="*/ 1044 w 1044"/>
                <a:gd name="T81" fmla="*/ 0 h 3901"/>
                <a:gd name="T82" fmla="*/ 953 w 1044"/>
                <a:gd name="T83" fmla="*/ 0 h 390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044"/>
                <a:gd name="T127" fmla="*/ 0 h 3901"/>
                <a:gd name="T128" fmla="*/ 1044 w 1044"/>
                <a:gd name="T129" fmla="*/ 3901 h 3901"/>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044" h="3901">
                  <a:moveTo>
                    <a:pt x="953" y="0"/>
                  </a:moveTo>
                  <a:lnTo>
                    <a:pt x="726" y="363"/>
                  </a:lnTo>
                  <a:lnTo>
                    <a:pt x="681" y="499"/>
                  </a:lnTo>
                  <a:lnTo>
                    <a:pt x="318" y="1225"/>
                  </a:lnTo>
                  <a:lnTo>
                    <a:pt x="273" y="1270"/>
                  </a:lnTo>
                  <a:lnTo>
                    <a:pt x="227" y="1361"/>
                  </a:lnTo>
                  <a:lnTo>
                    <a:pt x="227" y="1452"/>
                  </a:lnTo>
                  <a:lnTo>
                    <a:pt x="273" y="1543"/>
                  </a:lnTo>
                  <a:lnTo>
                    <a:pt x="273" y="1679"/>
                  </a:lnTo>
                  <a:lnTo>
                    <a:pt x="318" y="1724"/>
                  </a:lnTo>
                  <a:lnTo>
                    <a:pt x="363" y="1860"/>
                  </a:lnTo>
                  <a:lnTo>
                    <a:pt x="409" y="1951"/>
                  </a:lnTo>
                  <a:lnTo>
                    <a:pt x="454" y="2042"/>
                  </a:lnTo>
                  <a:lnTo>
                    <a:pt x="499" y="2223"/>
                  </a:lnTo>
                  <a:lnTo>
                    <a:pt x="499" y="2359"/>
                  </a:lnTo>
                  <a:lnTo>
                    <a:pt x="499" y="2450"/>
                  </a:lnTo>
                  <a:lnTo>
                    <a:pt x="454" y="2586"/>
                  </a:lnTo>
                  <a:lnTo>
                    <a:pt x="409" y="2722"/>
                  </a:lnTo>
                  <a:lnTo>
                    <a:pt x="273" y="3085"/>
                  </a:lnTo>
                  <a:lnTo>
                    <a:pt x="182" y="3266"/>
                  </a:lnTo>
                  <a:lnTo>
                    <a:pt x="91" y="3493"/>
                  </a:lnTo>
                  <a:lnTo>
                    <a:pt x="0" y="3811"/>
                  </a:lnTo>
                  <a:lnTo>
                    <a:pt x="0" y="3901"/>
                  </a:lnTo>
                  <a:lnTo>
                    <a:pt x="91" y="3901"/>
                  </a:lnTo>
                  <a:lnTo>
                    <a:pt x="136" y="3720"/>
                  </a:lnTo>
                  <a:lnTo>
                    <a:pt x="182" y="3584"/>
                  </a:lnTo>
                  <a:lnTo>
                    <a:pt x="182" y="3538"/>
                  </a:lnTo>
                  <a:lnTo>
                    <a:pt x="227" y="3448"/>
                  </a:lnTo>
                  <a:lnTo>
                    <a:pt x="363" y="3130"/>
                  </a:lnTo>
                  <a:lnTo>
                    <a:pt x="454" y="3039"/>
                  </a:lnTo>
                  <a:lnTo>
                    <a:pt x="499" y="2767"/>
                  </a:lnTo>
                  <a:lnTo>
                    <a:pt x="590" y="2586"/>
                  </a:lnTo>
                  <a:lnTo>
                    <a:pt x="635" y="2404"/>
                  </a:lnTo>
                  <a:lnTo>
                    <a:pt x="635" y="2268"/>
                  </a:lnTo>
                  <a:lnTo>
                    <a:pt x="590" y="2087"/>
                  </a:lnTo>
                  <a:lnTo>
                    <a:pt x="409" y="1679"/>
                  </a:lnTo>
                  <a:lnTo>
                    <a:pt x="363" y="1588"/>
                  </a:lnTo>
                  <a:lnTo>
                    <a:pt x="318" y="1497"/>
                  </a:lnTo>
                  <a:lnTo>
                    <a:pt x="363" y="1316"/>
                  </a:lnTo>
                  <a:lnTo>
                    <a:pt x="590" y="953"/>
                  </a:lnTo>
                  <a:lnTo>
                    <a:pt x="1044" y="0"/>
                  </a:lnTo>
                  <a:lnTo>
                    <a:pt x="953" y="0"/>
                  </a:lnTo>
                  <a:close/>
                </a:path>
              </a:pathLst>
            </a:custGeom>
            <a:solidFill>
              <a:srgbClr val="00FFFF">
                <a:alpha val="50195"/>
              </a:srgbClr>
            </a:solidFill>
            <a:ln w="9525">
              <a:solidFill>
                <a:schemeClr val="tx1"/>
              </a:solidFill>
              <a:round/>
              <a:headEnd/>
              <a:tailEnd/>
            </a:ln>
          </p:spPr>
          <p:txBody>
            <a:bodyPr/>
            <a:lstStyle/>
            <a:p>
              <a:endParaRPr lang="ja-JP" altLang="en-US"/>
            </a:p>
          </p:txBody>
        </p:sp>
        <p:grpSp>
          <p:nvGrpSpPr>
            <p:cNvPr id="12307" name="Group 10"/>
            <p:cNvGrpSpPr>
              <a:grpSpLocks/>
            </p:cNvGrpSpPr>
            <p:nvPr/>
          </p:nvGrpSpPr>
          <p:grpSpPr bwMode="auto">
            <a:xfrm>
              <a:off x="288" y="716"/>
              <a:ext cx="5424" cy="3360"/>
              <a:chOff x="288" y="720"/>
              <a:chExt cx="5424" cy="3360"/>
            </a:xfrm>
          </p:grpSpPr>
          <p:sp>
            <p:nvSpPr>
              <p:cNvPr id="12308" name="Freeform 11"/>
              <p:cNvSpPr>
                <a:spLocks/>
              </p:cNvSpPr>
              <p:nvPr/>
            </p:nvSpPr>
            <p:spPr bwMode="auto">
              <a:xfrm>
                <a:off x="3552" y="960"/>
                <a:ext cx="2160" cy="2112"/>
              </a:xfrm>
              <a:custGeom>
                <a:avLst/>
                <a:gdLst>
                  <a:gd name="T0" fmla="*/ 1728 w 2160"/>
                  <a:gd name="T1" fmla="*/ 624 h 2112"/>
                  <a:gd name="T2" fmla="*/ 1728 w 2160"/>
                  <a:gd name="T3" fmla="*/ 960 h 2112"/>
                  <a:gd name="T4" fmla="*/ 2160 w 2160"/>
                  <a:gd name="T5" fmla="*/ 1008 h 2112"/>
                  <a:gd name="T6" fmla="*/ 2064 w 2160"/>
                  <a:gd name="T7" fmla="*/ 1536 h 2112"/>
                  <a:gd name="T8" fmla="*/ 1920 w 2160"/>
                  <a:gd name="T9" fmla="*/ 1536 h 2112"/>
                  <a:gd name="T10" fmla="*/ 1824 w 2160"/>
                  <a:gd name="T11" fmla="*/ 2112 h 2112"/>
                  <a:gd name="T12" fmla="*/ 1104 w 2160"/>
                  <a:gd name="T13" fmla="*/ 2064 h 2112"/>
                  <a:gd name="T14" fmla="*/ 1152 w 2160"/>
                  <a:gd name="T15" fmla="*/ 1776 h 2112"/>
                  <a:gd name="T16" fmla="*/ 1104 w 2160"/>
                  <a:gd name="T17" fmla="*/ 1488 h 2112"/>
                  <a:gd name="T18" fmla="*/ 768 w 2160"/>
                  <a:gd name="T19" fmla="*/ 1392 h 2112"/>
                  <a:gd name="T20" fmla="*/ 528 w 2160"/>
                  <a:gd name="T21" fmla="*/ 1248 h 2112"/>
                  <a:gd name="T22" fmla="*/ 672 w 2160"/>
                  <a:gd name="T23" fmla="*/ 336 h 2112"/>
                  <a:gd name="T24" fmla="*/ 624 w 2160"/>
                  <a:gd name="T25" fmla="*/ 48 h 2112"/>
                  <a:gd name="T26" fmla="*/ 0 w 2160"/>
                  <a:gd name="T27" fmla="*/ 0 h 211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160"/>
                  <a:gd name="T43" fmla="*/ 0 h 2112"/>
                  <a:gd name="T44" fmla="*/ 2160 w 2160"/>
                  <a:gd name="T45" fmla="*/ 2112 h 211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160" h="2112">
                    <a:moveTo>
                      <a:pt x="1728" y="624"/>
                    </a:moveTo>
                    <a:lnTo>
                      <a:pt x="1728" y="960"/>
                    </a:lnTo>
                    <a:lnTo>
                      <a:pt x="2160" y="1008"/>
                    </a:lnTo>
                    <a:lnTo>
                      <a:pt x="2064" y="1536"/>
                    </a:lnTo>
                    <a:lnTo>
                      <a:pt x="1920" y="1536"/>
                    </a:lnTo>
                    <a:lnTo>
                      <a:pt x="1824" y="2112"/>
                    </a:lnTo>
                    <a:lnTo>
                      <a:pt x="1104" y="2064"/>
                    </a:lnTo>
                    <a:lnTo>
                      <a:pt x="1152" y="1776"/>
                    </a:lnTo>
                    <a:lnTo>
                      <a:pt x="1104" y="1488"/>
                    </a:lnTo>
                    <a:lnTo>
                      <a:pt x="768" y="1392"/>
                    </a:lnTo>
                    <a:lnTo>
                      <a:pt x="528" y="1248"/>
                    </a:lnTo>
                    <a:lnTo>
                      <a:pt x="672" y="336"/>
                    </a:lnTo>
                    <a:lnTo>
                      <a:pt x="624" y="48"/>
                    </a:lnTo>
                    <a:lnTo>
                      <a:pt x="0" y="0"/>
                    </a:lnTo>
                  </a:path>
                </a:pathLst>
              </a:custGeom>
              <a:noFill/>
              <a:ln w="38100" cmpd="sng">
                <a:solidFill>
                  <a:schemeClr val="tx1"/>
                </a:solidFill>
                <a:round/>
                <a:headEnd/>
                <a:tailEnd/>
              </a:ln>
            </p:spPr>
            <p:txBody>
              <a:bodyPr/>
              <a:lstStyle/>
              <a:p>
                <a:endParaRPr lang="ja-JP" altLang="en-US"/>
              </a:p>
            </p:txBody>
          </p:sp>
          <p:sp>
            <p:nvSpPr>
              <p:cNvPr id="12309" name="Freeform 12"/>
              <p:cNvSpPr>
                <a:spLocks/>
              </p:cNvSpPr>
              <p:nvPr/>
            </p:nvSpPr>
            <p:spPr bwMode="auto">
              <a:xfrm>
                <a:off x="288" y="720"/>
                <a:ext cx="4368" cy="2304"/>
              </a:xfrm>
              <a:custGeom>
                <a:avLst/>
                <a:gdLst>
                  <a:gd name="T0" fmla="*/ 4368 w 4368"/>
                  <a:gd name="T1" fmla="*/ 2304 h 2304"/>
                  <a:gd name="T2" fmla="*/ 2688 w 4368"/>
                  <a:gd name="T3" fmla="*/ 2208 h 2304"/>
                  <a:gd name="T4" fmla="*/ 2592 w 4368"/>
                  <a:gd name="T5" fmla="*/ 2112 h 2304"/>
                  <a:gd name="T6" fmla="*/ 2496 w 4368"/>
                  <a:gd name="T7" fmla="*/ 1920 h 2304"/>
                  <a:gd name="T8" fmla="*/ 2976 w 4368"/>
                  <a:gd name="T9" fmla="*/ 1296 h 2304"/>
                  <a:gd name="T10" fmla="*/ 3168 w 4368"/>
                  <a:gd name="T11" fmla="*/ 1104 h 2304"/>
                  <a:gd name="T12" fmla="*/ 3120 w 4368"/>
                  <a:gd name="T13" fmla="*/ 960 h 2304"/>
                  <a:gd name="T14" fmla="*/ 2544 w 4368"/>
                  <a:gd name="T15" fmla="*/ 768 h 2304"/>
                  <a:gd name="T16" fmla="*/ 960 w 4368"/>
                  <a:gd name="T17" fmla="*/ 672 h 2304"/>
                  <a:gd name="T18" fmla="*/ 0 w 4368"/>
                  <a:gd name="T19" fmla="*/ 576 h 2304"/>
                  <a:gd name="T20" fmla="*/ 48 w 4368"/>
                  <a:gd name="T21" fmla="*/ 0 h 2304"/>
                  <a:gd name="T22" fmla="*/ 1584 w 4368"/>
                  <a:gd name="T23" fmla="*/ 48 h 2304"/>
                  <a:gd name="T24" fmla="*/ 1440 w 4368"/>
                  <a:gd name="T25" fmla="*/ 1248 h 2304"/>
                  <a:gd name="T26" fmla="*/ 1584 w 4368"/>
                  <a:gd name="T27" fmla="*/ 1440 h 2304"/>
                  <a:gd name="T28" fmla="*/ 2208 w 4368"/>
                  <a:gd name="T29" fmla="*/ 1440 h 2304"/>
                  <a:gd name="T30" fmla="*/ 2160 w 4368"/>
                  <a:gd name="T31" fmla="*/ 1824 h 2304"/>
                  <a:gd name="T32" fmla="*/ 2304 w 4368"/>
                  <a:gd name="T33" fmla="*/ 1872 h 2304"/>
                  <a:gd name="T34" fmla="*/ 2256 w 4368"/>
                  <a:gd name="T35" fmla="*/ 1968 h 2304"/>
                  <a:gd name="T36" fmla="*/ 2208 w 4368"/>
                  <a:gd name="T37" fmla="*/ 2016 h 2304"/>
                  <a:gd name="T38" fmla="*/ 2208 w 4368"/>
                  <a:gd name="T39" fmla="*/ 2064 h 2304"/>
                  <a:gd name="T40" fmla="*/ 2448 w 4368"/>
                  <a:gd name="T41" fmla="*/ 2112 h 2304"/>
                  <a:gd name="T42" fmla="*/ 2544 w 4368"/>
                  <a:gd name="T43" fmla="*/ 2112 h 230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368"/>
                  <a:gd name="T67" fmla="*/ 0 h 2304"/>
                  <a:gd name="T68" fmla="*/ 4368 w 4368"/>
                  <a:gd name="T69" fmla="*/ 2304 h 230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368" h="2304">
                    <a:moveTo>
                      <a:pt x="4368" y="2304"/>
                    </a:moveTo>
                    <a:lnTo>
                      <a:pt x="2688" y="2208"/>
                    </a:lnTo>
                    <a:lnTo>
                      <a:pt x="2592" y="2112"/>
                    </a:lnTo>
                    <a:lnTo>
                      <a:pt x="2496" y="1920"/>
                    </a:lnTo>
                    <a:lnTo>
                      <a:pt x="2976" y="1296"/>
                    </a:lnTo>
                    <a:lnTo>
                      <a:pt x="3168" y="1104"/>
                    </a:lnTo>
                    <a:lnTo>
                      <a:pt x="3120" y="960"/>
                    </a:lnTo>
                    <a:lnTo>
                      <a:pt x="2544" y="768"/>
                    </a:lnTo>
                    <a:lnTo>
                      <a:pt x="960" y="672"/>
                    </a:lnTo>
                    <a:lnTo>
                      <a:pt x="0" y="576"/>
                    </a:lnTo>
                    <a:lnTo>
                      <a:pt x="48" y="0"/>
                    </a:lnTo>
                    <a:lnTo>
                      <a:pt x="1584" y="48"/>
                    </a:lnTo>
                    <a:lnTo>
                      <a:pt x="1440" y="1248"/>
                    </a:lnTo>
                    <a:lnTo>
                      <a:pt x="1584" y="1440"/>
                    </a:lnTo>
                    <a:lnTo>
                      <a:pt x="2208" y="1440"/>
                    </a:lnTo>
                    <a:lnTo>
                      <a:pt x="2160" y="1824"/>
                    </a:lnTo>
                    <a:lnTo>
                      <a:pt x="2304" y="1872"/>
                    </a:lnTo>
                    <a:lnTo>
                      <a:pt x="2256" y="1968"/>
                    </a:lnTo>
                    <a:lnTo>
                      <a:pt x="2208" y="2016"/>
                    </a:lnTo>
                    <a:lnTo>
                      <a:pt x="2208" y="2064"/>
                    </a:lnTo>
                    <a:lnTo>
                      <a:pt x="2448" y="2112"/>
                    </a:lnTo>
                    <a:lnTo>
                      <a:pt x="2544" y="2112"/>
                    </a:lnTo>
                  </a:path>
                </a:pathLst>
              </a:custGeom>
              <a:noFill/>
              <a:ln w="38100" cmpd="sng">
                <a:solidFill>
                  <a:schemeClr val="tx1"/>
                </a:solidFill>
                <a:round/>
                <a:headEnd/>
                <a:tailEnd/>
              </a:ln>
            </p:spPr>
            <p:txBody>
              <a:bodyPr/>
              <a:lstStyle/>
              <a:p>
                <a:endParaRPr lang="ja-JP" altLang="en-US"/>
              </a:p>
            </p:txBody>
          </p:sp>
          <p:sp>
            <p:nvSpPr>
              <p:cNvPr id="12310" name="Freeform 13"/>
              <p:cNvSpPr>
                <a:spLocks/>
              </p:cNvSpPr>
              <p:nvPr/>
            </p:nvSpPr>
            <p:spPr bwMode="auto">
              <a:xfrm>
                <a:off x="1776" y="2160"/>
                <a:ext cx="2304" cy="1920"/>
              </a:xfrm>
              <a:custGeom>
                <a:avLst/>
                <a:gdLst>
                  <a:gd name="T0" fmla="*/ 48 w 2304"/>
                  <a:gd name="T1" fmla="*/ 0 h 1920"/>
                  <a:gd name="T2" fmla="*/ 96 w 2304"/>
                  <a:gd name="T3" fmla="*/ 96 h 1920"/>
                  <a:gd name="T4" fmla="*/ 0 w 2304"/>
                  <a:gd name="T5" fmla="*/ 960 h 1920"/>
                  <a:gd name="T6" fmla="*/ 336 w 2304"/>
                  <a:gd name="T7" fmla="*/ 1008 h 1920"/>
                  <a:gd name="T8" fmla="*/ 288 w 2304"/>
                  <a:gd name="T9" fmla="*/ 1488 h 1920"/>
                  <a:gd name="T10" fmla="*/ 1104 w 2304"/>
                  <a:gd name="T11" fmla="*/ 1440 h 1920"/>
                  <a:gd name="T12" fmla="*/ 1344 w 2304"/>
                  <a:gd name="T13" fmla="*/ 1248 h 1920"/>
                  <a:gd name="T14" fmla="*/ 2064 w 2304"/>
                  <a:gd name="T15" fmla="*/ 1296 h 1920"/>
                  <a:gd name="T16" fmla="*/ 2016 w 2304"/>
                  <a:gd name="T17" fmla="*/ 1920 h 1920"/>
                  <a:gd name="T18" fmla="*/ 2304 w 2304"/>
                  <a:gd name="T19" fmla="*/ 1920 h 192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304"/>
                  <a:gd name="T31" fmla="*/ 0 h 1920"/>
                  <a:gd name="T32" fmla="*/ 2304 w 2304"/>
                  <a:gd name="T33" fmla="*/ 1920 h 192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304" h="1920">
                    <a:moveTo>
                      <a:pt x="48" y="0"/>
                    </a:moveTo>
                    <a:lnTo>
                      <a:pt x="96" y="96"/>
                    </a:lnTo>
                    <a:lnTo>
                      <a:pt x="0" y="960"/>
                    </a:lnTo>
                    <a:lnTo>
                      <a:pt x="336" y="1008"/>
                    </a:lnTo>
                    <a:lnTo>
                      <a:pt x="288" y="1488"/>
                    </a:lnTo>
                    <a:lnTo>
                      <a:pt x="1104" y="1440"/>
                    </a:lnTo>
                    <a:lnTo>
                      <a:pt x="1344" y="1248"/>
                    </a:lnTo>
                    <a:lnTo>
                      <a:pt x="2064" y="1296"/>
                    </a:lnTo>
                    <a:lnTo>
                      <a:pt x="2016" y="1920"/>
                    </a:lnTo>
                    <a:lnTo>
                      <a:pt x="2304" y="1920"/>
                    </a:lnTo>
                  </a:path>
                </a:pathLst>
              </a:custGeom>
              <a:noFill/>
              <a:ln w="38100" cmpd="sng">
                <a:solidFill>
                  <a:schemeClr val="tx1"/>
                </a:solidFill>
                <a:round/>
                <a:headEnd/>
                <a:tailEnd/>
              </a:ln>
            </p:spPr>
            <p:txBody>
              <a:bodyPr/>
              <a:lstStyle/>
              <a:p>
                <a:endParaRPr lang="ja-JP" altLang="en-US"/>
              </a:p>
            </p:txBody>
          </p:sp>
        </p:grpSp>
      </p:grpSp>
      <p:sp>
        <p:nvSpPr>
          <p:cNvPr id="12291" name="Rectangle 14"/>
          <p:cNvSpPr>
            <a:spLocks noGrp="1" noChangeArrowheads="1"/>
          </p:cNvSpPr>
          <p:nvPr>
            <p:ph type="ctrTitle"/>
          </p:nvPr>
        </p:nvSpPr>
        <p:spPr>
          <a:xfrm>
            <a:off x="214313" y="-38120"/>
            <a:ext cx="8929687" cy="609600"/>
          </a:xfrm>
        </p:spPr>
        <p:txBody>
          <a:bodyPr/>
          <a:lstStyle/>
          <a:p>
            <a:pPr algn="l" eaLnBrk="1" hangingPunct="1"/>
            <a:r>
              <a:rPr lang="ja-JP" altLang="en-US" sz="3600" dirty="0" smtClean="0"/>
              <a:t>避難行動実験報告会での意見</a:t>
            </a:r>
          </a:p>
        </p:txBody>
      </p:sp>
      <p:sp>
        <p:nvSpPr>
          <p:cNvPr id="128015" name="Oval 15"/>
          <p:cNvSpPr>
            <a:spLocks noChangeArrowheads="1"/>
          </p:cNvSpPr>
          <p:nvPr/>
        </p:nvSpPr>
        <p:spPr bwMode="auto">
          <a:xfrm>
            <a:off x="250825" y="809625"/>
            <a:ext cx="1008063" cy="1008063"/>
          </a:xfrm>
          <a:prstGeom prst="ellipse">
            <a:avLst/>
          </a:prstGeom>
          <a:noFill/>
          <a:ln w="57150">
            <a:solidFill>
              <a:srgbClr val="FF0000"/>
            </a:solidFill>
            <a:round/>
            <a:headEnd/>
            <a:tailEnd/>
          </a:ln>
        </p:spPr>
        <p:txBody>
          <a:bodyPr wrap="none" anchor="ctr"/>
          <a:lstStyle/>
          <a:p>
            <a:endParaRPr lang="ja-JP" altLang="en-US">
              <a:latin typeface="Calibri" pitchFamily="34" charset="0"/>
            </a:endParaRPr>
          </a:p>
        </p:txBody>
      </p:sp>
      <p:sp>
        <p:nvSpPr>
          <p:cNvPr id="12293" name="Freeform 16"/>
          <p:cNvSpPr>
            <a:spLocks/>
          </p:cNvSpPr>
          <p:nvPr/>
        </p:nvSpPr>
        <p:spPr bwMode="auto">
          <a:xfrm>
            <a:off x="6443663" y="665163"/>
            <a:ext cx="1657350" cy="6192837"/>
          </a:xfrm>
          <a:custGeom>
            <a:avLst/>
            <a:gdLst>
              <a:gd name="T0" fmla="*/ 1512887 w 1044"/>
              <a:gd name="T1" fmla="*/ 0 h 3901"/>
              <a:gd name="T2" fmla="*/ 1152525 w 1044"/>
              <a:gd name="T3" fmla="*/ 576263 h 3901"/>
              <a:gd name="T4" fmla="*/ 1081087 w 1044"/>
              <a:gd name="T5" fmla="*/ 792162 h 3901"/>
              <a:gd name="T6" fmla="*/ 504825 w 1044"/>
              <a:gd name="T7" fmla="*/ 1944688 h 3901"/>
              <a:gd name="T8" fmla="*/ 433387 w 1044"/>
              <a:gd name="T9" fmla="*/ 2016125 h 3901"/>
              <a:gd name="T10" fmla="*/ 360362 w 1044"/>
              <a:gd name="T11" fmla="*/ 2160588 h 3901"/>
              <a:gd name="T12" fmla="*/ 360362 w 1044"/>
              <a:gd name="T13" fmla="*/ 2305050 h 3901"/>
              <a:gd name="T14" fmla="*/ 433387 w 1044"/>
              <a:gd name="T15" fmla="*/ 2449512 h 3901"/>
              <a:gd name="T16" fmla="*/ 433387 w 1044"/>
              <a:gd name="T17" fmla="*/ 2665412 h 3901"/>
              <a:gd name="T18" fmla="*/ 504825 w 1044"/>
              <a:gd name="T19" fmla="*/ 2736850 h 3901"/>
              <a:gd name="T20" fmla="*/ 576262 w 1044"/>
              <a:gd name="T21" fmla="*/ 2952750 h 3901"/>
              <a:gd name="T22" fmla="*/ 649287 w 1044"/>
              <a:gd name="T23" fmla="*/ 3097212 h 3901"/>
              <a:gd name="T24" fmla="*/ 720725 w 1044"/>
              <a:gd name="T25" fmla="*/ 3241675 h 3901"/>
              <a:gd name="T26" fmla="*/ 792162 w 1044"/>
              <a:gd name="T27" fmla="*/ 3529013 h 3901"/>
              <a:gd name="T28" fmla="*/ 792162 w 1044"/>
              <a:gd name="T29" fmla="*/ 3744913 h 3901"/>
              <a:gd name="T30" fmla="*/ 792162 w 1044"/>
              <a:gd name="T31" fmla="*/ 3889375 h 3901"/>
              <a:gd name="T32" fmla="*/ 720725 w 1044"/>
              <a:gd name="T33" fmla="*/ 4105275 h 3901"/>
              <a:gd name="T34" fmla="*/ 649287 w 1044"/>
              <a:gd name="T35" fmla="*/ 4321175 h 3901"/>
              <a:gd name="T36" fmla="*/ 433387 w 1044"/>
              <a:gd name="T37" fmla="*/ 4897437 h 3901"/>
              <a:gd name="T38" fmla="*/ 288925 w 1044"/>
              <a:gd name="T39" fmla="*/ 5184775 h 3901"/>
              <a:gd name="T40" fmla="*/ 144462 w 1044"/>
              <a:gd name="T41" fmla="*/ 5545137 h 3901"/>
              <a:gd name="T42" fmla="*/ 0 w 1044"/>
              <a:gd name="T43" fmla="*/ 6049962 h 3901"/>
              <a:gd name="T44" fmla="*/ 0 w 1044"/>
              <a:gd name="T45" fmla="*/ 6192837 h 3901"/>
              <a:gd name="T46" fmla="*/ 144462 w 1044"/>
              <a:gd name="T47" fmla="*/ 6192837 h 3901"/>
              <a:gd name="T48" fmla="*/ 215900 w 1044"/>
              <a:gd name="T49" fmla="*/ 5905500 h 3901"/>
              <a:gd name="T50" fmla="*/ 288925 w 1044"/>
              <a:gd name="T51" fmla="*/ 5689600 h 3901"/>
              <a:gd name="T52" fmla="*/ 288925 w 1044"/>
              <a:gd name="T53" fmla="*/ 5616575 h 3901"/>
              <a:gd name="T54" fmla="*/ 360362 w 1044"/>
              <a:gd name="T55" fmla="*/ 5473700 h 3901"/>
              <a:gd name="T56" fmla="*/ 576262 w 1044"/>
              <a:gd name="T57" fmla="*/ 4968875 h 3901"/>
              <a:gd name="T58" fmla="*/ 720725 w 1044"/>
              <a:gd name="T59" fmla="*/ 4824412 h 3901"/>
              <a:gd name="T60" fmla="*/ 792162 w 1044"/>
              <a:gd name="T61" fmla="*/ 4392613 h 3901"/>
              <a:gd name="T62" fmla="*/ 936625 w 1044"/>
              <a:gd name="T63" fmla="*/ 4105275 h 3901"/>
              <a:gd name="T64" fmla="*/ 1008062 w 1044"/>
              <a:gd name="T65" fmla="*/ 3816350 h 3901"/>
              <a:gd name="T66" fmla="*/ 1008062 w 1044"/>
              <a:gd name="T67" fmla="*/ 3600450 h 3901"/>
              <a:gd name="T68" fmla="*/ 936625 w 1044"/>
              <a:gd name="T69" fmla="*/ 3313113 h 3901"/>
              <a:gd name="T70" fmla="*/ 649287 w 1044"/>
              <a:gd name="T71" fmla="*/ 2665412 h 3901"/>
              <a:gd name="T72" fmla="*/ 576262 w 1044"/>
              <a:gd name="T73" fmla="*/ 2520950 h 3901"/>
              <a:gd name="T74" fmla="*/ 504825 w 1044"/>
              <a:gd name="T75" fmla="*/ 2376487 h 3901"/>
              <a:gd name="T76" fmla="*/ 576262 w 1044"/>
              <a:gd name="T77" fmla="*/ 2089150 h 3901"/>
              <a:gd name="T78" fmla="*/ 936625 w 1044"/>
              <a:gd name="T79" fmla="*/ 1512887 h 3901"/>
              <a:gd name="T80" fmla="*/ 1657350 w 1044"/>
              <a:gd name="T81" fmla="*/ 0 h 3901"/>
              <a:gd name="T82" fmla="*/ 1512887 w 1044"/>
              <a:gd name="T83" fmla="*/ 0 h 390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044"/>
              <a:gd name="T127" fmla="*/ 0 h 3901"/>
              <a:gd name="T128" fmla="*/ 1044 w 1044"/>
              <a:gd name="T129" fmla="*/ 3901 h 3901"/>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044" h="3901">
                <a:moveTo>
                  <a:pt x="953" y="0"/>
                </a:moveTo>
                <a:lnTo>
                  <a:pt x="726" y="363"/>
                </a:lnTo>
                <a:lnTo>
                  <a:pt x="681" y="499"/>
                </a:lnTo>
                <a:lnTo>
                  <a:pt x="318" y="1225"/>
                </a:lnTo>
                <a:lnTo>
                  <a:pt x="273" y="1270"/>
                </a:lnTo>
                <a:lnTo>
                  <a:pt x="227" y="1361"/>
                </a:lnTo>
                <a:lnTo>
                  <a:pt x="227" y="1452"/>
                </a:lnTo>
                <a:lnTo>
                  <a:pt x="273" y="1543"/>
                </a:lnTo>
                <a:lnTo>
                  <a:pt x="273" y="1679"/>
                </a:lnTo>
                <a:lnTo>
                  <a:pt x="318" y="1724"/>
                </a:lnTo>
                <a:lnTo>
                  <a:pt x="363" y="1860"/>
                </a:lnTo>
                <a:lnTo>
                  <a:pt x="409" y="1951"/>
                </a:lnTo>
                <a:lnTo>
                  <a:pt x="454" y="2042"/>
                </a:lnTo>
                <a:lnTo>
                  <a:pt x="499" y="2223"/>
                </a:lnTo>
                <a:lnTo>
                  <a:pt x="499" y="2359"/>
                </a:lnTo>
                <a:lnTo>
                  <a:pt x="499" y="2450"/>
                </a:lnTo>
                <a:lnTo>
                  <a:pt x="454" y="2586"/>
                </a:lnTo>
                <a:lnTo>
                  <a:pt x="409" y="2722"/>
                </a:lnTo>
                <a:lnTo>
                  <a:pt x="273" y="3085"/>
                </a:lnTo>
                <a:lnTo>
                  <a:pt x="182" y="3266"/>
                </a:lnTo>
                <a:lnTo>
                  <a:pt x="91" y="3493"/>
                </a:lnTo>
                <a:lnTo>
                  <a:pt x="0" y="3811"/>
                </a:lnTo>
                <a:lnTo>
                  <a:pt x="0" y="3901"/>
                </a:lnTo>
                <a:lnTo>
                  <a:pt x="91" y="3901"/>
                </a:lnTo>
                <a:lnTo>
                  <a:pt x="136" y="3720"/>
                </a:lnTo>
                <a:lnTo>
                  <a:pt x="182" y="3584"/>
                </a:lnTo>
                <a:lnTo>
                  <a:pt x="182" y="3538"/>
                </a:lnTo>
                <a:lnTo>
                  <a:pt x="227" y="3448"/>
                </a:lnTo>
                <a:lnTo>
                  <a:pt x="363" y="3130"/>
                </a:lnTo>
                <a:lnTo>
                  <a:pt x="454" y="3039"/>
                </a:lnTo>
                <a:lnTo>
                  <a:pt x="499" y="2767"/>
                </a:lnTo>
                <a:lnTo>
                  <a:pt x="590" y="2586"/>
                </a:lnTo>
                <a:lnTo>
                  <a:pt x="635" y="2404"/>
                </a:lnTo>
                <a:lnTo>
                  <a:pt x="635" y="2268"/>
                </a:lnTo>
                <a:lnTo>
                  <a:pt x="590" y="2087"/>
                </a:lnTo>
                <a:lnTo>
                  <a:pt x="409" y="1679"/>
                </a:lnTo>
                <a:lnTo>
                  <a:pt x="363" y="1588"/>
                </a:lnTo>
                <a:lnTo>
                  <a:pt x="318" y="1497"/>
                </a:lnTo>
                <a:lnTo>
                  <a:pt x="363" y="1316"/>
                </a:lnTo>
                <a:lnTo>
                  <a:pt x="590" y="953"/>
                </a:lnTo>
                <a:lnTo>
                  <a:pt x="1044" y="0"/>
                </a:lnTo>
                <a:lnTo>
                  <a:pt x="953" y="0"/>
                </a:lnTo>
                <a:close/>
              </a:path>
            </a:pathLst>
          </a:custGeom>
          <a:solidFill>
            <a:srgbClr val="00FFFF">
              <a:alpha val="50195"/>
            </a:srgbClr>
          </a:solidFill>
          <a:ln w="9525">
            <a:solidFill>
              <a:schemeClr val="tx1"/>
            </a:solidFill>
            <a:round/>
            <a:headEnd/>
            <a:tailEnd/>
          </a:ln>
        </p:spPr>
        <p:txBody>
          <a:bodyPr/>
          <a:lstStyle/>
          <a:p>
            <a:endParaRPr lang="ja-JP" altLang="en-US"/>
          </a:p>
        </p:txBody>
      </p:sp>
      <p:sp>
        <p:nvSpPr>
          <p:cNvPr id="12294" name="Rectangle 17"/>
          <p:cNvSpPr>
            <a:spLocks noChangeArrowheads="1"/>
          </p:cNvSpPr>
          <p:nvPr/>
        </p:nvSpPr>
        <p:spPr bwMode="auto">
          <a:xfrm>
            <a:off x="6732588" y="1243013"/>
            <a:ext cx="1441450" cy="358775"/>
          </a:xfrm>
          <a:prstGeom prst="rect">
            <a:avLst/>
          </a:prstGeom>
          <a:solidFill>
            <a:schemeClr val="bg1">
              <a:alpha val="41176"/>
            </a:schemeClr>
          </a:solidFill>
          <a:ln w="9525">
            <a:noFill/>
            <a:miter lim="800000"/>
            <a:headEnd/>
            <a:tailEnd/>
          </a:ln>
        </p:spPr>
        <p:txBody>
          <a:bodyPr wrap="none" anchor="ctr"/>
          <a:lstStyle/>
          <a:p>
            <a:pPr algn="ctr"/>
            <a:r>
              <a:rPr lang="ja-JP" altLang="en-US" sz="2000" b="1">
                <a:latin typeface="Calibri" pitchFamily="34" charset="0"/>
              </a:rPr>
              <a:t>坪井川</a:t>
            </a:r>
          </a:p>
        </p:txBody>
      </p:sp>
      <p:sp>
        <p:nvSpPr>
          <p:cNvPr id="12295" name="Line 18"/>
          <p:cNvSpPr>
            <a:spLocks noChangeShapeType="1"/>
          </p:cNvSpPr>
          <p:nvPr/>
        </p:nvSpPr>
        <p:spPr bwMode="auto">
          <a:xfrm rot="21192420" flipH="1">
            <a:off x="7283450" y="1747838"/>
            <a:ext cx="241300" cy="358775"/>
          </a:xfrm>
          <a:prstGeom prst="line">
            <a:avLst/>
          </a:prstGeom>
          <a:noFill/>
          <a:ln w="50800">
            <a:solidFill>
              <a:srgbClr val="3366FF"/>
            </a:solidFill>
            <a:round/>
            <a:headEnd/>
            <a:tailEnd type="triangle" w="med" len="med"/>
          </a:ln>
        </p:spPr>
        <p:txBody>
          <a:bodyPr/>
          <a:lstStyle/>
          <a:p>
            <a:endParaRPr lang="ja-JP" altLang="en-US"/>
          </a:p>
        </p:txBody>
      </p:sp>
      <p:sp>
        <p:nvSpPr>
          <p:cNvPr id="128019" name="Oval 19"/>
          <p:cNvSpPr>
            <a:spLocks noChangeArrowheads="1"/>
          </p:cNvSpPr>
          <p:nvPr/>
        </p:nvSpPr>
        <p:spPr bwMode="auto">
          <a:xfrm>
            <a:off x="6877050" y="3546475"/>
            <a:ext cx="790575" cy="719138"/>
          </a:xfrm>
          <a:prstGeom prst="ellipse">
            <a:avLst/>
          </a:prstGeom>
          <a:noFill/>
          <a:ln w="57150">
            <a:solidFill>
              <a:srgbClr val="FF0000"/>
            </a:solidFill>
            <a:round/>
            <a:headEnd/>
            <a:tailEnd/>
          </a:ln>
        </p:spPr>
        <p:txBody>
          <a:bodyPr wrap="none" anchor="ctr"/>
          <a:lstStyle/>
          <a:p>
            <a:endParaRPr lang="ja-JP" altLang="en-US">
              <a:latin typeface="Calibri" pitchFamily="34" charset="0"/>
            </a:endParaRPr>
          </a:p>
        </p:txBody>
      </p:sp>
      <p:sp>
        <p:nvSpPr>
          <p:cNvPr id="128020" name="Oval 20"/>
          <p:cNvSpPr>
            <a:spLocks noChangeArrowheads="1"/>
          </p:cNvSpPr>
          <p:nvPr/>
        </p:nvSpPr>
        <p:spPr bwMode="auto">
          <a:xfrm>
            <a:off x="6948488" y="4481513"/>
            <a:ext cx="790575" cy="719137"/>
          </a:xfrm>
          <a:prstGeom prst="ellipse">
            <a:avLst/>
          </a:prstGeom>
          <a:noFill/>
          <a:ln w="57150">
            <a:solidFill>
              <a:srgbClr val="FF0000"/>
            </a:solidFill>
            <a:round/>
            <a:headEnd/>
            <a:tailEnd/>
          </a:ln>
        </p:spPr>
        <p:txBody>
          <a:bodyPr wrap="none" anchor="ctr"/>
          <a:lstStyle/>
          <a:p>
            <a:endParaRPr lang="ja-JP" altLang="en-US">
              <a:latin typeface="Calibri" pitchFamily="34" charset="0"/>
            </a:endParaRPr>
          </a:p>
        </p:txBody>
      </p:sp>
      <p:sp>
        <p:nvSpPr>
          <p:cNvPr id="128021" name="Oval 21"/>
          <p:cNvSpPr>
            <a:spLocks noChangeArrowheads="1"/>
          </p:cNvSpPr>
          <p:nvPr/>
        </p:nvSpPr>
        <p:spPr bwMode="auto">
          <a:xfrm>
            <a:off x="6227763" y="6067425"/>
            <a:ext cx="790575" cy="719138"/>
          </a:xfrm>
          <a:prstGeom prst="ellipse">
            <a:avLst/>
          </a:prstGeom>
          <a:noFill/>
          <a:ln w="57150">
            <a:solidFill>
              <a:srgbClr val="FF0000"/>
            </a:solidFill>
            <a:round/>
            <a:headEnd/>
            <a:tailEnd/>
          </a:ln>
        </p:spPr>
        <p:txBody>
          <a:bodyPr wrap="none" anchor="ctr"/>
          <a:lstStyle/>
          <a:p>
            <a:endParaRPr lang="ja-JP" altLang="en-US">
              <a:latin typeface="Calibri" pitchFamily="34" charset="0"/>
            </a:endParaRPr>
          </a:p>
        </p:txBody>
      </p:sp>
      <p:sp>
        <p:nvSpPr>
          <p:cNvPr id="128022" name="Rectangle 22"/>
          <p:cNvSpPr>
            <a:spLocks noChangeArrowheads="1"/>
          </p:cNvSpPr>
          <p:nvPr/>
        </p:nvSpPr>
        <p:spPr bwMode="auto">
          <a:xfrm>
            <a:off x="323850" y="4770438"/>
            <a:ext cx="5111750" cy="576262"/>
          </a:xfrm>
          <a:prstGeom prst="rect">
            <a:avLst/>
          </a:prstGeom>
          <a:solidFill>
            <a:schemeClr val="bg1"/>
          </a:solidFill>
          <a:ln w="9525">
            <a:solidFill>
              <a:schemeClr val="tx1"/>
            </a:solidFill>
            <a:miter lim="800000"/>
            <a:headEnd/>
            <a:tailEnd/>
          </a:ln>
        </p:spPr>
        <p:txBody>
          <a:bodyPr wrap="none" anchor="ctr"/>
          <a:lstStyle/>
          <a:p>
            <a:pPr algn="ctr"/>
            <a:r>
              <a:rPr lang="ja-JP" altLang="en-US" sz="2400">
                <a:solidFill>
                  <a:srgbClr val="FF0000"/>
                </a:solidFill>
                <a:latin typeface="Calibri" pitchFamily="34" charset="0"/>
              </a:rPr>
              <a:t>避難時に橋を通過するのは危険・恐い</a:t>
            </a:r>
          </a:p>
        </p:txBody>
      </p:sp>
      <p:sp>
        <p:nvSpPr>
          <p:cNvPr id="128023" name="Rectangle 23"/>
          <p:cNvSpPr>
            <a:spLocks noChangeArrowheads="1"/>
          </p:cNvSpPr>
          <p:nvPr/>
        </p:nvSpPr>
        <p:spPr bwMode="auto">
          <a:xfrm>
            <a:off x="323850" y="6065838"/>
            <a:ext cx="5113338" cy="576262"/>
          </a:xfrm>
          <a:prstGeom prst="rect">
            <a:avLst/>
          </a:prstGeom>
          <a:solidFill>
            <a:schemeClr val="bg1"/>
          </a:solidFill>
          <a:ln w="9525">
            <a:solidFill>
              <a:schemeClr val="tx1"/>
            </a:solidFill>
            <a:miter lim="800000"/>
            <a:headEnd/>
            <a:tailEnd/>
          </a:ln>
        </p:spPr>
        <p:txBody>
          <a:bodyPr wrap="none" anchor="ctr"/>
          <a:lstStyle/>
          <a:p>
            <a:pPr algn="ctr"/>
            <a:r>
              <a:rPr lang="ja-JP" altLang="en-US" sz="2400">
                <a:solidFill>
                  <a:srgbClr val="FF0000"/>
                </a:solidFill>
                <a:latin typeface="Calibri" pitchFamily="34" charset="0"/>
              </a:rPr>
              <a:t>避難場所が遠く、避難に時間がかかる</a:t>
            </a:r>
          </a:p>
        </p:txBody>
      </p:sp>
      <p:sp>
        <p:nvSpPr>
          <p:cNvPr id="128024" name="Oval 24"/>
          <p:cNvSpPr>
            <a:spLocks noChangeArrowheads="1"/>
          </p:cNvSpPr>
          <p:nvPr/>
        </p:nvSpPr>
        <p:spPr bwMode="auto">
          <a:xfrm rot="2254633">
            <a:off x="4500563" y="2538413"/>
            <a:ext cx="1008062" cy="2160587"/>
          </a:xfrm>
          <a:prstGeom prst="ellipse">
            <a:avLst/>
          </a:prstGeom>
          <a:solidFill>
            <a:srgbClr val="FF0000">
              <a:alpha val="34901"/>
            </a:srgbClr>
          </a:solidFill>
          <a:ln w="9525">
            <a:solidFill>
              <a:schemeClr val="tx1"/>
            </a:solidFill>
            <a:round/>
            <a:headEnd/>
            <a:tailEnd/>
          </a:ln>
        </p:spPr>
        <p:txBody>
          <a:bodyPr wrap="none" anchor="ctr"/>
          <a:lstStyle/>
          <a:p>
            <a:endParaRPr lang="ja-JP" altLang="en-US">
              <a:latin typeface="Calibri" pitchFamily="34" charset="0"/>
            </a:endParaRPr>
          </a:p>
        </p:txBody>
      </p:sp>
      <p:sp>
        <p:nvSpPr>
          <p:cNvPr id="128025" name="Rectangle 25"/>
          <p:cNvSpPr>
            <a:spLocks noChangeArrowheads="1"/>
          </p:cNvSpPr>
          <p:nvPr/>
        </p:nvSpPr>
        <p:spPr bwMode="auto">
          <a:xfrm>
            <a:off x="323850" y="5418138"/>
            <a:ext cx="5111750" cy="576262"/>
          </a:xfrm>
          <a:prstGeom prst="rect">
            <a:avLst/>
          </a:prstGeom>
          <a:solidFill>
            <a:schemeClr val="bg1"/>
          </a:solidFill>
          <a:ln w="9525">
            <a:solidFill>
              <a:schemeClr val="tx1"/>
            </a:solidFill>
            <a:miter lim="800000"/>
            <a:headEnd/>
            <a:tailEnd/>
          </a:ln>
        </p:spPr>
        <p:txBody>
          <a:bodyPr wrap="none" anchor="ctr"/>
          <a:lstStyle/>
          <a:p>
            <a:r>
              <a:rPr lang="ja-JP" altLang="en-US" sz="2400">
                <a:solidFill>
                  <a:srgbClr val="FF0000"/>
                </a:solidFill>
                <a:latin typeface="Calibri" pitchFamily="34" charset="0"/>
              </a:rPr>
              <a:t>高齢者の方が坂を上るのはきつい</a:t>
            </a:r>
          </a:p>
        </p:txBody>
      </p:sp>
      <p:sp>
        <p:nvSpPr>
          <p:cNvPr id="128026" name="Rectangle 26"/>
          <p:cNvSpPr>
            <a:spLocks noChangeArrowheads="1"/>
          </p:cNvSpPr>
          <p:nvPr/>
        </p:nvSpPr>
        <p:spPr bwMode="auto">
          <a:xfrm>
            <a:off x="4427538" y="1962150"/>
            <a:ext cx="2016125" cy="647700"/>
          </a:xfrm>
          <a:prstGeom prst="rect">
            <a:avLst/>
          </a:prstGeom>
          <a:solidFill>
            <a:schemeClr val="bg1"/>
          </a:solidFill>
          <a:ln w="9525">
            <a:solidFill>
              <a:srgbClr val="FF0000"/>
            </a:solidFill>
            <a:miter lim="800000"/>
            <a:headEnd/>
            <a:tailEnd/>
          </a:ln>
        </p:spPr>
        <p:txBody>
          <a:bodyPr wrap="none" anchor="ctr"/>
          <a:lstStyle/>
          <a:p>
            <a:pPr algn="ctr"/>
            <a:r>
              <a:rPr lang="ja-JP" altLang="en-US" sz="2800">
                <a:solidFill>
                  <a:srgbClr val="FF0000"/>
                </a:solidFill>
                <a:latin typeface="ＭＳ Ｐゴシック" pitchFamily="50" charset="-128"/>
              </a:rPr>
              <a:t>高低差</a:t>
            </a:r>
            <a:r>
              <a:rPr lang="en-US" altLang="ja-JP" sz="2800">
                <a:solidFill>
                  <a:srgbClr val="FF0000"/>
                </a:solidFill>
                <a:latin typeface="ＭＳ Ｐゴシック" pitchFamily="50" charset="-128"/>
              </a:rPr>
              <a:t>30</a:t>
            </a:r>
            <a:r>
              <a:rPr lang="ja-JP" altLang="en-US" sz="2800">
                <a:solidFill>
                  <a:srgbClr val="FF0000"/>
                </a:solidFill>
                <a:latin typeface="ＭＳ Ｐゴシック" pitchFamily="50" charset="-128"/>
              </a:rPr>
              <a:t>ｍ</a:t>
            </a:r>
          </a:p>
        </p:txBody>
      </p:sp>
      <p:cxnSp>
        <p:nvCxnSpPr>
          <p:cNvPr id="27" name="直線コネクタ 26"/>
          <p:cNvCxnSpPr/>
          <p:nvPr/>
        </p:nvCxnSpPr>
        <p:spPr>
          <a:xfrm>
            <a:off x="214282" y="512763"/>
            <a:ext cx="8715436" cy="0"/>
          </a:xfrm>
          <a:prstGeom prst="line">
            <a:avLst/>
          </a:prstGeom>
          <a:ln w="50800">
            <a:gradFill flip="none" rotWithShape="1">
              <a:gsLst>
                <a:gs pos="0">
                  <a:schemeClr val="tx2">
                    <a:lumMod val="50000"/>
                  </a:schemeClr>
                </a:gs>
                <a:gs pos="50000">
                  <a:schemeClr val="accent1">
                    <a:tint val="44500"/>
                    <a:satMod val="160000"/>
                  </a:schemeClr>
                </a:gs>
                <a:gs pos="100000">
                  <a:schemeClr val="accent1">
                    <a:tint val="23500"/>
                    <a:satMod val="160000"/>
                  </a:schemeClr>
                </a:gs>
              </a:gsLst>
              <a:lin ang="0" scaled="1"/>
              <a:tileRect/>
            </a:gra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28019"/>
                                        </p:tgtEl>
                                        <p:attrNameLst>
                                          <p:attrName>style.visibility</p:attrName>
                                        </p:attrNameLst>
                                      </p:cBhvr>
                                      <p:to>
                                        <p:strVal val="visible"/>
                                      </p:to>
                                    </p:set>
                                    <p:animEffect transition="in" filter="checkerboard(across)">
                                      <p:cBhvr>
                                        <p:cTn id="7" dur="500"/>
                                        <p:tgtEl>
                                          <p:spTgt spid="128019"/>
                                        </p:tgtEl>
                                      </p:cBhvr>
                                    </p:animEffect>
                                  </p:childTnLst>
                                </p:cTn>
                              </p:par>
                            </p:childTnLst>
                          </p:cTn>
                        </p:par>
                        <p:par>
                          <p:cTn id="8" fill="hold">
                            <p:stCondLst>
                              <p:cond delay="500"/>
                            </p:stCondLst>
                            <p:childTnLst>
                              <p:par>
                                <p:cTn id="9" presetID="5" presetClass="entr" presetSubtype="10" fill="hold" grpId="0" nodeType="afterEffect">
                                  <p:stCondLst>
                                    <p:cond delay="0"/>
                                  </p:stCondLst>
                                  <p:childTnLst>
                                    <p:set>
                                      <p:cBhvr>
                                        <p:cTn id="10" dur="1" fill="hold">
                                          <p:stCondLst>
                                            <p:cond delay="0"/>
                                          </p:stCondLst>
                                        </p:cTn>
                                        <p:tgtEl>
                                          <p:spTgt spid="128020"/>
                                        </p:tgtEl>
                                        <p:attrNameLst>
                                          <p:attrName>style.visibility</p:attrName>
                                        </p:attrNameLst>
                                      </p:cBhvr>
                                      <p:to>
                                        <p:strVal val="visible"/>
                                      </p:to>
                                    </p:set>
                                    <p:animEffect transition="in" filter="checkerboard(across)">
                                      <p:cBhvr>
                                        <p:cTn id="11" dur="500"/>
                                        <p:tgtEl>
                                          <p:spTgt spid="128020"/>
                                        </p:tgtEl>
                                      </p:cBhvr>
                                    </p:animEffect>
                                  </p:childTnLst>
                                </p:cTn>
                              </p:par>
                            </p:childTnLst>
                          </p:cTn>
                        </p:par>
                        <p:par>
                          <p:cTn id="12" fill="hold">
                            <p:stCondLst>
                              <p:cond delay="1000"/>
                            </p:stCondLst>
                            <p:childTnLst>
                              <p:par>
                                <p:cTn id="13" presetID="5" presetClass="entr" presetSubtype="10" fill="hold" grpId="0" nodeType="afterEffect">
                                  <p:stCondLst>
                                    <p:cond delay="0"/>
                                  </p:stCondLst>
                                  <p:childTnLst>
                                    <p:set>
                                      <p:cBhvr>
                                        <p:cTn id="14" dur="1" fill="hold">
                                          <p:stCondLst>
                                            <p:cond delay="0"/>
                                          </p:stCondLst>
                                        </p:cTn>
                                        <p:tgtEl>
                                          <p:spTgt spid="128021"/>
                                        </p:tgtEl>
                                        <p:attrNameLst>
                                          <p:attrName>style.visibility</p:attrName>
                                        </p:attrNameLst>
                                      </p:cBhvr>
                                      <p:to>
                                        <p:strVal val="visible"/>
                                      </p:to>
                                    </p:set>
                                    <p:animEffect transition="in" filter="checkerboard(across)">
                                      <p:cBhvr>
                                        <p:cTn id="15" dur="500"/>
                                        <p:tgtEl>
                                          <p:spTgt spid="128021"/>
                                        </p:tgtEl>
                                      </p:cBhvr>
                                    </p:animEffect>
                                  </p:childTnLst>
                                </p:cTn>
                              </p:par>
                            </p:childTnLst>
                          </p:cTn>
                        </p:par>
                        <p:par>
                          <p:cTn id="16" fill="hold">
                            <p:stCondLst>
                              <p:cond delay="1500"/>
                            </p:stCondLst>
                            <p:childTnLst>
                              <p:par>
                                <p:cTn id="17" presetID="5" presetClass="entr" presetSubtype="10" fill="hold" grpId="0" nodeType="afterEffect">
                                  <p:stCondLst>
                                    <p:cond delay="0"/>
                                  </p:stCondLst>
                                  <p:childTnLst>
                                    <p:set>
                                      <p:cBhvr>
                                        <p:cTn id="18" dur="1" fill="hold">
                                          <p:stCondLst>
                                            <p:cond delay="0"/>
                                          </p:stCondLst>
                                        </p:cTn>
                                        <p:tgtEl>
                                          <p:spTgt spid="128022"/>
                                        </p:tgtEl>
                                        <p:attrNameLst>
                                          <p:attrName>style.visibility</p:attrName>
                                        </p:attrNameLst>
                                      </p:cBhvr>
                                      <p:to>
                                        <p:strVal val="visible"/>
                                      </p:to>
                                    </p:set>
                                    <p:animEffect transition="in" filter="checkerboard(across)">
                                      <p:cBhvr>
                                        <p:cTn id="19" dur="500"/>
                                        <p:tgtEl>
                                          <p:spTgt spid="128022"/>
                                        </p:tgtEl>
                                      </p:cBhvr>
                                    </p:animEffect>
                                  </p:childTnLst>
                                </p:cTn>
                              </p:par>
                            </p:childTnLst>
                          </p:cTn>
                        </p:par>
                      </p:childTnLst>
                    </p:cTn>
                  </p:par>
                  <p:par>
                    <p:cTn id="20" fill="hold">
                      <p:stCondLst>
                        <p:cond delay="indefinite"/>
                      </p:stCondLst>
                      <p:childTnLst>
                        <p:par>
                          <p:cTn id="21" fill="hold">
                            <p:stCondLst>
                              <p:cond delay="0"/>
                            </p:stCondLst>
                            <p:childTnLst>
                              <p:par>
                                <p:cTn id="22" presetID="5" presetClass="entr" presetSubtype="10" fill="hold" grpId="0" nodeType="clickEffect">
                                  <p:stCondLst>
                                    <p:cond delay="0"/>
                                  </p:stCondLst>
                                  <p:childTnLst>
                                    <p:set>
                                      <p:cBhvr>
                                        <p:cTn id="23" dur="1" fill="hold">
                                          <p:stCondLst>
                                            <p:cond delay="0"/>
                                          </p:stCondLst>
                                        </p:cTn>
                                        <p:tgtEl>
                                          <p:spTgt spid="128026"/>
                                        </p:tgtEl>
                                        <p:attrNameLst>
                                          <p:attrName>style.visibility</p:attrName>
                                        </p:attrNameLst>
                                      </p:cBhvr>
                                      <p:to>
                                        <p:strVal val="visible"/>
                                      </p:to>
                                    </p:set>
                                    <p:animEffect transition="in" filter="checkerboard(across)">
                                      <p:cBhvr>
                                        <p:cTn id="24" dur="500"/>
                                        <p:tgtEl>
                                          <p:spTgt spid="128026"/>
                                        </p:tgtEl>
                                      </p:cBhvr>
                                    </p:animEffect>
                                  </p:childTnLst>
                                </p:cTn>
                              </p:par>
                            </p:childTnLst>
                          </p:cTn>
                        </p:par>
                        <p:par>
                          <p:cTn id="25" fill="hold">
                            <p:stCondLst>
                              <p:cond delay="500"/>
                            </p:stCondLst>
                            <p:childTnLst>
                              <p:par>
                                <p:cTn id="26" presetID="5" presetClass="entr" presetSubtype="10" fill="hold" grpId="0" nodeType="afterEffect">
                                  <p:stCondLst>
                                    <p:cond delay="0"/>
                                  </p:stCondLst>
                                  <p:childTnLst>
                                    <p:set>
                                      <p:cBhvr>
                                        <p:cTn id="27" dur="1" fill="hold">
                                          <p:stCondLst>
                                            <p:cond delay="0"/>
                                          </p:stCondLst>
                                        </p:cTn>
                                        <p:tgtEl>
                                          <p:spTgt spid="128024"/>
                                        </p:tgtEl>
                                        <p:attrNameLst>
                                          <p:attrName>style.visibility</p:attrName>
                                        </p:attrNameLst>
                                      </p:cBhvr>
                                      <p:to>
                                        <p:strVal val="visible"/>
                                      </p:to>
                                    </p:set>
                                    <p:animEffect transition="in" filter="checkerboard(across)">
                                      <p:cBhvr>
                                        <p:cTn id="28" dur="500"/>
                                        <p:tgtEl>
                                          <p:spTgt spid="128024"/>
                                        </p:tgtEl>
                                      </p:cBhvr>
                                    </p:animEffect>
                                  </p:childTnLst>
                                </p:cTn>
                              </p:par>
                            </p:childTnLst>
                          </p:cTn>
                        </p:par>
                        <p:par>
                          <p:cTn id="29" fill="hold">
                            <p:stCondLst>
                              <p:cond delay="1000"/>
                            </p:stCondLst>
                            <p:childTnLst>
                              <p:par>
                                <p:cTn id="30" presetID="5" presetClass="entr" presetSubtype="10" fill="hold" grpId="0" nodeType="afterEffect">
                                  <p:stCondLst>
                                    <p:cond delay="0"/>
                                  </p:stCondLst>
                                  <p:childTnLst>
                                    <p:set>
                                      <p:cBhvr>
                                        <p:cTn id="31" dur="1" fill="hold">
                                          <p:stCondLst>
                                            <p:cond delay="0"/>
                                          </p:stCondLst>
                                        </p:cTn>
                                        <p:tgtEl>
                                          <p:spTgt spid="128015"/>
                                        </p:tgtEl>
                                        <p:attrNameLst>
                                          <p:attrName>style.visibility</p:attrName>
                                        </p:attrNameLst>
                                      </p:cBhvr>
                                      <p:to>
                                        <p:strVal val="visible"/>
                                      </p:to>
                                    </p:set>
                                    <p:animEffect transition="in" filter="checkerboard(across)">
                                      <p:cBhvr>
                                        <p:cTn id="32" dur="500"/>
                                        <p:tgtEl>
                                          <p:spTgt spid="128015"/>
                                        </p:tgtEl>
                                      </p:cBhvr>
                                    </p:animEffect>
                                  </p:childTnLst>
                                </p:cTn>
                              </p:par>
                            </p:childTnLst>
                          </p:cTn>
                        </p:par>
                        <p:par>
                          <p:cTn id="33" fill="hold">
                            <p:stCondLst>
                              <p:cond delay="1500"/>
                            </p:stCondLst>
                            <p:childTnLst>
                              <p:par>
                                <p:cTn id="34" presetID="5" presetClass="entr" presetSubtype="10" fill="hold" grpId="0" nodeType="afterEffect">
                                  <p:stCondLst>
                                    <p:cond delay="0"/>
                                  </p:stCondLst>
                                  <p:childTnLst>
                                    <p:set>
                                      <p:cBhvr>
                                        <p:cTn id="35" dur="1" fill="hold">
                                          <p:stCondLst>
                                            <p:cond delay="0"/>
                                          </p:stCondLst>
                                        </p:cTn>
                                        <p:tgtEl>
                                          <p:spTgt spid="128025"/>
                                        </p:tgtEl>
                                        <p:attrNameLst>
                                          <p:attrName>style.visibility</p:attrName>
                                        </p:attrNameLst>
                                      </p:cBhvr>
                                      <p:to>
                                        <p:strVal val="visible"/>
                                      </p:to>
                                    </p:set>
                                    <p:animEffect transition="in" filter="checkerboard(across)">
                                      <p:cBhvr>
                                        <p:cTn id="36" dur="500"/>
                                        <p:tgtEl>
                                          <p:spTgt spid="128025"/>
                                        </p:tgtEl>
                                      </p:cBhvr>
                                    </p:animEffect>
                                  </p:childTnLst>
                                </p:cTn>
                              </p:par>
                            </p:childTnLst>
                          </p:cTn>
                        </p:par>
                        <p:par>
                          <p:cTn id="37" fill="hold">
                            <p:stCondLst>
                              <p:cond delay="2000"/>
                            </p:stCondLst>
                            <p:childTnLst>
                              <p:par>
                                <p:cTn id="38" presetID="5" presetClass="entr" presetSubtype="10" fill="hold" grpId="0" nodeType="afterEffect">
                                  <p:stCondLst>
                                    <p:cond delay="0"/>
                                  </p:stCondLst>
                                  <p:childTnLst>
                                    <p:set>
                                      <p:cBhvr>
                                        <p:cTn id="39" dur="1" fill="hold">
                                          <p:stCondLst>
                                            <p:cond delay="0"/>
                                          </p:stCondLst>
                                        </p:cTn>
                                        <p:tgtEl>
                                          <p:spTgt spid="128023"/>
                                        </p:tgtEl>
                                        <p:attrNameLst>
                                          <p:attrName>style.visibility</p:attrName>
                                        </p:attrNameLst>
                                      </p:cBhvr>
                                      <p:to>
                                        <p:strVal val="visible"/>
                                      </p:to>
                                    </p:set>
                                    <p:animEffect transition="in" filter="checkerboard(across)">
                                      <p:cBhvr>
                                        <p:cTn id="40" dur="500"/>
                                        <p:tgtEl>
                                          <p:spTgt spid="1280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015" grpId="0" animBg="1"/>
      <p:bldP spid="128019" grpId="0" animBg="1"/>
      <p:bldP spid="128020" grpId="0" animBg="1"/>
      <p:bldP spid="128021" grpId="0" animBg="1"/>
      <p:bldP spid="128022" grpId="0" animBg="1" autoUpdateAnimBg="0"/>
      <p:bldP spid="128023" grpId="0" animBg="1" autoUpdateAnimBg="0"/>
      <p:bldP spid="128024" grpId="0" animBg="1"/>
      <p:bldP spid="128025" grpId="0" animBg="1" autoUpdateAnimBg="0"/>
      <p:bldP spid="128026" grpId="0" animBg="1"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線コネクタ 3"/>
          <p:cNvCxnSpPr/>
          <p:nvPr/>
        </p:nvCxnSpPr>
        <p:spPr>
          <a:xfrm>
            <a:off x="214282" y="579438"/>
            <a:ext cx="8715436" cy="0"/>
          </a:xfrm>
          <a:prstGeom prst="line">
            <a:avLst/>
          </a:prstGeom>
          <a:ln w="50800">
            <a:gradFill flip="none" rotWithShape="1">
              <a:gsLst>
                <a:gs pos="0">
                  <a:schemeClr val="tx2">
                    <a:lumMod val="50000"/>
                  </a:schemeClr>
                </a:gs>
                <a:gs pos="50000">
                  <a:schemeClr val="accent1">
                    <a:tint val="44500"/>
                    <a:satMod val="160000"/>
                  </a:schemeClr>
                </a:gs>
                <a:gs pos="100000">
                  <a:schemeClr val="accent1">
                    <a:tint val="23500"/>
                    <a:satMod val="160000"/>
                  </a:scheme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5" name="テキスト ボックス 4"/>
          <p:cNvSpPr txBox="1"/>
          <p:nvPr/>
        </p:nvSpPr>
        <p:spPr>
          <a:xfrm>
            <a:off x="214313" y="58738"/>
            <a:ext cx="8715375" cy="584200"/>
          </a:xfrm>
          <a:prstGeom prst="rect">
            <a:avLst/>
          </a:prstGeom>
          <a:noFill/>
        </p:spPr>
        <p:txBody>
          <a:bodyPr>
            <a:spAutoFit/>
          </a:bodyPr>
          <a:lstStyle/>
          <a:p>
            <a:pPr fontAlgn="auto">
              <a:spcBef>
                <a:spcPts val="0"/>
              </a:spcBef>
              <a:spcAft>
                <a:spcPts val="0"/>
              </a:spcAft>
              <a:defRPr/>
            </a:pPr>
            <a:r>
              <a:rPr lang="en-US" altLang="ja-JP" sz="3200" dirty="0">
                <a:latin typeface="+mj-ea"/>
                <a:ea typeface="+mj-ea"/>
              </a:rPr>
              <a:t>PDCA</a:t>
            </a:r>
            <a:r>
              <a:rPr lang="ja-JP" altLang="en-US" sz="3200" dirty="0">
                <a:latin typeface="+mn-lt"/>
                <a:ea typeface="+mn-ea"/>
              </a:rPr>
              <a:t>サイクル（</a:t>
            </a:r>
            <a:r>
              <a:rPr lang="en-US" altLang="ja-JP" sz="3200" dirty="0">
                <a:latin typeface="+mn-lt"/>
                <a:ea typeface="+mn-ea"/>
              </a:rPr>
              <a:t>1</a:t>
            </a:r>
            <a:r>
              <a:rPr lang="ja-JP" altLang="en-US" sz="3200" dirty="0">
                <a:latin typeface="+mn-lt"/>
                <a:ea typeface="+mn-ea"/>
              </a:rPr>
              <a:t>サイクル目） </a:t>
            </a:r>
            <a:r>
              <a:rPr lang="en-US" altLang="ja-JP" sz="3200" dirty="0">
                <a:latin typeface="+mn-lt"/>
                <a:ea typeface="+mn-ea"/>
              </a:rPr>
              <a:t>[</a:t>
            </a:r>
            <a:r>
              <a:rPr lang="en-US" altLang="ja-JP" sz="3200" dirty="0" smtClean="0">
                <a:latin typeface="+mn-lt"/>
                <a:ea typeface="+mn-ea"/>
              </a:rPr>
              <a:t>2006</a:t>
            </a:r>
            <a:r>
              <a:rPr lang="ja-JP" altLang="en-US" sz="3200" dirty="0" smtClean="0">
                <a:latin typeface="+mn-lt"/>
                <a:ea typeface="+mn-ea"/>
              </a:rPr>
              <a:t>～</a:t>
            </a:r>
            <a:r>
              <a:rPr lang="en-US" altLang="ja-JP" sz="3200" dirty="0">
                <a:latin typeface="+mn-lt"/>
                <a:ea typeface="+mn-ea"/>
              </a:rPr>
              <a:t>2007]</a:t>
            </a:r>
            <a:endParaRPr lang="ja-JP" altLang="en-US" sz="3200" dirty="0">
              <a:latin typeface="+mn-lt"/>
              <a:ea typeface="+mn-ea"/>
            </a:endParaRPr>
          </a:p>
        </p:txBody>
      </p:sp>
      <p:sp>
        <p:nvSpPr>
          <p:cNvPr id="13316" name="Text Box 9"/>
          <p:cNvSpPr txBox="1">
            <a:spLocks noChangeArrowheads="1"/>
          </p:cNvSpPr>
          <p:nvPr/>
        </p:nvSpPr>
        <p:spPr bwMode="auto">
          <a:xfrm>
            <a:off x="2857500" y="1389063"/>
            <a:ext cx="3429000" cy="396875"/>
          </a:xfrm>
          <a:prstGeom prst="rect">
            <a:avLst/>
          </a:prstGeom>
          <a:noFill/>
          <a:ln w="9525">
            <a:noFill/>
            <a:miter lim="800000"/>
            <a:headEnd/>
            <a:tailEnd/>
          </a:ln>
        </p:spPr>
        <p:txBody>
          <a:bodyPr>
            <a:spAutoFit/>
          </a:bodyPr>
          <a:lstStyle/>
          <a:p>
            <a:pPr algn="ctr">
              <a:spcBef>
                <a:spcPct val="50000"/>
              </a:spcBef>
            </a:pPr>
            <a:r>
              <a:rPr lang="ja-JP" altLang="en-US" sz="2000" b="1">
                <a:latin typeface="Times New Roman" pitchFamily="18" charset="0"/>
              </a:rPr>
              <a:t>情報の開示・共有の場を作る</a:t>
            </a:r>
          </a:p>
        </p:txBody>
      </p:sp>
      <p:sp>
        <p:nvSpPr>
          <p:cNvPr id="13317" name="Text Box 10"/>
          <p:cNvSpPr txBox="1">
            <a:spLocks noChangeArrowheads="1"/>
          </p:cNvSpPr>
          <p:nvPr/>
        </p:nvSpPr>
        <p:spPr bwMode="auto">
          <a:xfrm>
            <a:off x="142875" y="3849688"/>
            <a:ext cx="1752600" cy="396875"/>
          </a:xfrm>
          <a:prstGeom prst="rect">
            <a:avLst/>
          </a:prstGeom>
          <a:noFill/>
          <a:ln w="9525">
            <a:noFill/>
            <a:miter lim="800000"/>
            <a:headEnd/>
            <a:tailEnd/>
          </a:ln>
        </p:spPr>
        <p:txBody>
          <a:bodyPr>
            <a:spAutoFit/>
          </a:bodyPr>
          <a:lstStyle/>
          <a:p>
            <a:pPr>
              <a:spcBef>
                <a:spcPct val="50000"/>
              </a:spcBef>
            </a:pPr>
            <a:r>
              <a:rPr lang="ja-JP" altLang="en-US" sz="2000" b="1">
                <a:latin typeface="Times New Roman" pitchFamily="18" charset="0"/>
              </a:rPr>
              <a:t>計画（案）作成</a:t>
            </a:r>
          </a:p>
        </p:txBody>
      </p:sp>
      <p:sp>
        <p:nvSpPr>
          <p:cNvPr id="13318" name="Text Box 11"/>
          <p:cNvSpPr txBox="1">
            <a:spLocks noChangeArrowheads="1"/>
          </p:cNvSpPr>
          <p:nvPr/>
        </p:nvSpPr>
        <p:spPr bwMode="auto">
          <a:xfrm>
            <a:off x="3786188" y="5000625"/>
            <a:ext cx="1600200" cy="396875"/>
          </a:xfrm>
          <a:prstGeom prst="rect">
            <a:avLst/>
          </a:prstGeom>
          <a:noFill/>
          <a:ln w="9525">
            <a:noFill/>
            <a:miter lim="800000"/>
            <a:headEnd/>
            <a:tailEnd/>
          </a:ln>
        </p:spPr>
        <p:txBody>
          <a:bodyPr>
            <a:spAutoFit/>
          </a:bodyPr>
          <a:lstStyle/>
          <a:p>
            <a:pPr algn="ctr">
              <a:spcBef>
                <a:spcPct val="50000"/>
              </a:spcBef>
            </a:pPr>
            <a:r>
              <a:rPr lang="ja-JP" altLang="en-US" sz="2000" b="1">
                <a:latin typeface="Times New Roman" pitchFamily="18" charset="0"/>
              </a:rPr>
              <a:t>計画の実施</a:t>
            </a:r>
          </a:p>
        </p:txBody>
      </p:sp>
      <p:sp>
        <p:nvSpPr>
          <p:cNvPr id="13319" name="Text Box 16"/>
          <p:cNvSpPr txBox="1">
            <a:spLocks noChangeArrowheads="1"/>
          </p:cNvSpPr>
          <p:nvPr/>
        </p:nvSpPr>
        <p:spPr bwMode="auto">
          <a:xfrm>
            <a:off x="7096125" y="2674938"/>
            <a:ext cx="1905000" cy="396875"/>
          </a:xfrm>
          <a:prstGeom prst="rect">
            <a:avLst/>
          </a:prstGeom>
          <a:noFill/>
          <a:ln w="9525">
            <a:noFill/>
            <a:miter lim="800000"/>
            <a:headEnd/>
            <a:tailEnd/>
          </a:ln>
        </p:spPr>
        <p:txBody>
          <a:bodyPr>
            <a:spAutoFit/>
          </a:bodyPr>
          <a:lstStyle/>
          <a:p>
            <a:pPr algn="ctr">
              <a:spcBef>
                <a:spcPct val="50000"/>
              </a:spcBef>
            </a:pPr>
            <a:r>
              <a:rPr lang="ja-JP" altLang="en-US" sz="2000" b="1">
                <a:latin typeface="Times New Roman" pitchFamily="18" charset="0"/>
              </a:rPr>
              <a:t>現状観察・診断</a:t>
            </a:r>
          </a:p>
        </p:txBody>
      </p:sp>
      <p:sp>
        <p:nvSpPr>
          <p:cNvPr id="15" name="Text Box 17"/>
          <p:cNvSpPr txBox="1">
            <a:spLocks noChangeArrowheads="1"/>
          </p:cNvSpPr>
          <p:nvPr/>
        </p:nvSpPr>
        <p:spPr bwMode="auto">
          <a:xfrm>
            <a:off x="4076700" y="1074738"/>
            <a:ext cx="990600" cy="396875"/>
          </a:xfrm>
          <a:prstGeom prst="rect">
            <a:avLst/>
          </a:prstGeom>
          <a:noFill/>
          <a:ln w="9525">
            <a:noFill/>
            <a:miter lim="800000"/>
            <a:headEnd/>
            <a:tailEnd/>
          </a:ln>
          <a:effectLst/>
        </p:spPr>
        <p:txBody>
          <a:bodyPr>
            <a:spAutoFit/>
          </a:bodyPr>
          <a:lstStyle/>
          <a:p>
            <a:pPr fontAlgn="auto">
              <a:spcBef>
                <a:spcPct val="50000"/>
              </a:spcBef>
              <a:spcAft>
                <a:spcPts val="0"/>
              </a:spcAft>
              <a:defRPr/>
            </a:pPr>
            <a:r>
              <a:rPr lang="ja-JP" altLang="en-US" sz="2000" b="1" dirty="0">
                <a:solidFill>
                  <a:schemeClr val="tx2">
                    <a:lumMod val="60000"/>
                    <a:lumOff val="40000"/>
                  </a:schemeClr>
                </a:solidFill>
                <a:latin typeface="Times New Roman" pitchFamily="18" charset="0"/>
                <a:ea typeface="+mn-ea"/>
              </a:rPr>
              <a:t>報告会</a:t>
            </a:r>
          </a:p>
        </p:txBody>
      </p:sp>
      <p:sp>
        <p:nvSpPr>
          <p:cNvPr id="16" name="Text Box 18"/>
          <p:cNvSpPr txBox="1">
            <a:spLocks noChangeArrowheads="1"/>
          </p:cNvSpPr>
          <p:nvPr/>
        </p:nvSpPr>
        <p:spPr bwMode="auto">
          <a:xfrm>
            <a:off x="34925" y="2438400"/>
            <a:ext cx="2743200" cy="396875"/>
          </a:xfrm>
          <a:prstGeom prst="rect">
            <a:avLst/>
          </a:prstGeom>
          <a:noFill/>
          <a:ln w="9525">
            <a:noFill/>
            <a:miter lim="800000"/>
            <a:headEnd/>
            <a:tailEnd/>
          </a:ln>
          <a:effectLst/>
        </p:spPr>
        <p:txBody>
          <a:bodyPr>
            <a:spAutoFit/>
          </a:bodyPr>
          <a:lstStyle/>
          <a:p>
            <a:pPr fontAlgn="auto">
              <a:spcBef>
                <a:spcPct val="50000"/>
              </a:spcBef>
              <a:spcAft>
                <a:spcPts val="0"/>
              </a:spcAft>
              <a:defRPr/>
            </a:pPr>
            <a:r>
              <a:rPr lang="ja-JP" altLang="en-US" sz="2000" b="1" dirty="0">
                <a:solidFill>
                  <a:schemeClr val="tx2">
                    <a:lumMod val="60000"/>
                    <a:lumOff val="40000"/>
                  </a:schemeClr>
                </a:solidFill>
                <a:latin typeface="Times New Roman" pitchFamily="18" charset="0"/>
                <a:ea typeface="+mn-ea"/>
              </a:rPr>
              <a:t>第</a:t>
            </a:r>
            <a:r>
              <a:rPr lang="en-US" altLang="ja-JP" sz="2000" b="1" dirty="0">
                <a:solidFill>
                  <a:schemeClr val="tx2">
                    <a:lumMod val="60000"/>
                    <a:lumOff val="40000"/>
                  </a:schemeClr>
                </a:solidFill>
                <a:latin typeface="+mn-lt"/>
                <a:ea typeface="+mn-ea"/>
              </a:rPr>
              <a:t>1</a:t>
            </a:r>
            <a:r>
              <a:rPr lang="ja-JP" altLang="en-US" sz="2000" b="1" dirty="0" err="1">
                <a:solidFill>
                  <a:schemeClr val="tx2">
                    <a:lumMod val="60000"/>
                    <a:lumOff val="40000"/>
                  </a:schemeClr>
                </a:solidFill>
                <a:latin typeface="Times New Roman" pitchFamily="18" charset="0"/>
                <a:ea typeface="+mn-ea"/>
              </a:rPr>
              <a:t>、</a:t>
            </a:r>
            <a:r>
              <a:rPr lang="en-US" altLang="ja-JP" sz="2000" b="1" dirty="0">
                <a:solidFill>
                  <a:schemeClr val="tx2">
                    <a:lumMod val="60000"/>
                    <a:lumOff val="40000"/>
                  </a:schemeClr>
                </a:solidFill>
                <a:latin typeface="+mn-lt"/>
                <a:ea typeface="+mn-ea"/>
              </a:rPr>
              <a:t>2</a:t>
            </a:r>
            <a:r>
              <a:rPr lang="ja-JP" altLang="en-US" sz="2000" b="1" dirty="0">
                <a:solidFill>
                  <a:schemeClr val="tx2">
                    <a:lumMod val="60000"/>
                    <a:lumOff val="40000"/>
                  </a:schemeClr>
                </a:solidFill>
                <a:latin typeface="Times New Roman" pitchFamily="18" charset="0"/>
                <a:ea typeface="+mn-ea"/>
              </a:rPr>
              <a:t>回ワークショップ</a:t>
            </a:r>
          </a:p>
        </p:txBody>
      </p:sp>
      <p:sp>
        <p:nvSpPr>
          <p:cNvPr id="17" name="Text Box 19"/>
          <p:cNvSpPr txBox="1">
            <a:spLocks noChangeArrowheads="1"/>
          </p:cNvSpPr>
          <p:nvPr/>
        </p:nvSpPr>
        <p:spPr bwMode="auto">
          <a:xfrm>
            <a:off x="3357563" y="5364163"/>
            <a:ext cx="2606675" cy="708025"/>
          </a:xfrm>
          <a:prstGeom prst="rect">
            <a:avLst/>
          </a:prstGeom>
          <a:noFill/>
          <a:ln w="9525">
            <a:noFill/>
            <a:miter lim="800000"/>
            <a:headEnd/>
            <a:tailEnd/>
          </a:ln>
          <a:effectLst/>
        </p:spPr>
        <p:txBody>
          <a:bodyPr>
            <a:spAutoFit/>
          </a:bodyPr>
          <a:lstStyle/>
          <a:p>
            <a:pPr fontAlgn="auto">
              <a:spcBef>
                <a:spcPct val="50000"/>
              </a:spcBef>
              <a:spcAft>
                <a:spcPts val="0"/>
              </a:spcAft>
              <a:defRPr/>
            </a:pPr>
            <a:r>
              <a:rPr lang="ja-JP" altLang="en-US" sz="2000" b="1" dirty="0">
                <a:solidFill>
                  <a:schemeClr val="tx2">
                    <a:lumMod val="60000"/>
                    <a:lumOff val="40000"/>
                  </a:schemeClr>
                </a:solidFill>
                <a:latin typeface="Times New Roman" pitchFamily="18" charset="0"/>
                <a:ea typeface="+mn-ea"/>
              </a:rPr>
              <a:t>第</a:t>
            </a:r>
            <a:r>
              <a:rPr lang="en-US" altLang="ja-JP" sz="2000" b="1" dirty="0">
                <a:solidFill>
                  <a:schemeClr val="tx2">
                    <a:lumMod val="60000"/>
                    <a:lumOff val="40000"/>
                  </a:schemeClr>
                </a:solidFill>
                <a:latin typeface="+mn-lt"/>
                <a:ea typeface="+mn-ea"/>
              </a:rPr>
              <a:t>3</a:t>
            </a:r>
            <a:r>
              <a:rPr lang="ja-JP" altLang="en-US" sz="2000" b="1" dirty="0">
                <a:solidFill>
                  <a:schemeClr val="tx2">
                    <a:lumMod val="60000"/>
                    <a:lumOff val="40000"/>
                  </a:schemeClr>
                </a:solidFill>
                <a:latin typeface="Times New Roman" pitchFamily="18" charset="0"/>
                <a:ea typeface="+mn-ea"/>
              </a:rPr>
              <a:t>回ワークショップ　災害図上訓練（</a:t>
            </a:r>
            <a:r>
              <a:rPr lang="en-US" altLang="ja-JP" sz="2000" b="1" dirty="0">
                <a:solidFill>
                  <a:schemeClr val="tx2">
                    <a:lumMod val="60000"/>
                    <a:lumOff val="40000"/>
                  </a:schemeClr>
                </a:solidFill>
                <a:latin typeface="+mn-lt"/>
                <a:ea typeface="+mn-ea"/>
              </a:rPr>
              <a:t>DIG</a:t>
            </a:r>
            <a:r>
              <a:rPr lang="ja-JP" altLang="en-US" sz="2000" b="1" dirty="0">
                <a:solidFill>
                  <a:schemeClr val="tx2">
                    <a:lumMod val="60000"/>
                    <a:lumOff val="40000"/>
                  </a:schemeClr>
                </a:solidFill>
                <a:latin typeface="Times New Roman" pitchFamily="18" charset="0"/>
                <a:ea typeface="+mn-ea"/>
              </a:rPr>
              <a:t>）</a:t>
            </a:r>
          </a:p>
        </p:txBody>
      </p:sp>
      <p:sp>
        <p:nvSpPr>
          <p:cNvPr id="18" name="Text Box 20"/>
          <p:cNvSpPr txBox="1">
            <a:spLocks noChangeArrowheads="1"/>
          </p:cNvSpPr>
          <p:nvPr/>
        </p:nvSpPr>
        <p:spPr bwMode="auto">
          <a:xfrm>
            <a:off x="6819900" y="3889375"/>
            <a:ext cx="1752600" cy="396875"/>
          </a:xfrm>
          <a:prstGeom prst="rect">
            <a:avLst/>
          </a:prstGeom>
          <a:noFill/>
          <a:ln w="9525">
            <a:noFill/>
            <a:miter lim="800000"/>
            <a:headEnd/>
            <a:tailEnd/>
          </a:ln>
          <a:effectLst/>
        </p:spPr>
        <p:txBody>
          <a:bodyPr>
            <a:spAutoFit/>
          </a:bodyPr>
          <a:lstStyle/>
          <a:p>
            <a:pPr fontAlgn="auto">
              <a:spcBef>
                <a:spcPct val="50000"/>
              </a:spcBef>
              <a:spcAft>
                <a:spcPts val="0"/>
              </a:spcAft>
              <a:defRPr/>
            </a:pPr>
            <a:r>
              <a:rPr lang="ja-JP" altLang="en-US" sz="2000" b="1" dirty="0">
                <a:solidFill>
                  <a:schemeClr val="tx2">
                    <a:lumMod val="60000"/>
                    <a:lumOff val="40000"/>
                  </a:schemeClr>
                </a:solidFill>
                <a:latin typeface="Times New Roman" pitchFamily="18" charset="0"/>
                <a:ea typeface="+mn-ea"/>
              </a:rPr>
              <a:t>避難行動実験</a:t>
            </a:r>
          </a:p>
        </p:txBody>
      </p:sp>
      <p:pic>
        <p:nvPicPr>
          <p:cNvPr id="13324" name="Picture 22" descr="DSC04423"/>
          <p:cNvPicPr>
            <a:picLocks noChangeAspect="1" noChangeArrowheads="1"/>
          </p:cNvPicPr>
          <p:nvPr/>
        </p:nvPicPr>
        <p:blipFill>
          <a:blip r:embed="rId2" cstate="print">
            <a:lum bright="12000"/>
          </a:blip>
          <a:srcRect/>
          <a:stretch>
            <a:fillRect/>
          </a:stretch>
        </p:blipFill>
        <p:spPr bwMode="auto">
          <a:xfrm>
            <a:off x="390525" y="838200"/>
            <a:ext cx="2181225" cy="1636713"/>
          </a:xfrm>
          <a:prstGeom prst="rect">
            <a:avLst/>
          </a:prstGeom>
          <a:noFill/>
          <a:ln w="9525">
            <a:noFill/>
            <a:miter lim="800000"/>
            <a:headEnd/>
            <a:tailEnd/>
          </a:ln>
        </p:spPr>
      </p:pic>
      <p:sp>
        <p:nvSpPr>
          <p:cNvPr id="13325" name="Oval 23"/>
          <p:cNvSpPr>
            <a:spLocks noChangeArrowheads="1"/>
          </p:cNvSpPr>
          <p:nvPr/>
        </p:nvSpPr>
        <p:spPr bwMode="auto">
          <a:xfrm>
            <a:off x="376238" y="838200"/>
            <a:ext cx="838200" cy="381000"/>
          </a:xfrm>
          <a:prstGeom prst="ellipse">
            <a:avLst/>
          </a:prstGeom>
          <a:gradFill rotWithShape="0">
            <a:gsLst>
              <a:gs pos="0">
                <a:srgbClr val="7D7DFF"/>
              </a:gs>
              <a:gs pos="100000">
                <a:srgbClr val="0000FF"/>
              </a:gs>
            </a:gsLst>
            <a:path path="shape">
              <a:fillToRect l="50000" t="50000" r="50000" b="50000"/>
            </a:path>
          </a:gradFill>
          <a:ln w="9525">
            <a:noFill/>
            <a:round/>
            <a:headEnd/>
            <a:tailEnd/>
          </a:ln>
        </p:spPr>
        <p:txBody>
          <a:bodyPr wrap="none" anchor="ctr"/>
          <a:lstStyle/>
          <a:p>
            <a:pPr algn="ctr"/>
            <a:r>
              <a:rPr lang="en-US" altLang="ja-JP">
                <a:solidFill>
                  <a:schemeClr val="bg1"/>
                </a:solidFill>
                <a:latin typeface="Calibri" pitchFamily="34" charset="0"/>
              </a:rPr>
              <a:t>PLAN</a:t>
            </a:r>
          </a:p>
        </p:txBody>
      </p:sp>
      <p:pic>
        <p:nvPicPr>
          <p:cNvPr id="13326" name="Picture 24" descr="DSC04520"/>
          <p:cNvPicPr>
            <a:picLocks noChangeAspect="1" noChangeArrowheads="1"/>
          </p:cNvPicPr>
          <p:nvPr/>
        </p:nvPicPr>
        <p:blipFill>
          <a:blip r:embed="rId3" cstate="print">
            <a:lum bright="12000"/>
          </a:blip>
          <a:srcRect/>
          <a:stretch>
            <a:fillRect/>
          </a:stretch>
        </p:blipFill>
        <p:spPr bwMode="auto">
          <a:xfrm>
            <a:off x="431800" y="4292600"/>
            <a:ext cx="2181225" cy="1636713"/>
          </a:xfrm>
          <a:prstGeom prst="rect">
            <a:avLst/>
          </a:prstGeom>
          <a:noFill/>
          <a:ln w="9525">
            <a:noFill/>
            <a:miter lim="800000"/>
            <a:headEnd/>
            <a:tailEnd/>
          </a:ln>
        </p:spPr>
      </p:pic>
      <p:sp>
        <p:nvSpPr>
          <p:cNvPr id="13327" name="Oval 25"/>
          <p:cNvSpPr>
            <a:spLocks noChangeArrowheads="1"/>
          </p:cNvSpPr>
          <p:nvPr/>
        </p:nvSpPr>
        <p:spPr bwMode="auto">
          <a:xfrm>
            <a:off x="428625" y="4286250"/>
            <a:ext cx="838200" cy="381000"/>
          </a:xfrm>
          <a:prstGeom prst="ellipse">
            <a:avLst/>
          </a:prstGeom>
          <a:gradFill rotWithShape="1">
            <a:gsLst>
              <a:gs pos="0">
                <a:srgbClr val="FFB17D"/>
              </a:gs>
              <a:gs pos="100000">
                <a:srgbClr val="FF6600"/>
              </a:gs>
            </a:gsLst>
            <a:path path="shape">
              <a:fillToRect l="50000" t="50000" r="50000" b="50000"/>
            </a:path>
          </a:gradFill>
          <a:ln w="9525">
            <a:noFill/>
            <a:round/>
            <a:headEnd/>
            <a:tailEnd/>
          </a:ln>
        </p:spPr>
        <p:txBody>
          <a:bodyPr wrap="none" anchor="ctr"/>
          <a:lstStyle/>
          <a:p>
            <a:pPr algn="ctr"/>
            <a:r>
              <a:rPr lang="en-US" altLang="ja-JP">
                <a:solidFill>
                  <a:schemeClr val="bg1"/>
                </a:solidFill>
                <a:latin typeface="Calibri" pitchFamily="34" charset="0"/>
              </a:rPr>
              <a:t>DO</a:t>
            </a:r>
          </a:p>
        </p:txBody>
      </p:sp>
      <p:pic>
        <p:nvPicPr>
          <p:cNvPr id="13328" name="Picture 26" descr="106_0641"/>
          <p:cNvPicPr>
            <a:picLocks noChangeAspect="1" noChangeArrowheads="1"/>
          </p:cNvPicPr>
          <p:nvPr/>
        </p:nvPicPr>
        <p:blipFill>
          <a:blip r:embed="rId4" cstate="print">
            <a:lum bright="12000"/>
          </a:blip>
          <a:srcRect/>
          <a:stretch>
            <a:fillRect/>
          </a:stretch>
        </p:blipFill>
        <p:spPr bwMode="auto">
          <a:xfrm>
            <a:off x="6361113" y="4343400"/>
            <a:ext cx="2209800" cy="1657350"/>
          </a:xfrm>
          <a:prstGeom prst="rect">
            <a:avLst/>
          </a:prstGeom>
          <a:noFill/>
          <a:ln w="9525">
            <a:noFill/>
            <a:miter lim="800000"/>
            <a:headEnd/>
            <a:tailEnd/>
          </a:ln>
        </p:spPr>
      </p:pic>
      <p:sp>
        <p:nvSpPr>
          <p:cNvPr id="13329" name="Oval 27"/>
          <p:cNvSpPr>
            <a:spLocks noChangeArrowheads="1"/>
          </p:cNvSpPr>
          <p:nvPr/>
        </p:nvSpPr>
        <p:spPr bwMode="auto">
          <a:xfrm>
            <a:off x="6361113" y="4357688"/>
            <a:ext cx="914400" cy="381000"/>
          </a:xfrm>
          <a:prstGeom prst="ellipse">
            <a:avLst/>
          </a:prstGeom>
          <a:gradFill rotWithShape="0">
            <a:gsLst>
              <a:gs pos="0">
                <a:srgbClr val="FF7D7D"/>
              </a:gs>
              <a:gs pos="100000">
                <a:srgbClr val="FF0000"/>
              </a:gs>
            </a:gsLst>
            <a:path path="shape">
              <a:fillToRect l="50000" t="50000" r="50000" b="50000"/>
            </a:path>
          </a:gradFill>
          <a:ln w="9525">
            <a:noFill/>
            <a:round/>
            <a:headEnd/>
            <a:tailEnd/>
          </a:ln>
        </p:spPr>
        <p:txBody>
          <a:bodyPr wrap="none" anchor="ctr"/>
          <a:lstStyle/>
          <a:p>
            <a:pPr algn="ctr"/>
            <a:r>
              <a:rPr lang="en-US" altLang="ja-JP">
                <a:solidFill>
                  <a:schemeClr val="bg1"/>
                </a:solidFill>
                <a:latin typeface="Calibri" pitchFamily="34" charset="0"/>
              </a:rPr>
              <a:t>CHECK</a:t>
            </a:r>
          </a:p>
        </p:txBody>
      </p:sp>
      <p:pic>
        <p:nvPicPr>
          <p:cNvPr id="13330" name="Picture 29" descr="写真 382"/>
          <p:cNvPicPr>
            <a:picLocks noChangeAspect="1" noChangeArrowheads="1"/>
          </p:cNvPicPr>
          <p:nvPr/>
        </p:nvPicPr>
        <p:blipFill>
          <a:blip r:embed="rId5" cstate="print">
            <a:lum bright="12000"/>
          </a:blip>
          <a:srcRect/>
          <a:stretch>
            <a:fillRect/>
          </a:stretch>
        </p:blipFill>
        <p:spPr bwMode="auto">
          <a:xfrm>
            <a:off x="6370638" y="838200"/>
            <a:ext cx="2201862" cy="1651000"/>
          </a:xfrm>
          <a:prstGeom prst="rect">
            <a:avLst/>
          </a:prstGeom>
          <a:noFill/>
          <a:ln w="9525">
            <a:noFill/>
            <a:miter lim="800000"/>
            <a:headEnd/>
            <a:tailEnd/>
          </a:ln>
        </p:spPr>
      </p:pic>
      <p:sp>
        <p:nvSpPr>
          <p:cNvPr id="13331" name="Oval 30"/>
          <p:cNvSpPr>
            <a:spLocks noChangeArrowheads="1"/>
          </p:cNvSpPr>
          <p:nvPr/>
        </p:nvSpPr>
        <p:spPr bwMode="auto">
          <a:xfrm>
            <a:off x="6350000" y="838200"/>
            <a:ext cx="990600" cy="381000"/>
          </a:xfrm>
          <a:prstGeom prst="ellipse">
            <a:avLst/>
          </a:prstGeom>
          <a:gradFill rotWithShape="0">
            <a:gsLst>
              <a:gs pos="0">
                <a:srgbClr val="7DBE7D"/>
              </a:gs>
              <a:gs pos="100000">
                <a:srgbClr val="008000"/>
              </a:gs>
            </a:gsLst>
            <a:path path="shape">
              <a:fillToRect l="50000" t="50000" r="50000" b="50000"/>
            </a:path>
          </a:gradFill>
          <a:ln w="9525">
            <a:noFill/>
            <a:round/>
            <a:headEnd/>
            <a:tailEnd/>
          </a:ln>
        </p:spPr>
        <p:txBody>
          <a:bodyPr wrap="none" anchor="ctr"/>
          <a:lstStyle/>
          <a:p>
            <a:pPr algn="ctr"/>
            <a:r>
              <a:rPr lang="en-US" altLang="ja-JP">
                <a:solidFill>
                  <a:schemeClr val="bg1"/>
                </a:solidFill>
                <a:latin typeface="Calibri" pitchFamily="34" charset="0"/>
              </a:rPr>
              <a:t>ACTION</a:t>
            </a:r>
          </a:p>
        </p:txBody>
      </p:sp>
      <p:sp>
        <p:nvSpPr>
          <p:cNvPr id="28" name="Text Box 31"/>
          <p:cNvSpPr txBox="1">
            <a:spLocks noChangeArrowheads="1"/>
          </p:cNvSpPr>
          <p:nvPr/>
        </p:nvSpPr>
        <p:spPr bwMode="auto">
          <a:xfrm>
            <a:off x="1543050" y="5532438"/>
            <a:ext cx="1171575" cy="396875"/>
          </a:xfrm>
          <a:prstGeom prst="rect">
            <a:avLst/>
          </a:prstGeom>
          <a:noFill/>
          <a:ln w="9525">
            <a:noFill/>
            <a:miter lim="800000"/>
            <a:headEnd/>
            <a:tailEnd/>
          </a:ln>
          <a:effectLst/>
        </p:spPr>
        <p:txBody>
          <a:bodyPr wrap="none">
            <a:spAutoFit/>
          </a:bodyPr>
          <a:lstStyle/>
          <a:p>
            <a:pPr fontAlgn="auto">
              <a:spcBef>
                <a:spcPts val="0"/>
              </a:spcBef>
              <a:spcAft>
                <a:spcPts val="0"/>
              </a:spcAft>
              <a:defRPr/>
            </a:pPr>
            <a:r>
              <a:rPr lang="en-US" altLang="ja-JP" sz="2000" dirty="0">
                <a:solidFill>
                  <a:schemeClr val="bg1"/>
                </a:solidFill>
                <a:effectLst>
                  <a:outerShdw blurRad="38100" dist="38100" dir="2700000" algn="tl">
                    <a:srgbClr val="C0C0C0"/>
                  </a:outerShdw>
                </a:effectLst>
                <a:latin typeface="+mn-lt"/>
                <a:ea typeface="+mn-ea"/>
              </a:rPr>
              <a:t>2006.6.4</a:t>
            </a:r>
          </a:p>
        </p:txBody>
      </p:sp>
      <p:sp>
        <p:nvSpPr>
          <p:cNvPr id="29" name="Text Box 32"/>
          <p:cNvSpPr txBox="1">
            <a:spLocks noChangeArrowheads="1"/>
          </p:cNvSpPr>
          <p:nvPr/>
        </p:nvSpPr>
        <p:spPr bwMode="auto">
          <a:xfrm>
            <a:off x="1379538" y="785813"/>
            <a:ext cx="1263650" cy="708025"/>
          </a:xfrm>
          <a:prstGeom prst="rect">
            <a:avLst/>
          </a:prstGeom>
          <a:noFill/>
          <a:ln w="9525">
            <a:noFill/>
            <a:miter lim="800000"/>
            <a:headEnd/>
            <a:tailEnd/>
          </a:ln>
          <a:effectLst/>
        </p:spPr>
        <p:txBody>
          <a:bodyPr wrap="none">
            <a:spAutoFit/>
          </a:bodyPr>
          <a:lstStyle/>
          <a:p>
            <a:pPr fontAlgn="auto">
              <a:spcBef>
                <a:spcPts val="0"/>
              </a:spcBef>
              <a:spcAft>
                <a:spcPts val="0"/>
              </a:spcAft>
              <a:defRPr/>
            </a:pPr>
            <a:r>
              <a:rPr lang="en-US" altLang="ja-JP" sz="2000" dirty="0">
                <a:solidFill>
                  <a:schemeClr val="bg1"/>
                </a:solidFill>
                <a:effectLst>
                  <a:outerShdw blurRad="38100" dist="38100" dir="2700000" algn="tl">
                    <a:srgbClr val="C0C0C0"/>
                  </a:outerShdw>
                </a:effectLst>
                <a:latin typeface="+mn-lt"/>
                <a:ea typeface="+mn-ea"/>
              </a:rPr>
              <a:t>2006.1.24</a:t>
            </a:r>
          </a:p>
          <a:p>
            <a:pPr fontAlgn="auto">
              <a:spcBef>
                <a:spcPts val="0"/>
              </a:spcBef>
              <a:spcAft>
                <a:spcPts val="0"/>
              </a:spcAft>
              <a:defRPr/>
            </a:pPr>
            <a:r>
              <a:rPr lang="ja-JP" altLang="en-US" sz="2000" dirty="0">
                <a:solidFill>
                  <a:schemeClr val="bg1"/>
                </a:solidFill>
                <a:effectLst>
                  <a:outerShdw blurRad="38100" dist="38100" dir="2700000" algn="tl">
                    <a:srgbClr val="C0C0C0"/>
                  </a:outerShdw>
                </a:effectLst>
                <a:latin typeface="+mn-lt"/>
                <a:ea typeface="+mn-ea"/>
              </a:rPr>
              <a:t>　　　  </a:t>
            </a:r>
            <a:r>
              <a:rPr lang="en-US" altLang="ja-JP" sz="2000" dirty="0">
                <a:solidFill>
                  <a:schemeClr val="bg1"/>
                </a:solidFill>
                <a:effectLst>
                  <a:outerShdw blurRad="38100" dist="38100" dir="2700000" algn="tl">
                    <a:srgbClr val="C0C0C0"/>
                  </a:outerShdw>
                </a:effectLst>
                <a:latin typeface="+mn-lt"/>
                <a:ea typeface="+mn-ea"/>
              </a:rPr>
              <a:t>2.26</a:t>
            </a:r>
          </a:p>
        </p:txBody>
      </p:sp>
      <p:sp>
        <p:nvSpPr>
          <p:cNvPr id="30" name="Text Box 33"/>
          <p:cNvSpPr txBox="1">
            <a:spLocks noChangeArrowheads="1"/>
          </p:cNvSpPr>
          <p:nvPr/>
        </p:nvSpPr>
        <p:spPr bwMode="auto">
          <a:xfrm>
            <a:off x="7358063" y="5532438"/>
            <a:ext cx="1312862" cy="396875"/>
          </a:xfrm>
          <a:prstGeom prst="rect">
            <a:avLst/>
          </a:prstGeom>
          <a:noFill/>
          <a:ln w="9525">
            <a:noFill/>
            <a:miter lim="800000"/>
            <a:headEnd/>
            <a:tailEnd/>
          </a:ln>
          <a:effectLst/>
        </p:spPr>
        <p:txBody>
          <a:bodyPr wrap="none">
            <a:spAutoFit/>
          </a:bodyPr>
          <a:lstStyle/>
          <a:p>
            <a:pPr fontAlgn="auto">
              <a:spcBef>
                <a:spcPts val="0"/>
              </a:spcBef>
              <a:spcAft>
                <a:spcPts val="0"/>
              </a:spcAft>
              <a:defRPr/>
            </a:pPr>
            <a:r>
              <a:rPr lang="en-US" altLang="ja-JP" sz="2000" dirty="0">
                <a:solidFill>
                  <a:schemeClr val="bg1"/>
                </a:solidFill>
                <a:effectLst>
                  <a:outerShdw blurRad="38100" dist="38100" dir="2700000" algn="tl">
                    <a:srgbClr val="C0C0C0"/>
                  </a:outerShdw>
                </a:effectLst>
                <a:latin typeface="+mn-lt"/>
                <a:ea typeface="+mn-ea"/>
              </a:rPr>
              <a:t>2006.10.9</a:t>
            </a:r>
          </a:p>
        </p:txBody>
      </p:sp>
      <p:sp>
        <p:nvSpPr>
          <p:cNvPr id="31" name="Text Box 34"/>
          <p:cNvSpPr txBox="1">
            <a:spLocks noChangeArrowheads="1"/>
          </p:cNvSpPr>
          <p:nvPr/>
        </p:nvSpPr>
        <p:spPr bwMode="auto">
          <a:xfrm>
            <a:off x="7261225" y="2174875"/>
            <a:ext cx="1454150" cy="396875"/>
          </a:xfrm>
          <a:prstGeom prst="rect">
            <a:avLst/>
          </a:prstGeom>
          <a:noFill/>
          <a:ln w="9525">
            <a:noFill/>
            <a:miter lim="800000"/>
            <a:headEnd/>
            <a:tailEnd/>
          </a:ln>
          <a:effectLst/>
        </p:spPr>
        <p:txBody>
          <a:bodyPr wrap="none">
            <a:spAutoFit/>
          </a:bodyPr>
          <a:lstStyle/>
          <a:p>
            <a:pPr fontAlgn="auto">
              <a:spcBef>
                <a:spcPts val="0"/>
              </a:spcBef>
              <a:spcAft>
                <a:spcPts val="0"/>
              </a:spcAft>
              <a:defRPr/>
            </a:pPr>
            <a:r>
              <a:rPr lang="en-US" altLang="ja-JP" sz="2000" dirty="0">
                <a:solidFill>
                  <a:schemeClr val="bg1"/>
                </a:solidFill>
                <a:effectLst>
                  <a:outerShdw blurRad="38100" dist="38100" dir="2700000" algn="tl">
                    <a:srgbClr val="C0C0C0"/>
                  </a:outerShdw>
                </a:effectLst>
                <a:latin typeface="+mn-lt"/>
                <a:ea typeface="+mn-ea"/>
              </a:rPr>
              <a:t>2006.11.19</a:t>
            </a:r>
          </a:p>
        </p:txBody>
      </p:sp>
      <p:sp>
        <p:nvSpPr>
          <p:cNvPr id="13336" name="Line 18"/>
          <p:cNvSpPr>
            <a:spLocks noChangeShapeType="1"/>
          </p:cNvSpPr>
          <p:nvPr/>
        </p:nvSpPr>
        <p:spPr bwMode="auto">
          <a:xfrm>
            <a:off x="2819400" y="3981450"/>
            <a:ext cx="838200" cy="457200"/>
          </a:xfrm>
          <a:prstGeom prst="line">
            <a:avLst/>
          </a:prstGeom>
          <a:noFill/>
          <a:ln w="76200">
            <a:solidFill>
              <a:schemeClr val="tx1"/>
            </a:solidFill>
            <a:round/>
            <a:headEnd/>
            <a:tailEnd type="triangle" w="med" len="med"/>
          </a:ln>
        </p:spPr>
        <p:txBody>
          <a:bodyPr/>
          <a:lstStyle/>
          <a:p>
            <a:endParaRPr lang="ja-JP" altLang="en-US"/>
          </a:p>
        </p:txBody>
      </p:sp>
      <p:sp>
        <p:nvSpPr>
          <p:cNvPr id="13337" name="Line 19"/>
          <p:cNvSpPr>
            <a:spLocks noChangeShapeType="1"/>
          </p:cNvSpPr>
          <p:nvPr/>
        </p:nvSpPr>
        <p:spPr bwMode="auto">
          <a:xfrm flipH="1">
            <a:off x="2895600" y="2609850"/>
            <a:ext cx="685800" cy="457200"/>
          </a:xfrm>
          <a:prstGeom prst="line">
            <a:avLst/>
          </a:prstGeom>
          <a:noFill/>
          <a:ln w="76200">
            <a:solidFill>
              <a:schemeClr val="tx1"/>
            </a:solidFill>
            <a:round/>
            <a:headEnd/>
            <a:tailEnd type="triangle" w="med" len="med"/>
          </a:ln>
        </p:spPr>
        <p:txBody>
          <a:bodyPr/>
          <a:lstStyle/>
          <a:p>
            <a:endParaRPr lang="ja-JP" altLang="en-US"/>
          </a:p>
        </p:txBody>
      </p:sp>
      <p:sp>
        <p:nvSpPr>
          <p:cNvPr id="13338" name="Line 20"/>
          <p:cNvSpPr>
            <a:spLocks noChangeShapeType="1"/>
          </p:cNvSpPr>
          <p:nvPr/>
        </p:nvSpPr>
        <p:spPr bwMode="auto">
          <a:xfrm>
            <a:off x="5486400" y="2686050"/>
            <a:ext cx="838200" cy="457200"/>
          </a:xfrm>
          <a:prstGeom prst="line">
            <a:avLst/>
          </a:prstGeom>
          <a:noFill/>
          <a:ln w="76200">
            <a:solidFill>
              <a:schemeClr val="tx1"/>
            </a:solidFill>
            <a:round/>
            <a:headEnd type="triangle" w="med" len="med"/>
            <a:tailEnd/>
          </a:ln>
        </p:spPr>
        <p:txBody>
          <a:bodyPr/>
          <a:lstStyle/>
          <a:p>
            <a:endParaRPr lang="ja-JP" altLang="en-US"/>
          </a:p>
        </p:txBody>
      </p:sp>
      <p:sp>
        <p:nvSpPr>
          <p:cNvPr id="13339" name="Line 21"/>
          <p:cNvSpPr>
            <a:spLocks noChangeShapeType="1"/>
          </p:cNvSpPr>
          <p:nvPr/>
        </p:nvSpPr>
        <p:spPr bwMode="auto">
          <a:xfrm flipH="1">
            <a:off x="5562600" y="3981450"/>
            <a:ext cx="762000" cy="533400"/>
          </a:xfrm>
          <a:prstGeom prst="line">
            <a:avLst/>
          </a:prstGeom>
          <a:noFill/>
          <a:ln w="76200">
            <a:solidFill>
              <a:schemeClr val="tx1"/>
            </a:solidFill>
            <a:round/>
            <a:headEnd type="triangle" w="med" len="med"/>
            <a:tailEnd/>
          </a:ln>
        </p:spPr>
        <p:txBody>
          <a:bodyPr/>
          <a:lstStyle/>
          <a:p>
            <a:endParaRPr lang="ja-JP" altLang="en-US"/>
          </a:p>
        </p:txBody>
      </p:sp>
      <p:sp>
        <p:nvSpPr>
          <p:cNvPr id="13340" name="Text Box 25"/>
          <p:cNvSpPr txBox="1">
            <a:spLocks noChangeArrowheads="1"/>
          </p:cNvSpPr>
          <p:nvPr/>
        </p:nvSpPr>
        <p:spPr bwMode="auto">
          <a:xfrm>
            <a:off x="2743200" y="3346450"/>
            <a:ext cx="3657600" cy="396875"/>
          </a:xfrm>
          <a:prstGeom prst="rect">
            <a:avLst/>
          </a:prstGeom>
          <a:noFill/>
          <a:ln w="9525">
            <a:noFill/>
            <a:miter lim="800000"/>
            <a:headEnd/>
            <a:tailEnd/>
          </a:ln>
        </p:spPr>
        <p:txBody>
          <a:bodyPr>
            <a:spAutoFit/>
          </a:bodyPr>
          <a:lstStyle/>
          <a:p>
            <a:pPr algn="ctr">
              <a:spcBef>
                <a:spcPct val="50000"/>
              </a:spcBef>
            </a:pPr>
            <a:r>
              <a:rPr lang="ja-JP" altLang="en-US" sz="2000" b="1">
                <a:solidFill>
                  <a:srgbClr val="FF0066"/>
                </a:solidFill>
                <a:latin typeface="Times New Roman" pitchFamily="18" charset="0"/>
              </a:rPr>
              <a:t>水害リスクコミュニケーション</a:t>
            </a:r>
          </a:p>
        </p:txBody>
      </p:sp>
      <p:sp>
        <p:nvSpPr>
          <p:cNvPr id="13341" name="Oval 60"/>
          <p:cNvSpPr>
            <a:spLocks noChangeArrowheads="1"/>
          </p:cNvSpPr>
          <p:nvPr/>
        </p:nvSpPr>
        <p:spPr bwMode="auto">
          <a:xfrm>
            <a:off x="1295400" y="3057525"/>
            <a:ext cx="1676400" cy="838200"/>
          </a:xfrm>
          <a:prstGeom prst="ellipse">
            <a:avLst/>
          </a:prstGeom>
          <a:gradFill rotWithShape="0">
            <a:gsLst>
              <a:gs pos="0">
                <a:srgbClr val="7D7DFF"/>
              </a:gs>
              <a:gs pos="100000">
                <a:srgbClr val="0000FF"/>
              </a:gs>
            </a:gsLst>
            <a:path path="shape">
              <a:fillToRect l="50000" t="50000" r="50000" b="50000"/>
            </a:path>
          </a:gradFill>
          <a:ln w="9525">
            <a:noFill/>
            <a:round/>
            <a:headEnd/>
            <a:tailEnd/>
          </a:ln>
        </p:spPr>
        <p:txBody>
          <a:bodyPr wrap="none" anchor="ctr"/>
          <a:lstStyle/>
          <a:p>
            <a:pPr algn="ctr"/>
            <a:r>
              <a:rPr lang="en-US" altLang="ja-JP" sz="2800">
                <a:solidFill>
                  <a:schemeClr val="bg1"/>
                </a:solidFill>
                <a:latin typeface="Calibri" pitchFamily="34" charset="0"/>
              </a:rPr>
              <a:t>PLAN</a:t>
            </a:r>
          </a:p>
        </p:txBody>
      </p:sp>
      <p:sp>
        <p:nvSpPr>
          <p:cNvPr id="13342" name="Oval 61"/>
          <p:cNvSpPr>
            <a:spLocks noChangeArrowheads="1"/>
          </p:cNvSpPr>
          <p:nvPr/>
        </p:nvSpPr>
        <p:spPr bwMode="auto">
          <a:xfrm>
            <a:off x="3733800" y="4149725"/>
            <a:ext cx="1676400" cy="838200"/>
          </a:xfrm>
          <a:prstGeom prst="ellipse">
            <a:avLst/>
          </a:prstGeom>
          <a:gradFill rotWithShape="1">
            <a:gsLst>
              <a:gs pos="0">
                <a:srgbClr val="FFB17D"/>
              </a:gs>
              <a:gs pos="100000">
                <a:srgbClr val="FF6600"/>
              </a:gs>
            </a:gsLst>
            <a:path path="shape">
              <a:fillToRect l="50000" t="50000" r="50000" b="50000"/>
            </a:path>
          </a:gradFill>
          <a:ln w="9525">
            <a:noFill/>
            <a:round/>
            <a:headEnd/>
            <a:tailEnd/>
          </a:ln>
        </p:spPr>
        <p:txBody>
          <a:bodyPr wrap="none" anchor="ctr"/>
          <a:lstStyle/>
          <a:p>
            <a:pPr algn="ctr"/>
            <a:r>
              <a:rPr lang="en-US" altLang="ja-JP" sz="2800">
                <a:solidFill>
                  <a:schemeClr val="bg1"/>
                </a:solidFill>
                <a:latin typeface="Calibri" pitchFamily="34" charset="0"/>
              </a:rPr>
              <a:t>DO</a:t>
            </a:r>
          </a:p>
        </p:txBody>
      </p:sp>
      <p:sp>
        <p:nvSpPr>
          <p:cNvPr id="13343" name="Oval 62"/>
          <p:cNvSpPr>
            <a:spLocks noChangeArrowheads="1"/>
          </p:cNvSpPr>
          <p:nvPr/>
        </p:nvSpPr>
        <p:spPr bwMode="auto">
          <a:xfrm>
            <a:off x="6248400" y="3082925"/>
            <a:ext cx="1676400" cy="838200"/>
          </a:xfrm>
          <a:prstGeom prst="ellipse">
            <a:avLst/>
          </a:prstGeom>
          <a:gradFill rotWithShape="0">
            <a:gsLst>
              <a:gs pos="0">
                <a:srgbClr val="FF7D7D"/>
              </a:gs>
              <a:gs pos="100000">
                <a:srgbClr val="FF0000"/>
              </a:gs>
            </a:gsLst>
            <a:path path="shape">
              <a:fillToRect l="50000" t="50000" r="50000" b="50000"/>
            </a:path>
          </a:gradFill>
          <a:ln w="9525">
            <a:noFill/>
            <a:round/>
            <a:headEnd/>
            <a:tailEnd/>
          </a:ln>
        </p:spPr>
        <p:txBody>
          <a:bodyPr wrap="none" anchor="ctr"/>
          <a:lstStyle/>
          <a:p>
            <a:pPr algn="ctr"/>
            <a:r>
              <a:rPr lang="en-US" altLang="ja-JP" sz="2800">
                <a:solidFill>
                  <a:schemeClr val="bg1"/>
                </a:solidFill>
                <a:latin typeface="Calibri" pitchFamily="34" charset="0"/>
              </a:rPr>
              <a:t>CHECK</a:t>
            </a:r>
          </a:p>
        </p:txBody>
      </p:sp>
      <p:sp>
        <p:nvSpPr>
          <p:cNvPr id="13344" name="Oval 63"/>
          <p:cNvSpPr>
            <a:spLocks noChangeArrowheads="1"/>
          </p:cNvSpPr>
          <p:nvPr/>
        </p:nvSpPr>
        <p:spPr bwMode="auto">
          <a:xfrm>
            <a:off x="3733800" y="1939925"/>
            <a:ext cx="1676400" cy="838200"/>
          </a:xfrm>
          <a:prstGeom prst="ellipse">
            <a:avLst/>
          </a:prstGeom>
          <a:gradFill rotWithShape="0">
            <a:gsLst>
              <a:gs pos="0">
                <a:srgbClr val="7DBE7D"/>
              </a:gs>
              <a:gs pos="100000">
                <a:srgbClr val="008000"/>
              </a:gs>
            </a:gsLst>
            <a:path path="shape">
              <a:fillToRect l="50000" t="50000" r="50000" b="50000"/>
            </a:path>
          </a:gradFill>
          <a:ln w="9525">
            <a:noFill/>
            <a:round/>
            <a:headEnd/>
            <a:tailEnd/>
          </a:ln>
        </p:spPr>
        <p:txBody>
          <a:bodyPr wrap="none" anchor="ctr"/>
          <a:lstStyle/>
          <a:p>
            <a:pPr algn="ctr"/>
            <a:r>
              <a:rPr lang="en-US" altLang="ja-JP" sz="2800">
                <a:solidFill>
                  <a:schemeClr val="bg1"/>
                </a:solidFill>
                <a:latin typeface="Calibri" pitchFamily="34" charset="0"/>
              </a:rPr>
              <a:t>ACTION</a:t>
            </a:r>
          </a:p>
        </p:txBody>
      </p:sp>
      <p:sp>
        <p:nvSpPr>
          <p:cNvPr id="45" name="Text Box 34"/>
          <p:cNvSpPr txBox="1">
            <a:spLocks noChangeArrowheads="1"/>
          </p:cNvSpPr>
          <p:nvPr/>
        </p:nvSpPr>
        <p:spPr bwMode="auto">
          <a:xfrm>
            <a:off x="0" y="5853113"/>
            <a:ext cx="9144000" cy="1016000"/>
          </a:xfrm>
          <a:prstGeom prst="rect">
            <a:avLst/>
          </a:prstGeom>
          <a:solidFill>
            <a:srgbClr val="CCFFFF"/>
          </a:solidFill>
          <a:ln w="9525">
            <a:noFill/>
            <a:miter lim="800000"/>
            <a:headEnd/>
            <a:tailEnd/>
          </a:ln>
        </p:spPr>
        <p:txBody>
          <a:bodyPr>
            <a:spAutoFit/>
          </a:bodyPr>
          <a:lstStyle/>
          <a:p>
            <a:pPr algn="ctr">
              <a:spcBef>
                <a:spcPct val="50000"/>
              </a:spcBef>
            </a:pPr>
            <a:r>
              <a:rPr lang="ja-JP" altLang="en-US" sz="2400" dirty="0">
                <a:latin typeface="Calibri" pitchFamily="34" charset="0"/>
              </a:rPr>
              <a:t>災害の発生、避難方法は校区全体で一様ではない</a:t>
            </a:r>
          </a:p>
          <a:p>
            <a:pPr algn="ctr">
              <a:spcBef>
                <a:spcPct val="50000"/>
              </a:spcBef>
            </a:pPr>
            <a:r>
              <a:rPr lang="ja-JP" altLang="en-US" sz="2400" b="1" dirty="0">
                <a:solidFill>
                  <a:srgbClr val="FF0000"/>
                </a:solidFill>
                <a:latin typeface="Calibri" pitchFamily="34" charset="0"/>
              </a:rPr>
              <a:t>⇒対象区域を校区から町内へ</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 Box 57"/>
          <p:cNvSpPr txBox="1">
            <a:spLocks noChangeArrowheads="1"/>
          </p:cNvSpPr>
          <p:nvPr/>
        </p:nvSpPr>
        <p:spPr bwMode="auto">
          <a:xfrm>
            <a:off x="2928938" y="5643563"/>
            <a:ext cx="3048000" cy="396875"/>
          </a:xfrm>
          <a:prstGeom prst="rect">
            <a:avLst/>
          </a:prstGeom>
          <a:noFill/>
          <a:ln w="9525">
            <a:noFill/>
            <a:miter lim="800000"/>
            <a:headEnd/>
            <a:tailEnd/>
          </a:ln>
          <a:effectLst/>
        </p:spPr>
        <p:txBody>
          <a:bodyPr>
            <a:spAutoFit/>
          </a:bodyPr>
          <a:lstStyle/>
          <a:p>
            <a:pPr fontAlgn="auto">
              <a:spcBef>
                <a:spcPct val="50000"/>
              </a:spcBef>
              <a:spcAft>
                <a:spcPts val="0"/>
              </a:spcAft>
              <a:defRPr/>
            </a:pPr>
            <a:r>
              <a:rPr lang="ja-JP" altLang="en-US" sz="2000" b="1" dirty="0">
                <a:solidFill>
                  <a:schemeClr val="tx2">
                    <a:lumMod val="60000"/>
                    <a:lumOff val="40000"/>
                  </a:schemeClr>
                </a:solidFill>
                <a:latin typeface="Times New Roman" pitchFamily="18" charset="0"/>
                <a:ea typeface="+mn-ea"/>
              </a:rPr>
              <a:t>水害情報システムの紹介</a:t>
            </a:r>
          </a:p>
        </p:txBody>
      </p:sp>
      <p:sp>
        <p:nvSpPr>
          <p:cNvPr id="25" name="Text Box 55"/>
          <p:cNvSpPr txBox="1">
            <a:spLocks noChangeArrowheads="1"/>
          </p:cNvSpPr>
          <p:nvPr/>
        </p:nvSpPr>
        <p:spPr bwMode="auto">
          <a:xfrm>
            <a:off x="1571625" y="5746750"/>
            <a:ext cx="1312863" cy="396875"/>
          </a:xfrm>
          <a:prstGeom prst="rect">
            <a:avLst/>
          </a:prstGeom>
          <a:noFill/>
          <a:ln w="9525">
            <a:noFill/>
            <a:miter lim="800000"/>
            <a:headEnd/>
            <a:tailEnd/>
          </a:ln>
          <a:effectLst/>
        </p:spPr>
        <p:txBody>
          <a:bodyPr wrap="none">
            <a:spAutoFit/>
          </a:bodyPr>
          <a:lstStyle/>
          <a:p>
            <a:pPr fontAlgn="auto">
              <a:spcBef>
                <a:spcPts val="0"/>
              </a:spcBef>
              <a:spcAft>
                <a:spcPts val="0"/>
              </a:spcAft>
              <a:defRPr/>
            </a:pPr>
            <a:r>
              <a:rPr lang="en-US" altLang="ja-JP" sz="2000" dirty="0">
                <a:solidFill>
                  <a:schemeClr val="bg1"/>
                </a:solidFill>
                <a:effectLst>
                  <a:outerShdw blurRad="38100" dist="38100" dir="2700000" algn="tl">
                    <a:srgbClr val="C0C0C0"/>
                  </a:outerShdw>
                </a:effectLst>
                <a:latin typeface="+mn-lt"/>
                <a:ea typeface="+mn-ea"/>
              </a:rPr>
              <a:t>2008.12.8</a:t>
            </a:r>
          </a:p>
        </p:txBody>
      </p:sp>
      <p:pic>
        <p:nvPicPr>
          <p:cNvPr id="14340" name="Picture 54" descr="DSC00990"/>
          <p:cNvPicPr>
            <a:picLocks noChangeAspect="1" noChangeArrowheads="1"/>
          </p:cNvPicPr>
          <p:nvPr/>
        </p:nvPicPr>
        <p:blipFill>
          <a:blip r:embed="rId2" cstate="print">
            <a:lum bright="12000"/>
          </a:blip>
          <a:srcRect/>
          <a:stretch>
            <a:fillRect/>
          </a:stretch>
        </p:blipFill>
        <p:spPr bwMode="auto">
          <a:xfrm>
            <a:off x="571500" y="4429125"/>
            <a:ext cx="2209800" cy="1657350"/>
          </a:xfrm>
          <a:prstGeom prst="rect">
            <a:avLst/>
          </a:prstGeom>
          <a:noFill/>
          <a:ln w="9525">
            <a:noFill/>
            <a:miter lim="800000"/>
            <a:headEnd/>
            <a:tailEnd/>
          </a:ln>
        </p:spPr>
      </p:pic>
      <p:cxnSp>
        <p:nvCxnSpPr>
          <p:cNvPr id="4" name="直線コネクタ 3"/>
          <p:cNvCxnSpPr/>
          <p:nvPr/>
        </p:nvCxnSpPr>
        <p:spPr>
          <a:xfrm>
            <a:off x="214282" y="579438"/>
            <a:ext cx="8715436" cy="0"/>
          </a:xfrm>
          <a:prstGeom prst="line">
            <a:avLst/>
          </a:prstGeom>
          <a:ln w="50800">
            <a:gradFill flip="none" rotWithShape="1">
              <a:gsLst>
                <a:gs pos="0">
                  <a:schemeClr val="tx2">
                    <a:lumMod val="50000"/>
                  </a:schemeClr>
                </a:gs>
                <a:gs pos="50000">
                  <a:schemeClr val="accent1">
                    <a:tint val="44500"/>
                    <a:satMod val="160000"/>
                  </a:schemeClr>
                </a:gs>
                <a:gs pos="100000">
                  <a:schemeClr val="accent1">
                    <a:tint val="23500"/>
                    <a:satMod val="160000"/>
                  </a:scheme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6" name="テキスト ボックス 5"/>
          <p:cNvSpPr txBox="1"/>
          <p:nvPr/>
        </p:nvSpPr>
        <p:spPr>
          <a:xfrm>
            <a:off x="214313" y="58738"/>
            <a:ext cx="8715375" cy="584200"/>
          </a:xfrm>
          <a:prstGeom prst="rect">
            <a:avLst/>
          </a:prstGeom>
          <a:noFill/>
        </p:spPr>
        <p:txBody>
          <a:bodyPr>
            <a:spAutoFit/>
          </a:bodyPr>
          <a:lstStyle/>
          <a:p>
            <a:pPr fontAlgn="auto">
              <a:spcBef>
                <a:spcPts val="0"/>
              </a:spcBef>
              <a:spcAft>
                <a:spcPts val="0"/>
              </a:spcAft>
              <a:defRPr/>
            </a:pPr>
            <a:r>
              <a:rPr lang="en-US" altLang="ja-JP" sz="3200" dirty="0">
                <a:latin typeface="+mj-ea"/>
                <a:ea typeface="+mj-ea"/>
              </a:rPr>
              <a:t>PDCA</a:t>
            </a:r>
            <a:r>
              <a:rPr lang="ja-JP" altLang="en-US" sz="3200" dirty="0">
                <a:latin typeface="+mn-lt"/>
                <a:ea typeface="+mn-ea"/>
              </a:rPr>
              <a:t>サイクル（</a:t>
            </a:r>
            <a:r>
              <a:rPr lang="en-US" altLang="ja-JP" sz="3200" dirty="0">
                <a:latin typeface="+mn-lt"/>
                <a:ea typeface="+mn-ea"/>
              </a:rPr>
              <a:t>2</a:t>
            </a:r>
            <a:r>
              <a:rPr lang="ja-JP" altLang="en-US" sz="3200" dirty="0">
                <a:latin typeface="+mn-lt"/>
                <a:ea typeface="+mn-ea"/>
              </a:rPr>
              <a:t>サイクル目） </a:t>
            </a:r>
            <a:r>
              <a:rPr lang="en-US" altLang="ja-JP" sz="3200" dirty="0">
                <a:latin typeface="+mn-lt"/>
                <a:ea typeface="+mn-ea"/>
              </a:rPr>
              <a:t>[2008</a:t>
            </a:r>
            <a:r>
              <a:rPr lang="ja-JP" altLang="en-US" sz="3200" dirty="0">
                <a:latin typeface="+mn-lt"/>
                <a:ea typeface="+mn-ea"/>
              </a:rPr>
              <a:t>～</a:t>
            </a:r>
            <a:r>
              <a:rPr lang="en-US" altLang="ja-JP" sz="3200" dirty="0">
                <a:latin typeface="+mn-lt"/>
                <a:ea typeface="+mn-ea"/>
              </a:rPr>
              <a:t>2009]</a:t>
            </a:r>
            <a:endParaRPr lang="ja-JP" altLang="en-US" sz="3200" dirty="0">
              <a:latin typeface="+mn-lt"/>
              <a:ea typeface="+mn-ea"/>
            </a:endParaRPr>
          </a:p>
        </p:txBody>
      </p:sp>
      <p:pic>
        <p:nvPicPr>
          <p:cNvPr id="14343" name="Picture 47" descr="P1010603"/>
          <p:cNvPicPr>
            <a:picLocks noChangeAspect="1" noChangeArrowheads="1"/>
          </p:cNvPicPr>
          <p:nvPr/>
        </p:nvPicPr>
        <p:blipFill>
          <a:blip r:embed="rId3" cstate="print">
            <a:lum bright="12000"/>
          </a:blip>
          <a:srcRect/>
          <a:stretch>
            <a:fillRect/>
          </a:stretch>
        </p:blipFill>
        <p:spPr bwMode="auto">
          <a:xfrm>
            <a:off x="304800" y="828675"/>
            <a:ext cx="2133600" cy="1600200"/>
          </a:xfrm>
          <a:prstGeom prst="rect">
            <a:avLst/>
          </a:prstGeom>
          <a:noFill/>
          <a:ln w="9525">
            <a:noFill/>
            <a:miter lim="800000"/>
            <a:headEnd/>
            <a:tailEnd/>
          </a:ln>
        </p:spPr>
      </p:pic>
      <p:sp>
        <p:nvSpPr>
          <p:cNvPr id="14344" name="Line 18"/>
          <p:cNvSpPr>
            <a:spLocks noChangeShapeType="1"/>
          </p:cNvSpPr>
          <p:nvPr/>
        </p:nvSpPr>
        <p:spPr bwMode="auto">
          <a:xfrm>
            <a:off x="2819400" y="3981450"/>
            <a:ext cx="838200" cy="457200"/>
          </a:xfrm>
          <a:prstGeom prst="line">
            <a:avLst/>
          </a:prstGeom>
          <a:noFill/>
          <a:ln w="76200">
            <a:solidFill>
              <a:schemeClr val="tx1"/>
            </a:solidFill>
            <a:round/>
            <a:headEnd/>
            <a:tailEnd type="triangle" w="med" len="med"/>
          </a:ln>
        </p:spPr>
        <p:txBody>
          <a:bodyPr/>
          <a:lstStyle/>
          <a:p>
            <a:endParaRPr lang="ja-JP" altLang="en-US"/>
          </a:p>
        </p:txBody>
      </p:sp>
      <p:sp>
        <p:nvSpPr>
          <p:cNvPr id="14345" name="Line 19"/>
          <p:cNvSpPr>
            <a:spLocks noChangeShapeType="1"/>
          </p:cNvSpPr>
          <p:nvPr/>
        </p:nvSpPr>
        <p:spPr bwMode="auto">
          <a:xfrm flipH="1">
            <a:off x="2895600" y="2609850"/>
            <a:ext cx="685800" cy="457200"/>
          </a:xfrm>
          <a:prstGeom prst="line">
            <a:avLst/>
          </a:prstGeom>
          <a:noFill/>
          <a:ln w="76200">
            <a:solidFill>
              <a:schemeClr val="tx1"/>
            </a:solidFill>
            <a:round/>
            <a:headEnd/>
            <a:tailEnd type="triangle" w="med" len="med"/>
          </a:ln>
        </p:spPr>
        <p:txBody>
          <a:bodyPr/>
          <a:lstStyle/>
          <a:p>
            <a:endParaRPr lang="ja-JP" altLang="en-US"/>
          </a:p>
        </p:txBody>
      </p:sp>
      <p:sp>
        <p:nvSpPr>
          <p:cNvPr id="14346" name="Line 20"/>
          <p:cNvSpPr>
            <a:spLocks noChangeShapeType="1"/>
          </p:cNvSpPr>
          <p:nvPr/>
        </p:nvSpPr>
        <p:spPr bwMode="auto">
          <a:xfrm>
            <a:off x="5486400" y="2686050"/>
            <a:ext cx="838200" cy="457200"/>
          </a:xfrm>
          <a:prstGeom prst="line">
            <a:avLst/>
          </a:prstGeom>
          <a:noFill/>
          <a:ln w="76200">
            <a:solidFill>
              <a:schemeClr val="tx1"/>
            </a:solidFill>
            <a:round/>
            <a:headEnd type="triangle" w="med" len="med"/>
            <a:tailEnd/>
          </a:ln>
        </p:spPr>
        <p:txBody>
          <a:bodyPr/>
          <a:lstStyle/>
          <a:p>
            <a:endParaRPr lang="ja-JP" altLang="en-US"/>
          </a:p>
        </p:txBody>
      </p:sp>
      <p:sp>
        <p:nvSpPr>
          <p:cNvPr id="14347" name="Line 21"/>
          <p:cNvSpPr>
            <a:spLocks noChangeShapeType="1"/>
          </p:cNvSpPr>
          <p:nvPr/>
        </p:nvSpPr>
        <p:spPr bwMode="auto">
          <a:xfrm flipH="1">
            <a:off x="5562600" y="3981450"/>
            <a:ext cx="762000" cy="533400"/>
          </a:xfrm>
          <a:prstGeom prst="line">
            <a:avLst/>
          </a:prstGeom>
          <a:noFill/>
          <a:ln w="76200">
            <a:solidFill>
              <a:schemeClr val="tx1"/>
            </a:solidFill>
            <a:round/>
            <a:headEnd type="triangle" w="med" len="med"/>
            <a:tailEnd/>
          </a:ln>
        </p:spPr>
        <p:txBody>
          <a:bodyPr/>
          <a:lstStyle/>
          <a:p>
            <a:endParaRPr lang="ja-JP" altLang="en-US"/>
          </a:p>
        </p:txBody>
      </p:sp>
      <p:sp>
        <p:nvSpPr>
          <p:cNvPr id="14348" name="Text Box 22"/>
          <p:cNvSpPr txBox="1">
            <a:spLocks noChangeArrowheads="1"/>
          </p:cNvSpPr>
          <p:nvPr/>
        </p:nvSpPr>
        <p:spPr bwMode="auto">
          <a:xfrm>
            <a:off x="2857500" y="1428750"/>
            <a:ext cx="3429000" cy="396875"/>
          </a:xfrm>
          <a:prstGeom prst="rect">
            <a:avLst/>
          </a:prstGeom>
          <a:noFill/>
          <a:ln w="9525">
            <a:noFill/>
            <a:miter lim="800000"/>
            <a:headEnd/>
            <a:tailEnd/>
          </a:ln>
        </p:spPr>
        <p:txBody>
          <a:bodyPr>
            <a:spAutoFit/>
          </a:bodyPr>
          <a:lstStyle/>
          <a:p>
            <a:pPr algn="ctr">
              <a:spcBef>
                <a:spcPct val="50000"/>
              </a:spcBef>
            </a:pPr>
            <a:r>
              <a:rPr lang="ja-JP" altLang="en-US" sz="2000" b="1">
                <a:latin typeface="Times New Roman" pitchFamily="18" charset="0"/>
              </a:rPr>
              <a:t>情報の開示・共有の場を作る</a:t>
            </a:r>
          </a:p>
        </p:txBody>
      </p:sp>
      <p:sp>
        <p:nvSpPr>
          <p:cNvPr id="14349" name="Text Box 24"/>
          <p:cNvSpPr txBox="1">
            <a:spLocks noChangeArrowheads="1"/>
          </p:cNvSpPr>
          <p:nvPr/>
        </p:nvSpPr>
        <p:spPr bwMode="auto">
          <a:xfrm>
            <a:off x="3771900" y="5140325"/>
            <a:ext cx="1600200" cy="396875"/>
          </a:xfrm>
          <a:prstGeom prst="rect">
            <a:avLst/>
          </a:prstGeom>
          <a:noFill/>
          <a:ln w="9525">
            <a:noFill/>
            <a:miter lim="800000"/>
            <a:headEnd/>
            <a:tailEnd/>
          </a:ln>
        </p:spPr>
        <p:txBody>
          <a:bodyPr>
            <a:spAutoFit/>
          </a:bodyPr>
          <a:lstStyle/>
          <a:p>
            <a:pPr algn="ctr">
              <a:spcBef>
                <a:spcPct val="50000"/>
              </a:spcBef>
            </a:pPr>
            <a:r>
              <a:rPr lang="ja-JP" altLang="en-US" sz="2000" b="1">
                <a:latin typeface="Times New Roman" pitchFamily="18" charset="0"/>
              </a:rPr>
              <a:t>計画の実施</a:t>
            </a:r>
          </a:p>
        </p:txBody>
      </p:sp>
      <p:sp>
        <p:nvSpPr>
          <p:cNvPr id="14350" name="Text Box 25"/>
          <p:cNvSpPr txBox="1">
            <a:spLocks noChangeArrowheads="1"/>
          </p:cNvSpPr>
          <p:nvPr/>
        </p:nvSpPr>
        <p:spPr bwMode="auto">
          <a:xfrm>
            <a:off x="2743200" y="3346450"/>
            <a:ext cx="3657600" cy="396875"/>
          </a:xfrm>
          <a:prstGeom prst="rect">
            <a:avLst/>
          </a:prstGeom>
          <a:noFill/>
          <a:ln w="9525">
            <a:noFill/>
            <a:miter lim="800000"/>
            <a:headEnd/>
            <a:tailEnd/>
          </a:ln>
        </p:spPr>
        <p:txBody>
          <a:bodyPr>
            <a:spAutoFit/>
          </a:bodyPr>
          <a:lstStyle/>
          <a:p>
            <a:pPr algn="ctr">
              <a:spcBef>
                <a:spcPct val="50000"/>
              </a:spcBef>
            </a:pPr>
            <a:r>
              <a:rPr lang="ja-JP" altLang="en-US" sz="2000" b="1">
                <a:solidFill>
                  <a:srgbClr val="FF0066"/>
                </a:solidFill>
                <a:latin typeface="Times New Roman" pitchFamily="18" charset="0"/>
              </a:rPr>
              <a:t>水害リスクコミュニケーション</a:t>
            </a:r>
          </a:p>
        </p:txBody>
      </p:sp>
      <p:sp>
        <p:nvSpPr>
          <p:cNvPr id="14351" name="Text Box 29"/>
          <p:cNvSpPr txBox="1">
            <a:spLocks noChangeArrowheads="1"/>
          </p:cNvSpPr>
          <p:nvPr/>
        </p:nvSpPr>
        <p:spPr bwMode="auto">
          <a:xfrm>
            <a:off x="6429375" y="2643188"/>
            <a:ext cx="1928813" cy="400050"/>
          </a:xfrm>
          <a:prstGeom prst="rect">
            <a:avLst/>
          </a:prstGeom>
          <a:noFill/>
          <a:ln w="9525">
            <a:noFill/>
            <a:miter lim="800000"/>
            <a:headEnd/>
            <a:tailEnd/>
          </a:ln>
        </p:spPr>
        <p:txBody>
          <a:bodyPr>
            <a:spAutoFit/>
          </a:bodyPr>
          <a:lstStyle/>
          <a:p>
            <a:pPr algn="ctr">
              <a:spcBef>
                <a:spcPct val="50000"/>
              </a:spcBef>
            </a:pPr>
            <a:r>
              <a:rPr lang="ja-JP" altLang="en-US" sz="2000" b="1">
                <a:latin typeface="Times New Roman" pitchFamily="18" charset="0"/>
              </a:rPr>
              <a:t>現状観察診断</a:t>
            </a:r>
          </a:p>
        </p:txBody>
      </p:sp>
      <p:sp>
        <p:nvSpPr>
          <p:cNvPr id="14352" name="Oval 35"/>
          <p:cNvSpPr>
            <a:spLocks noChangeArrowheads="1"/>
          </p:cNvSpPr>
          <p:nvPr/>
        </p:nvSpPr>
        <p:spPr bwMode="auto">
          <a:xfrm>
            <a:off x="304800" y="828675"/>
            <a:ext cx="838200" cy="381000"/>
          </a:xfrm>
          <a:prstGeom prst="ellipse">
            <a:avLst/>
          </a:prstGeom>
          <a:gradFill rotWithShape="0">
            <a:gsLst>
              <a:gs pos="0">
                <a:srgbClr val="7D7DFF"/>
              </a:gs>
              <a:gs pos="100000">
                <a:srgbClr val="0000FF"/>
              </a:gs>
            </a:gsLst>
            <a:path path="shape">
              <a:fillToRect l="50000" t="50000" r="50000" b="50000"/>
            </a:path>
          </a:gradFill>
          <a:ln w="9525">
            <a:noFill/>
            <a:round/>
            <a:headEnd/>
            <a:tailEnd/>
          </a:ln>
        </p:spPr>
        <p:txBody>
          <a:bodyPr wrap="none" anchor="ctr"/>
          <a:lstStyle/>
          <a:p>
            <a:pPr algn="ctr"/>
            <a:r>
              <a:rPr lang="en-US" altLang="ja-JP">
                <a:solidFill>
                  <a:schemeClr val="bg1"/>
                </a:solidFill>
                <a:latin typeface="Calibri" pitchFamily="34" charset="0"/>
              </a:rPr>
              <a:t>PLAN</a:t>
            </a:r>
          </a:p>
        </p:txBody>
      </p:sp>
      <p:sp>
        <p:nvSpPr>
          <p:cNvPr id="20" name="Text Box 44"/>
          <p:cNvSpPr txBox="1">
            <a:spLocks noChangeArrowheads="1"/>
          </p:cNvSpPr>
          <p:nvPr/>
        </p:nvSpPr>
        <p:spPr bwMode="auto">
          <a:xfrm>
            <a:off x="1236663" y="1792288"/>
            <a:ext cx="1263650" cy="708025"/>
          </a:xfrm>
          <a:prstGeom prst="rect">
            <a:avLst/>
          </a:prstGeom>
          <a:noFill/>
          <a:ln w="9525">
            <a:noFill/>
            <a:miter lim="800000"/>
            <a:headEnd/>
            <a:tailEnd/>
          </a:ln>
          <a:effectLst/>
        </p:spPr>
        <p:txBody>
          <a:bodyPr wrap="none">
            <a:spAutoFit/>
          </a:bodyPr>
          <a:lstStyle/>
          <a:p>
            <a:pPr fontAlgn="auto">
              <a:spcBef>
                <a:spcPts val="0"/>
              </a:spcBef>
              <a:spcAft>
                <a:spcPts val="0"/>
              </a:spcAft>
              <a:defRPr/>
            </a:pPr>
            <a:r>
              <a:rPr lang="en-US" altLang="ja-JP" sz="2000" dirty="0">
                <a:solidFill>
                  <a:schemeClr val="bg1"/>
                </a:solidFill>
                <a:effectLst>
                  <a:outerShdw blurRad="38100" dist="38100" dir="2700000" algn="tl">
                    <a:srgbClr val="C0C0C0"/>
                  </a:outerShdw>
                </a:effectLst>
                <a:latin typeface="+mn-lt"/>
                <a:ea typeface="+mn-ea"/>
              </a:rPr>
              <a:t>2008.1.12</a:t>
            </a:r>
          </a:p>
          <a:p>
            <a:pPr fontAlgn="auto">
              <a:spcBef>
                <a:spcPts val="0"/>
              </a:spcBef>
              <a:spcAft>
                <a:spcPts val="0"/>
              </a:spcAft>
              <a:defRPr/>
            </a:pPr>
            <a:r>
              <a:rPr lang="ja-JP" altLang="en-US" sz="2000" dirty="0">
                <a:solidFill>
                  <a:schemeClr val="bg1"/>
                </a:solidFill>
                <a:effectLst>
                  <a:outerShdw blurRad="38100" dist="38100" dir="2700000" algn="tl">
                    <a:srgbClr val="C0C0C0"/>
                  </a:outerShdw>
                </a:effectLst>
                <a:latin typeface="+mn-lt"/>
                <a:ea typeface="+mn-ea"/>
              </a:rPr>
              <a:t>　　　  </a:t>
            </a:r>
            <a:r>
              <a:rPr lang="en-US" altLang="ja-JP" sz="2000" dirty="0">
                <a:solidFill>
                  <a:schemeClr val="bg1"/>
                </a:solidFill>
                <a:effectLst>
                  <a:outerShdw blurRad="38100" dist="38100" dir="2700000" algn="tl">
                    <a:srgbClr val="C0C0C0"/>
                  </a:outerShdw>
                </a:effectLst>
                <a:latin typeface="+mn-lt"/>
                <a:ea typeface="+mn-ea"/>
              </a:rPr>
              <a:t>1.27</a:t>
            </a:r>
          </a:p>
        </p:txBody>
      </p:sp>
      <p:sp>
        <p:nvSpPr>
          <p:cNvPr id="23" name="Text Box 53"/>
          <p:cNvSpPr txBox="1">
            <a:spLocks noChangeArrowheads="1"/>
          </p:cNvSpPr>
          <p:nvPr/>
        </p:nvSpPr>
        <p:spPr bwMode="auto">
          <a:xfrm>
            <a:off x="571500" y="2500313"/>
            <a:ext cx="1643063" cy="396875"/>
          </a:xfrm>
          <a:prstGeom prst="rect">
            <a:avLst/>
          </a:prstGeom>
          <a:noFill/>
          <a:ln w="9525">
            <a:noFill/>
            <a:miter lim="800000"/>
            <a:headEnd/>
            <a:tailEnd/>
          </a:ln>
          <a:effectLst/>
        </p:spPr>
        <p:txBody>
          <a:bodyPr>
            <a:spAutoFit/>
          </a:bodyPr>
          <a:lstStyle/>
          <a:p>
            <a:pPr fontAlgn="auto">
              <a:spcBef>
                <a:spcPct val="50000"/>
              </a:spcBef>
              <a:spcAft>
                <a:spcPts val="0"/>
              </a:spcAft>
              <a:defRPr/>
            </a:pPr>
            <a:r>
              <a:rPr lang="ja-JP" altLang="en-US" sz="2000" b="1" dirty="0">
                <a:solidFill>
                  <a:schemeClr val="tx2">
                    <a:lumMod val="60000"/>
                    <a:lumOff val="40000"/>
                  </a:schemeClr>
                </a:solidFill>
                <a:latin typeface="Times New Roman" pitchFamily="18" charset="0"/>
                <a:ea typeface="+mn-ea"/>
              </a:rPr>
              <a:t>防災まち歩き</a:t>
            </a:r>
          </a:p>
        </p:txBody>
      </p:sp>
      <p:sp>
        <p:nvSpPr>
          <p:cNvPr id="14355" name="Oval 56"/>
          <p:cNvSpPr>
            <a:spLocks noChangeArrowheads="1"/>
          </p:cNvSpPr>
          <p:nvPr/>
        </p:nvSpPr>
        <p:spPr bwMode="auto">
          <a:xfrm>
            <a:off x="571500" y="4429125"/>
            <a:ext cx="838200" cy="381000"/>
          </a:xfrm>
          <a:prstGeom prst="ellipse">
            <a:avLst/>
          </a:prstGeom>
          <a:gradFill rotWithShape="1">
            <a:gsLst>
              <a:gs pos="0">
                <a:srgbClr val="FFB17D"/>
              </a:gs>
              <a:gs pos="100000">
                <a:srgbClr val="FF6600"/>
              </a:gs>
            </a:gsLst>
            <a:path path="shape">
              <a:fillToRect l="50000" t="50000" r="50000" b="50000"/>
            </a:path>
          </a:gradFill>
          <a:ln w="9525">
            <a:noFill/>
            <a:round/>
            <a:headEnd/>
            <a:tailEnd/>
          </a:ln>
        </p:spPr>
        <p:txBody>
          <a:bodyPr wrap="none" anchor="ctr"/>
          <a:lstStyle/>
          <a:p>
            <a:pPr algn="ctr"/>
            <a:r>
              <a:rPr lang="en-US" altLang="ja-JP">
                <a:solidFill>
                  <a:schemeClr val="bg1"/>
                </a:solidFill>
                <a:latin typeface="Calibri" pitchFamily="34" charset="0"/>
              </a:rPr>
              <a:t>DO</a:t>
            </a:r>
          </a:p>
        </p:txBody>
      </p:sp>
      <p:sp>
        <p:nvSpPr>
          <p:cNvPr id="14356" name="Oval 60"/>
          <p:cNvSpPr>
            <a:spLocks noChangeArrowheads="1"/>
          </p:cNvSpPr>
          <p:nvPr/>
        </p:nvSpPr>
        <p:spPr bwMode="auto">
          <a:xfrm>
            <a:off x="1295400" y="3057525"/>
            <a:ext cx="1676400" cy="838200"/>
          </a:xfrm>
          <a:prstGeom prst="ellipse">
            <a:avLst/>
          </a:prstGeom>
          <a:gradFill rotWithShape="0">
            <a:gsLst>
              <a:gs pos="0">
                <a:srgbClr val="7D7DFF"/>
              </a:gs>
              <a:gs pos="100000">
                <a:srgbClr val="0000FF"/>
              </a:gs>
            </a:gsLst>
            <a:path path="shape">
              <a:fillToRect l="50000" t="50000" r="50000" b="50000"/>
            </a:path>
          </a:gradFill>
          <a:ln w="9525">
            <a:noFill/>
            <a:round/>
            <a:headEnd/>
            <a:tailEnd/>
          </a:ln>
        </p:spPr>
        <p:txBody>
          <a:bodyPr wrap="none" anchor="ctr"/>
          <a:lstStyle/>
          <a:p>
            <a:pPr algn="ctr"/>
            <a:r>
              <a:rPr lang="en-US" altLang="ja-JP" sz="2800">
                <a:solidFill>
                  <a:schemeClr val="bg1"/>
                </a:solidFill>
                <a:latin typeface="Calibri" pitchFamily="34" charset="0"/>
              </a:rPr>
              <a:t>PLAN</a:t>
            </a:r>
          </a:p>
        </p:txBody>
      </p:sp>
      <p:sp>
        <p:nvSpPr>
          <p:cNvPr id="14357" name="Oval 61"/>
          <p:cNvSpPr>
            <a:spLocks noChangeArrowheads="1"/>
          </p:cNvSpPr>
          <p:nvPr/>
        </p:nvSpPr>
        <p:spPr bwMode="auto">
          <a:xfrm>
            <a:off x="3733800" y="4149725"/>
            <a:ext cx="1676400" cy="838200"/>
          </a:xfrm>
          <a:prstGeom prst="ellipse">
            <a:avLst/>
          </a:prstGeom>
          <a:gradFill rotWithShape="1">
            <a:gsLst>
              <a:gs pos="0">
                <a:srgbClr val="FFB17D"/>
              </a:gs>
              <a:gs pos="100000">
                <a:srgbClr val="FF6600"/>
              </a:gs>
            </a:gsLst>
            <a:path path="shape">
              <a:fillToRect l="50000" t="50000" r="50000" b="50000"/>
            </a:path>
          </a:gradFill>
          <a:ln w="9525">
            <a:noFill/>
            <a:round/>
            <a:headEnd/>
            <a:tailEnd/>
          </a:ln>
        </p:spPr>
        <p:txBody>
          <a:bodyPr wrap="none" anchor="ctr"/>
          <a:lstStyle/>
          <a:p>
            <a:pPr algn="ctr"/>
            <a:r>
              <a:rPr lang="en-US" altLang="ja-JP" sz="2800">
                <a:solidFill>
                  <a:schemeClr val="bg1"/>
                </a:solidFill>
                <a:latin typeface="Calibri" pitchFamily="34" charset="0"/>
              </a:rPr>
              <a:t>DO</a:t>
            </a:r>
          </a:p>
        </p:txBody>
      </p:sp>
      <p:sp>
        <p:nvSpPr>
          <p:cNvPr id="14358" name="Oval 62"/>
          <p:cNvSpPr>
            <a:spLocks noChangeArrowheads="1"/>
          </p:cNvSpPr>
          <p:nvPr/>
        </p:nvSpPr>
        <p:spPr bwMode="auto">
          <a:xfrm>
            <a:off x="6248400" y="3082925"/>
            <a:ext cx="1676400" cy="838200"/>
          </a:xfrm>
          <a:prstGeom prst="ellipse">
            <a:avLst/>
          </a:prstGeom>
          <a:gradFill rotWithShape="0">
            <a:gsLst>
              <a:gs pos="0">
                <a:srgbClr val="FF7D7D"/>
              </a:gs>
              <a:gs pos="100000">
                <a:srgbClr val="FF0000"/>
              </a:gs>
            </a:gsLst>
            <a:path path="shape">
              <a:fillToRect l="50000" t="50000" r="50000" b="50000"/>
            </a:path>
          </a:gradFill>
          <a:ln w="9525">
            <a:noFill/>
            <a:round/>
            <a:headEnd/>
            <a:tailEnd/>
          </a:ln>
        </p:spPr>
        <p:txBody>
          <a:bodyPr wrap="none" anchor="ctr"/>
          <a:lstStyle/>
          <a:p>
            <a:pPr algn="ctr"/>
            <a:r>
              <a:rPr lang="en-US" altLang="ja-JP" sz="2800">
                <a:solidFill>
                  <a:schemeClr val="bg1"/>
                </a:solidFill>
                <a:latin typeface="Calibri" pitchFamily="34" charset="0"/>
              </a:rPr>
              <a:t>CHECK</a:t>
            </a:r>
          </a:p>
        </p:txBody>
      </p:sp>
      <p:sp>
        <p:nvSpPr>
          <p:cNvPr id="14359" name="Oval 63"/>
          <p:cNvSpPr>
            <a:spLocks noChangeArrowheads="1"/>
          </p:cNvSpPr>
          <p:nvPr/>
        </p:nvSpPr>
        <p:spPr bwMode="auto">
          <a:xfrm>
            <a:off x="3733800" y="1939925"/>
            <a:ext cx="1676400" cy="838200"/>
          </a:xfrm>
          <a:prstGeom prst="ellipse">
            <a:avLst/>
          </a:prstGeom>
          <a:gradFill rotWithShape="0">
            <a:gsLst>
              <a:gs pos="0">
                <a:srgbClr val="7DBE7D"/>
              </a:gs>
              <a:gs pos="100000">
                <a:srgbClr val="008000"/>
              </a:gs>
            </a:gsLst>
            <a:path path="shape">
              <a:fillToRect l="50000" t="50000" r="50000" b="50000"/>
            </a:path>
          </a:gradFill>
          <a:ln w="9525">
            <a:noFill/>
            <a:round/>
            <a:headEnd/>
            <a:tailEnd/>
          </a:ln>
        </p:spPr>
        <p:txBody>
          <a:bodyPr wrap="none" anchor="ctr"/>
          <a:lstStyle/>
          <a:p>
            <a:pPr algn="ctr"/>
            <a:r>
              <a:rPr lang="en-US" altLang="ja-JP" sz="2800">
                <a:solidFill>
                  <a:schemeClr val="bg1"/>
                </a:solidFill>
                <a:latin typeface="Calibri" pitchFamily="34" charset="0"/>
              </a:rPr>
              <a:t>ACTION</a:t>
            </a:r>
          </a:p>
        </p:txBody>
      </p:sp>
      <p:pic>
        <p:nvPicPr>
          <p:cNvPr id="14360" name="Picture 67" descr="DSC01884"/>
          <p:cNvPicPr>
            <a:picLocks noChangeAspect="1" noChangeArrowheads="1"/>
          </p:cNvPicPr>
          <p:nvPr/>
        </p:nvPicPr>
        <p:blipFill>
          <a:blip r:embed="rId4" cstate="print"/>
          <a:srcRect/>
          <a:stretch>
            <a:fillRect/>
          </a:stretch>
        </p:blipFill>
        <p:spPr bwMode="auto">
          <a:xfrm>
            <a:off x="6572250" y="4429125"/>
            <a:ext cx="2222500" cy="1666875"/>
          </a:xfrm>
          <a:prstGeom prst="rect">
            <a:avLst/>
          </a:prstGeom>
          <a:noFill/>
          <a:ln w="9525">
            <a:noFill/>
            <a:miter lim="800000"/>
            <a:headEnd/>
            <a:tailEnd/>
          </a:ln>
        </p:spPr>
      </p:pic>
      <p:sp>
        <p:nvSpPr>
          <p:cNvPr id="33" name="Text Box 68"/>
          <p:cNvSpPr txBox="1">
            <a:spLocks noChangeArrowheads="1"/>
          </p:cNvSpPr>
          <p:nvPr/>
        </p:nvSpPr>
        <p:spPr bwMode="auto">
          <a:xfrm>
            <a:off x="6227763" y="4000500"/>
            <a:ext cx="2916237" cy="396875"/>
          </a:xfrm>
          <a:prstGeom prst="rect">
            <a:avLst/>
          </a:prstGeom>
          <a:noFill/>
          <a:ln w="9525">
            <a:noFill/>
            <a:miter lim="800000"/>
            <a:headEnd/>
            <a:tailEnd/>
          </a:ln>
          <a:effectLst/>
        </p:spPr>
        <p:txBody>
          <a:bodyPr>
            <a:spAutoFit/>
          </a:bodyPr>
          <a:lstStyle/>
          <a:p>
            <a:pPr fontAlgn="auto">
              <a:spcBef>
                <a:spcPct val="50000"/>
              </a:spcBef>
              <a:spcAft>
                <a:spcPts val="0"/>
              </a:spcAft>
              <a:defRPr/>
            </a:pPr>
            <a:r>
              <a:rPr lang="ja-JP" altLang="en-US" sz="2000" b="1" dirty="0">
                <a:solidFill>
                  <a:schemeClr val="tx2">
                    <a:lumMod val="60000"/>
                    <a:lumOff val="40000"/>
                  </a:schemeClr>
                </a:solidFill>
                <a:latin typeface="Times New Roman" pitchFamily="18" charset="0"/>
                <a:ea typeface="+mn-ea"/>
              </a:rPr>
              <a:t>完成後のシステムの公開</a:t>
            </a:r>
          </a:p>
        </p:txBody>
      </p:sp>
      <p:sp>
        <p:nvSpPr>
          <p:cNvPr id="14362" name="Oval 59"/>
          <p:cNvSpPr>
            <a:spLocks noChangeArrowheads="1"/>
          </p:cNvSpPr>
          <p:nvPr/>
        </p:nvSpPr>
        <p:spPr bwMode="auto">
          <a:xfrm>
            <a:off x="6594475" y="4406900"/>
            <a:ext cx="914400" cy="381000"/>
          </a:xfrm>
          <a:prstGeom prst="ellipse">
            <a:avLst/>
          </a:prstGeom>
          <a:gradFill rotWithShape="0">
            <a:gsLst>
              <a:gs pos="0">
                <a:srgbClr val="FF7D7D"/>
              </a:gs>
              <a:gs pos="100000">
                <a:srgbClr val="FF0000"/>
              </a:gs>
            </a:gsLst>
            <a:path path="shape">
              <a:fillToRect l="50000" t="50000" r="50000" b="50000"/>
            </a:path>
          </a:gradFill>
          <a:ln w="9525">
            <a:noFill/>
            <a:round/>
            <a:headEnd/>
            <a:tailEnd/>
          </a:ln>
        </p:spPr>
        <p:txBody>
          <a:bodyPr wrap="none" anchor="ctr"/>
          <a:lstStyle/>
          <a:p>
            <a:pPr algn="ctr"/>
            <a:r>
              <a:rPr lang="en-US" altLang="ja-JP">
                <a:solidFill>
                  <a:schemeClr val="bg1"/>
                </a:solidFill>
                <a:latin typeface="Calibri" pitchFamily="34" charset="0"/>
              </a:rPr>
              <a:t>CHECK</a:t>
            </a:r>
          </a:p>
        </p:txBody>
      </p:sp>
      <p:sp>
        <p:nvSpPr>
          <p:cNvPr id="36" name="Text Box 70"/>
          <p:cNvSpPr txBox="1">
            <a:spLocks noChangeArrowheads="1"/>
          </p:cNvSpPr>
          <p:nvPr/>
        </p:nvSpPr>
        <p:spPr bwMode="auto">
          <a:xfrm>
            <a:off x="7545388" y="5775325"/>
            <a:ext cx="1312862" cy="396875"/>
          </a:xfrm>
          <a:prstGeom prst="rect">
            <a:avLst/>
          </a:prstGeom>
          <a:noFill/>
          <a:ln w="9525">
            <a:noFill/>
            <a:miter lim="800000"/>
            <a:headEnd/>
            <a:tailEnd/>
          </a:ln>
          <a:effectLst/>
        </p:spPr>
        <p:txBody>
          <a:bodyPr wrap="none">
            <a:spAutoFit/>
          </a:bodyPr>
          <a:lstStyle/>
          <a:p>
            <a:pPr fontAlgn="auto">
              <a:spcBef>
                <a:spcPts val="0"/>
              </a:spcBef>
              <a:spcAft>
                <a:spcPts val="0"/>
              </a:spcAft>
              <a:defRPr/>
            </a:pPr>
            <a:r>
              <a:rPr lang="en-US" altLang="ja-JP" sz="2000" dirty="0">
                <a:solidFill>
                  <a:schemeClr val="bg1"/>
                </a:solidFill>
                <a:effectLst>
                  <a:outerShdw blurRad="38100" dist="38100" dir="2700000" algn="tl">
                    <a:srgbClr val="C0C0C0"/>
                  </a:outerShdw>
                </a:effectLst>
                <a:latin typeface="+mn-lt"/>
                <a:ea typeface="+mn-ea"/>
              </a:rPr>
              <a:t>2009.3.20</a:t>
            </a:r>
          </a:p>
        </p:txBody>
      </p:sp>
      <p:sp>
        <p:nvSpPr>
          <p:cNvPr id="14364" name="Text Box 10"/>
          <p:cNvSpPr txBox="1">
            <a:spLocks noChangeArrowheads="1"/>
          </p:cNvSpPr>
          <p:nvPr/>
        </p:nvSpPr>
        <p:spPr bwMode="auto">
          <a:xfrm>
            <a:off x="604838" y="3929063"/>
            <a:ext cx="1752600" cy="396875"/>
          </a:xfrm>
          <a:prstGeom prst="rect">
            <a:avLst/>
          </a:prstGeom>
          <a:noFill/>
          <a:ln w="9525">
            <a:noFill/>
            <a:miter lim="800000"/>
            <a:headEnd/>
            <a:tailEnd/>
          </a:ln>
        </p:spPr>
        <p:txBody>
          <a:bodyPr>
            <a:spAutoFit/>
          </a:bodyPr>
          <a:lstStyle/>
          <a:p>
            <a:pPr>
              <a:spcBef>
                <a:spcPct val="50000"/>
              </a:spcBef>
            </a:pPr>
            <a:r>
              <a:rPr lang="ja-JP" altLang="en-US" sz="2000" b="1">
                <a:latin typeface="Times New Roman" pitchFamily="18" charset="0"/>
              </a:rPr>
              <a:t>計画（案）作成</a:t>
            </a:r>
          </a:p>
        </p:txBody>
      </p:sp>
      <p:pic>
        <p:nvPicPr>
          <p:cNvPr id="14365" name="Picture 3" descr="C:\Users\tomo\Desktop\DSC_0022.JPG"/>
          <p:cNvPicPr>
            <a:picLocks noChangeAspect="1" noChangeArrowheads="1"/>
          </p:cNvPicPr>
          <p:nvPr/>
        </p:nvPicPr>
        <p:blipFill>
          <a:blip r:embed="rId5" cstate="print"/>
          <a:srcRect l="5794" r="4413"/>
          <a:stretch>
            <a:fillRect/>
          </a:stretch>
        </p:blipFill>
        <p:spPr bwMode="auto">
          <a:xfrm>
            <a:off x="6500813" y="857250"/>
            <a:ext cx="2214562" cy="1638300"/>
          </a:xfrm>
          <a:prstGeom prst="rect">
            <a:avLst/>
          </a:prstGeom>
          <a:noFill/>
          <a:ln w="9525">
            <a:noFill/>
            <a:miter lim="800000"/>
            <a:headEnd/>
            <a:tailEnd/>
          </a:ln>
        </p:spPr>
      </p:pic>
      <p:sp>
        <p:nvSpPr>
          <p:cNvPr id="14366" name="Oval 30"/>
          <p:cNvSpPr>
            <a:spLocks noChangeArrowheads="1"/>
          </p:cNvSpPr>
          <p:nvPr/>
        </p:nvSpPr>
        <p:spPr bwMode="auto">
          <a:xfrm>
            <a:off x="6500813" y="838200"/>
            <a:ext cx="990600" cy="381000"/>
          </a:xfrm>
          <a:prstGeom prst="ellipse">
            <a:avLst/>
          </a:prstGeom>
          <a:gradFill rotWithShape="0">
            <a:gsLst>
              <a:gs pos="0">
                <a:srgbClr val="7DBE7D"/>
              </a:gs>
              <a:gs pos="100000">
                <a:srgbClr val="008000"/>
              </a:gs>
            </a:gsLst>
            <a:path path="shape">
              <a:fillToRect l="50000" t="50000" r="50000" b="50000"/>
            </a:path>
          </a:gradFill>
          <a:ln w="9525">
            <a:noFill/>
            <a:round/>
            <a:headEnd/>
            <a:tailEnd/>
          </a:ln>
        </p:spPr>
        <p:txBody>
          <a:bodyPr wrap="none" anchor="ctr"/>
          <a:lstStyle/>
          <a:p>
            <a:pPr algn="ctr"/>
            <a:r>
              <a:rPr lang="en-US" altLang="ja-JP">
                <a:solidFill>
                  <a:schemeClr val="bg1"/>
                </a:solidFill>
                <a:latin typeface="Calibri" pitchFamily="34" charset="0"/>
              </a:rPr>
              <a:t>ACTION</a:t>
            </a:r>
          </a:p>
        </p:txBody>
      </p:sp>
      <p:sp>
        <p:nvSpPr>
          <p:cNvPr id="40" name="Text Box 68"/>
          <p:cNvSpPr txBox="1">
            <a:spLocks noChangeArrowheads="1"/>
          </p:cNvSpPr>
          <p:nvPr/>
        </p:nvSpPr>
        <p:spPr bwMode="auto">
          <a:xfrm>
            <a:off x="3929063" y="928688"/>
            <a:ext cx="2428875" cy="400050"/>
          </a:xfrm>
          <a:prstGeom prst="rect">
            <a:avLst/>
          </a:prstGeom>
          <a:noFill/>
          <a:ln w="9525">
            <a:noFill/>
            <a:miter lim="800000"/>
            <a:headEnd/>
            <a:tailEnd/>
          </a:ln>
          <a:effectLst/>
        </p:spPr>
        <p:txBody>
          <a:bodyPr>
            <a:spAutoFit/>
          </a:bodyPr>
          <a:lstStyle/>
          <a:p>
            <a:pPr fontAlgn="auto">
              <a:spcBef>
                <a:spcPct val="50000"/>
              </a:spcBef>
              <a:spcAft>
                <a:spcPts val="0"/>
              </a:spcAft>
              <a:defRPr/>
            </a:pPr>
            <a:r>
              <a:rPr lang="ja-JP" altLang="en-US" sz="2000" b="1" dirty="0">
                <a:solidFill>
                  <a:schemeClr val="tx2">
                    <a:lumMod val="60000"/>
                    <a:lumOff val="40000"/>
                  </a:schemeClr>
                </a:solidFill>
                <a:latin typeface="Times New Roman" pitchFamily="18" charset="0"/>
                <a:ea typeface="+mn-ea"/>
              </a:rPr>
              <a:t>第</a:t>
            </a:r>
            <a:r>
              <a:rPr lang="en-US" altLang="ja-JP" sz="2000" b="1" dirty="0">
                <a:solidFill>
                  <a:schemeClr val="tx2">
                    <a:lumMod val="60000"/>
                    <a:lumOff val="40000"/>
                  </a:schemeClr>
                </a:solidFill>
                <a:latin typeface="Times New Roman" pitchFamily="18" charset="0"/>
                <a:ea typeface="+mn-ea"/>
              </a:rPr>
              <a:t>1</a:t>
            </a:r>
            <a:r>
              <a:rPr lang="ja-JP" altLang="en-US" sz="2000" b="1" dirty="0">
                <a:solidFill>
                  <a:schemeClr val="tx2">
                    <a:lumMod val="60000"/>
                    <a:lumOff val="40000"/>
                  </a:schemeClr>
                </a:solidFill>
                <a:latin typeface="Times New Roman" pitchFamily="18" charset="0"/>
                <a:ea typeface="+mn-ea"/>
              </a:rPr>
              <a:t>回ワークショップ</a:t>
            </a:r>
            <a:endParaRPr lang="en-US" altLang="ja-JP" sz="2000" b="1" dirty="0">
              <a:solidFill>
                <a:schemeClr val="tx2">
                  <a:lumMod val="60000"/>
                  <a:lumOff val="40000"/>
                </a:schemeClr>
              </a:solidFill>
              <a:latin typeface="Times New Roman" pitchFamily="18" charset="0"/>
              <a:ea typeface="+mn-ea"/>
            </a:endParaRPr>
          </a:p>
        </p:txBody>
      </p:sp>
      <p:sp>
        <p:nvSpPr>
          <p:cNvPr id="42" name="Text Box 70"/>
          <p:cNvSpPr txBox="1">
            <a:spLocks noChangeArrowheads="1"/>
          </p:cNvSpPr>
          <p:nvPr/>
        </p:nvSpPr>
        <p:spPr bwMode="auto">
          <a:xfrm>
            <a:off x="7500938" y="2174875"/>
            <a:ext cx="1222375" cy="400050"/>
          </a:xfrm>
          <a:prstGeom prst="rect">
            <a:avLst/>
          </a:prstGeom>
          <a:noFill/>
          <a:ln w="9525">
            <a:noFill/>
            <a:miter lim="800000"/>
            <a:headEnd/>
            <a:tailEnd/>
          </a:ln>
          <a:effectLst/>
        </p:spPr>
        <p:txBody>
          <a:bodyPr wrap="none">
            <a:spAutoFit/>
          </a:bodyPr>
          <a:lstStyle/>
          <a:p>
            <a:pPr fontAlgn="auto">
              <a:spcBef>
                <a:spcPts val="0"/>
              </a:spcBef>
              <a:spcAft>
                <a:spcPts val="0"/>
              </a:spcAft>
              <a:defRPr/>
            </a:pPr>
            <a:r>
              <a:rPr lang="en-US" altLang="ja-JP" sz="2000" dirty="0">
                <a:solidFill>
                  <a:schemeClr val="bg1"/>
                </a:solidFill>
                <a:effectLst>
                  <a:outerShdw blurRad="38100" dist="38100" dir="2700000" algn="tl">
                    <a:srgbClr val="C0C0C0"/>
                  </a:outerShdw>
                </a:effectLst>
                <a:latin typeface="+mn-lt"/>
                <a:ea typeface="+mn-ea"/>
              </a:rPr>
              <a:t>2009.6.28</a:t>
            </a:r>
          </a:p>
        </p:txBody>
      </p:sp>
      <p:sp>
        <p:nvSpPr>
          <p:cNvPr id="14369" name="Text Box 34"/>
          <p:cNvSpPr txBox="1">
            <a:spLocks noChangeArrowheads="1"/>
          </p:cNvSpPr>
          <p:nvPr/>
        </p:nvSpPr>
        <p:spPr bwMode="auto">
          <a:xfrm>
            <a:off x="0" y="5842000"/>
            <a:ext cx="9144000" cy="1016000"/>
          </a:xfrm>
          <a:prstGeom prst="rect">
            <a:avLst/>
          </a:prstGeom>
          <a:solidFill>
            <a:srgbClr val="CCFFFF"/>
          </a:solidFill>
          <a:ln w="9525">
            <a:noFill/>
            <a:miter lim="800000"/>
            <a:headEnd/>
            <a:tailEnd/>
          </a:ln>
        </p:spPr>
        <p:txBody>
          <a:bodyPr>
            <a:spAutoFit/>
          </a:bodyPr>
          <a:lstStyle/>
          <a:p>
            <a:pPr algn="ctr">
              <a:spcBef>
                <a:spcPct val="50000"/>
              </a:spcBef>
            </a:pPr>
            <a:r>
              <a:rPr lang="ja-JP" altLang="en-US" sz="2400">
                <a:latin typeface="Calibri" pitchFamily="34" charset="0"/>
              </a:rPr>
              <a:t>より細やかな地域実情を取り入れ</a:t>
            </a:r>
            <a:endParaRPr lang="en-US" altLang="ja-JP" sz="2400">
              <a:latin typeface="Calibri" pitchFamily="34" charset="0"/>
            </a:endParaRPr>
          </a:p>
          <a:p>
            <a:pPr algn="ctr">
              <a:spcBef>
                <a:spcPct val="50000"/>
              </a:spcBef>
            </a:pPr>
            <a:r>
              <a:rPr lang="ja-JP" altLang="en-US" sz="2400">
                <a:latin typeface="Calibri" pitchFamily="34" charset="0"/>
              </a:rPr>
              <a:t>地域のニーズに応えた対策を実行</a:t>
            </a:r>
            <a:endParaRPr lang="en-US" altLang="ja-JP" sz="2400">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3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6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ctrTitle"/>
          </p:nvPr>
        </p:nvSpPr>
        <p:spPr>
          <a:xfrm>
            <a:off x="214313" y="0"/>
            <a:ext cx="8929687" cy="609600"/>
          </a:xfrm>
        </p:spPr>
        <p:txBody>
          <a:bodyPr/>
          <a:lstStyle/>
          <a:p>
            <a:pPr algn="l" eaLnBrk="1" hangingPunct="1"/>
            <a:r>
              <a:rPr lang="ja-JP" altLang="en-US" sz="3600" smtClean="0"/>
              <a:t>防災まち歩き</a:t>
            </a:r>
          </a:p>
        </p:txBody>
      </p:sp>
      <p:pic>
        <p:nvPicPr>
          <p:cNvPr id="15363" name="Picture 3" descr="壺川地図"/>
          <p:cNvPicPr>
            <a:picLocks noChangeAspect="1" noChangeArrowheads="1"/>
          </p:cNvPicPr>
          <p:nvPr/>
        </p:nvPicPr>
        <p:blipFill>
          <a:blip r:embed="rId2" cstate="print">
            <a:lum bright="2000" contrast="-6000"/>
          </a:blip>
          <a:srcRect/>
          <a:stretch>
            <a:fillRect/>
          </a:stretch>
        </p:blipFill>
        <p:spPr bwMode="auto">
          <a:xfrm>
            <a:off x="179388" y="963613"/>
            <a:ext cx="4703762" cy="3328987"/>
          </a:xfrm>
          <a:prstGeom prst="rect">
            <a:avLst/>
          </a:prstGeom>
          <a:noFill/>
          <a:ln w="9525">
            <a:noFill/>
            <a:miter lim="800000"/>
            <a:headEnd/>
            <a:tailEnd/>
          </a:ln>
        </p:spPr>
      </p:pic>
      <p:sp>
        <p:nvSpPr>
          <p:cNvPr id="15364" name="Text Box 4"/>
          <p:cNvSpPr txBox="1">
            <a:spLocks noChangeArrowheads="1"/>
          </p:cNvSpPr>
          <p:nvPr/>
        </p:nvSpPr>
        <p:spPr bwMode="auto">
          <a:xfrm>
            <a:off x="4643438" y="4503738"/>
            <a:ext cx="4392612" cy="1733550"/>
          </a:xfrm>
          <a:prstGeom prst="rect">
            <a:avLst/>
          </a:prstGeom>
          <a:noFill/>
          <a:ln w="38100">
            <a:solidFill>
              <a:srgbClr val="336600"/>
            </a:solidFill>
            <a:miter lim="800000"/>
            <a:headEnd/>
            <a:tailEnd/>
          </a:ln>
        </p:spPr>
        <p:txBody>
          <a:bodyPr>
            <a:spAutoFit/>
          </a:bodyPr>
          <a:lstStyle/>
          <a:p>
            <a:pPr>
              <a:spcBef>
                <a:spcPct val="50000"/>
              </a:spcBef>
            </a:pPr>
            <a:r>
              <a:rPr lang="ja-JP" altLang="en-US" sz="2400" b="1">
                <a:solidFill>
                  <a:srgbClr val="336600"/>
                </a:solidFill>
                <a:latin typeface="Times New Roman" pitchFamily="18" charset="0"/>
              </a:rPr>
              <a:t>１５町内まち歩き</a:t>
            </a:r>
            <a:r>
              <a:rPr lang="ja-JP" altLang="en-US" sz="2000">
                <a:solidFill>
                  <a:srgbClr val="336600"/>
                </a:solidFill>
                <a:latin typeface="Times New Roman" pitchFamily="18" charset="0"/>
              </a:rPr>
              <a:t>　</a:t>
            </a:r>
          </a:p>
          <a:p>
            <a:pPr>
              <a:spcBef>
                <a:spcPct val="50000"/>
              </a:spcBef>
            </a:pPr>
            <a:r>
              <a:rPr lang="ja-JP" altLang="en-US">
                <a:latin typeface="ＭＳ Ｐゴシック" pitchFamily="50" charset="-128"/>
              </a:rPr>
              <a:t>日時：</a:t>
            </a:r>
            <a:r>
              <a:rPr lang="en-US" altLang="ja-JP">
                <a:latin typeface="ＭＳ Ｐゴシック" pitchFamily="50" charset="-128"/>
              </a:rPr>
              <a:t>2008</a:t>
            </a:r>
            <a:r>
              <a:rPr lang="ja-JP" altLang="en-US">
                <a:latin typeface="ＭＳ Ｐゴシック" pitchFamily="50" charset="-128"/>
              </a:rPr>
              <a:t>年</a:t>
            </a:r>
            <a:r>
              <a:rPr lang="en-US" altLang="ja-JP">
                <a:latin typeface="ＭＳ Ｐゴシック" pitchFamily="50" charset="-128"/>
              </a:rPr>
              <a:t>1</a:t>
            </a:r>
            <a:r>
              <a:rPr lang="ja-JP" altLang="en-US">
                <a:latin typeface="ＭＳ Ｐゴシック" pitchFamily="50" charset="-128"/>
              </a:rPr>
              <a:t>月</a:t>
            </a:r>
            <a:r>
              <a:rPr lang="en-US" altLang="ja-JP">
                <a:latin typeface="ＭＳ Ｐゴシック" pitchFamily="50" charset="-128"/>
              </a:rPr>
              <a:t>12</a:t>
            </a:r>
            <a:r>
              <a:rPr lang="ja-JP" altLang="en-US">
                <a:latin typeface="ＭＳ Ｐゴシック" pitchFamily="50" charset="-128"/>
              </a:rPr>
              <a:t>日</a:t>
            </a:r>
          </a:p>
          <a:p>
            <a:pPr>
              <a:spcBef>
                <a:spcPct val="50000"/>
              </a:spcBef>
            </a:pPr>
            <a:r>
              <a:rPr lang="ja-JP" altLang="en-US">
                <a:latin typeface="ＭＳ Ｐゴシック" pitchFamily="50" charset="-128"/>
              </a:rPr>
              <a:t>参加者：住民</a:t>
            </a:r>
            <a:r>
              <a:rPr lang="en-US" altLang="ja-JP">
                <a:latin typeface="ＭＳ Ｐゴシック" pitchFamily="50" charset="-128"/>
              </a:rPr>
              <a:t>33</a:t>
            </a:r>
            <a:r>
              <a:rPr lang="ja-JP" altLang="en-US">
                <a:latin typeface="ＭＳ Ｐゴシック" pitchFamily="50" charset="-128"/>
              </a:rPr>
              <a:t>名（大人</a:t>
            </a:r>
            <a:r>
              <a:rPr lang="en-US" altLang="ja-JP">
                <a:latin typeface="ＭＳ Ｐゴシック" pitchFamily="50" charset="-128"/>
              </a:rPr>
              <a:t>9</a:t>
            </a:r>
            <a:r>
              <a:rPr lang="ja-JP" altLang="en-US">
                <a:latin typeface="ＭＳ Ｐゴシック" pitchFamily="50" charset="-128"/>
              </a:rPr>
              <a:t>名，子供</a:t>
            </a:r>
            <a:r>
              <a:rPr lang="en-US" altLang="ja-JP">
                <a:latin typeface="ＭＳ Ｐゴシック" pitchFamily="50" charset="-128"/>
              </a:rPr>
              <a:t>2</a:t>
            </a:r>
            <a:r>
              <a:rPr lang="ja-JP" altLang="en-US">
                <a:latin typeface="ＭＳ Ｐゴシック" pitchFamily="50" charset="-128"/>
              </a:rPr>
              <a:t>名）</a:t>
            </a:r>
          </a:p>
          <a:p>
            <a:pPr>
              <a:spcBef>
                <a:spcPct val="50000"/>
              </a:spcBef>
            </a:pPr>
            <a:r>
              <a:rPr lang="ja-JP" altLang="en-US">
                <a:latin typeface="ＭＳ Ｐゴシック" pitchFamily="50" charset="-128"/>
              </a:rPr>
              <a:t>              熊本大学関係者（</a:t>
            </a:r>
            <a:r>
              <a:rPr lang="en-US" altLang="ja-JP">
                <a:latin typeface="ＭＳ Ｐゴシック" pitchFamily="50" charset="-128"/>
              </a:rPr>
              <a:t>2</a:t>
            </a:r>
            <a:r>
              <a:rPr lang="ja-JP" altLang="en-US">
                <a:latin typeface="ＭＳ Ｐゴシック" pitchFamily="50" charset="-128"/>
              </a:rPr>
              <a:t>名，学生</a:t>
            </a:r>
            <a:r>
              <a:rPr lang="en-US" altLang="ja-JP">
                <a:latin typeface="ＭＳ Ｐゴシック" pitchFamily="50" charset="-128"/>
              </a:rPr>
              <a:t>8</a:t>
            </a:r>
            <a:r>
              <a:rPr lang="ja-JP" altLang="en-US">
                <a:latin typeface="ＭＳ Ｐゴシック" pitchFamily="50" charset="-128"/>
              </a:rPr>
              <a:t>名）</a:t>
            </a:r>
          </a:p>
        </p:txBody>
      </p:sp>
      <p:sp>
        <p:nvSpPr>
          <p:cNvPr id="15365" name="Text Box 5"/>
          <p:cNvSpPr txBox="1">
            <a:spLocks noChangeArrowheads="1"/>
          </p:cNvSpPr>
          <p:nvPr/>
        </p:nvSpPr>
        <p:spPr bwMode="auto">
          <a:xfrm>
            <a:off x="107950" y="4508500"/>
            <a:ext cx="4392613" cy="2146300"/>
          </a:xfrm>
          <a:prstGeom prst="rect">
            <a:avLst/>
          </a:prstGeom>
          <a:noFill/>
          <a:ln w="38100">
            <a:solidFill>
              <a:srgbClr val="336600"/>
            </a:solidFill>
            <a:miter lim="800000"/>
            <a:headEnd/>
            <a:tailEnd/>
          </a:ln>
        </p:spPr>
        <p:txBody>
          <a:bodyPr>
            <a:spAutoFit/>
          </a:bodyPr>
          <a:lstStyle/>
          <a:p>
            <a:pPr>
              <a:spcBef>
                <a:spcPct val="50000"/>
              </a:spcBef>
            </a:pPr>
            <a:r>
              <a:rPr lang="ja-JP" altLang="en-US" sz="2400" b="1">
                <a:solidFill>
                  <a:srgbClr val="336600"/>
                </a:solidFill>
                <a:latin typeface="Times New Roman" pitchFamily="18" charset="0"/>
              </a:rPr>
              <a:t>１０町内まち歩き</a:t>
            </a:r>
            <a:r>
              <a:rPr lang="ja-JP" altLang="en-US" sz="2000">
                <a:latin typeface="Times New Roman" pitchFamily="18" charset="0"/>
              </a:rPr>
              <a:t>　</a:t>
            </a:r>
          </a:p>
          <a:p>
            <a:pPr>
              <a:spcBef>
                <a:spcPct val="50000"/>
              </a:spcBef>
            </a:pPr>
            <a:r>
              <a:rPr lang="ja-JP" altLang="en-US">
                <a:latin typeface="ＭＳ Ｐゴシック" pitchFamily="50" charset="-128"/>
              </a:rPr>
              <a:t>日時：</a:t>
            </a:r>
            <a:r>
              <a:rPr lang="en-US" altLang="ja-JP">
                <a:latin typeface="ＭＳ Ｐゴシック" pitchFamily="50" charset="-128"/>
              </a:rPr>
              <a:t>2008</a:t>
            </a:r>
            <a:r>
              <a:rPr lang="ja-JP" altLang="en-US">
                <a:latin typeface="ＭＳ Ｐゴシック" pitchFamily="50" charset="-128"/>
              </a:rPr>
              <a:t>年</a:t>
            </a:r>
            <a:r>
              <a:rPr lang="en-US" altLang="ja-JP">
                <a:latin typeface="ＭＳ Ｐゴシック" pitchFamily="50" charset="-128"/>
              </a:rPr>
              <a:t>1</a:t>
            </a:r>
            <a:r>
              <a:rPr lang="ja-JP" altLang="en-US">
                <a:latin typeface="ＭＳ Ｐゴシック" pitchFamily="50" charset="-128"/>
              </a:rPr>
              <a:t>月</a:t>
            </a:r>
            <a:r>
              <a:rPr lang="en-US" altLang="ja-JP">
                <a:latin typeface="ＭＳ Ｐゴシック" pitchFamily="50" charset="-128"/>
              </a:rPr>
              <a:t>27</a:t>
            </a:r>
            <a:r>
              <a:rPr lang="ja-JP" altLang="en-US">
                <a:latin typeface="ＭＳ Ｐゴシック" pitchFamily="50" charset="-128"/>
              </a:rPr>
              <a:t>日</a:t>
            </a:r>
            <a:endParaRPr lang="ja-JP" altLang="en-US" b="1">
              <a:latin typeface="ＭＳ Ｐゴシック" pitchFamily="50" charset="-128"/>
            </a:endParaRPr>
          </a:p>
          <a:p>
            <a:pPr>
              <a:spcBef>
                <a:spcPct val="50000"/>
              </a:spcBef>
            </a:pPr>
            <a:r>
              <a:rPr lang="ja-JP" altLang="en-US">
                <a:latin typeface="ＭＳ Ｐゴシック" pitchFamily="50" charset="-128"/>
              </a:rPr>
              <a:t>参加者：住民</a:t>
            </a:r>
            <a:r>
              <a:rPr lang="en-US" altLang="ja-JP">
                <a:latin typeface="ＭＳ Ｐゴシック" pitchFamily="50" charset="-128"/>
              </a:rPr>
              <a:t>23</a:t>
            </a:r>
            <a:r>
              <a:rPr lang="ja-JP" altLang="en-US">
                <a:latin typeface="ＭＳ Ｐゴシック" pitchFamily="50" charset="-128"/>
              </a:rPr>
              <a:t>名（大人</a:t>
            </a:r>
            <a:r>
              <a:rPr lang="en-US" altLang="ja-JP">
                <a:latin typeface="ＭＳ Ｐゴシック" pitchFamily="50" charset="-128"/>
              </a:rPr>
              <a:t>18</a:t>
            </a:r>
            <a:r>
              <a:rPr lang="ja-JP" altLang="en-US">
                <a:latin typeface="ＭＳ Ｐゴシック" pitchFamily="50" charset="-128"/>
              </a:rPr>
              <a:t>名，子供</a:t>
            </a:r>
            <a:r>
              <a:rPr lang="en-US" altLang="ja-JP">
                <a:latin typeface="ＭＳ Ｐゴシック" pitchFamily="50" charset="-128"/>
              </a:rPr>
              <a:t>5</a:t>
            </a:r>
            <a:r>
              <a:rPr lang="ja-JP" altLang="en-US">
                <a:latin typeface="ＭＳ Ｐゴシック" pitchFamily="50" charset="-128"/>
              </a:rPr>
              <a:t>名</a:t>
            </a:r>
            <a:r>
              <a:rPr lang="en-US" altLang="ja-JP">
                <a:latin typeface="ＭＳ Ｐゴシック" pitchFamily="50" charset="-128"/>
              </a:rPr>
              <a:t>)</a:t>
            </a:r>
          </a:p>
          <a:p>
            <a:pPr>
              <a:spcBef>
                <a:spcPct val="50000"/>
              </a:spcBef>
            </a:pPr>
            <a:r>
              <a:rPr lang="en-US" altLang="ja-JP">
                <a:latin typeface="ＭＳ Ｐゴシック" pitchFamily="50" charset="-128"/>
              </a:rPr>
              <a:t>             </a:t>
            </a:r>
            <a:r>
              <a:rPr lang="ja-JP" altLang="en-US">
                <a:latin typeface="ＭＳ Ｐゴシック" pitchFamily="50" charset="-128"/>
              </a:rPr>
              <a:t>熊本大学関係者（</a:t>
            </a:r>
            <a:r>
              <a:rPr lang="en-US" altLang="ja-JP">
                <a:latin typeface="ＭＳ Ｐゴシック" pitchFamily="50" charset="-128"/>
              </a:rPr>
              <a:t>4</a:t>
            </a:r>
            <a:r>
              <a:rPr lang="ja-JP" altLang="en-US">
                <a:latin typeface="ＭＳ Ｐゴシック" pitchFamily="50" charset="-128"/>
              </a:rPr>
              <a:t>名，学生</a:t>
            </a:r>
            <a:r>
              <a:rPr lang="en-US" altLang="ja-JP">
                <a:latin typeface="ＭＳ Ｐゴシック" pitchFamily="50" charset="-128"/>
              </a:rPr>
              <a:t>8</a:t>
            </a:r>
            <a:r>
              <a:rPr lang="ja-JP" altLang="en-US">
                <a:latin typeface="ＭＳ Ｐゴシック" pitchFamily="50" charset="-128"/>
              </a:rPr>
              <a:t>名）</a:t>
            </a:r>
          </a:p>
          <a:p>
            <a:pPr>
              <a:spcBef>
                <a:spcPct val="50000"/>
              </a:spcBef>
            </a:pPr>
            <a:r>
              <a:rPr lang="ja-JP" altLang="en-US">
                <a:latin typeface="ＭＳ Ｐゴシック" pitchFamily="50" charset="-128"/>
              </a:rPr>
              <a:t>             熊本市</a:t>
            </a:r>
            <a:r>
              <a:rPr lang="en-US" altLang="ja-JP">
                <a:latin typeface="ＭＳ Ｐゴシック" pitchFamily="50" charset="-128"/>
              </a:rPr>
              <a:t>(1</a:t>
            </a:r>
            <a:r>
              <a:rPr lang="ja-JP" altLang="en-US">
                <a:latin typeface="ＭＳ Ｐゴシック" pitchFamily="50" charset="-128"/>
              </a:rPr>
              <a:t>名</a:t>
            </a:r>
            <a:r>
              <a:rPr lang="en-US" altLang="ja-JP">
                <a:latin typeface="ＭＳ Ｐゴシック" pitchFamily="50" charset="-128"/>
              </a:rPr>
              <a:t>)</a:t>
            </a:r>
          </a:p>
        </p:txBody>
      </p:sp>
      <p:sp>
        <p:nvSpPr>
          <p:cNvPr id="15366" name="Line 6"/>
          <p:cNvSpPr>
            <a:spLocks noChangeShapeType="1"/>
          </p:cNvSpPr>
          <p:nvPr/>
        </p:nvSpPr>
        <p:spPr bwMode="auto">
          <a:xfrm flipH="1">
            <a:off x="3810000" y="2732088"/>
            <a:ext cx="206375" cy="239712"/>
          </a:xfrm>
          <a:prstGeom prst="line">
            <a:avLst/>
          </a:prstGeom>
          <a:noFill/>
          <a:ln w="19050">
            <a:solidFill>
              <a:schemeClr val="tx1"/>
            </a:solidFill>
            <a:round/>
            <a:headEnd/>
            <a:tailEnd type="triangle" w="med" len="med"/>
          </a:ln>
        </p:spPr>
        <p:txBody>
          <a:bodyPr/>
          <a:lstStyle/>
          <a:p>
            <a:endParaRPr lang="ja-JP" altLang="en-US"/>
          </a:p>
        </p:txBody>
      </p:sp>
      <p:sp>
        <p:nvSpPr>
          <p:cNvPr id="15367" name="Text Box 7"/>
          <p:cNvSpPr txBox="1">
            <a:spLocks noChangeArrowheads="1"/>
          </p:cNvSpPr>
          <p:nvPr/>
        </p:nvSpPr>
        <p:spPr bwMode="auto">
          <a:xfrm>
            <a:off x="3733800" y="2286000"/>
            <a:ext cx="1098550" cy="457200"/>
          </a:xfrm>
          <a:prstGeom prst="rect">
            <a:avLst/>
          </a:prstGeom>
          <a:noFill/>
          <a:ln w="9525">
            <a:noFill/>
            <a:miter lim="800000"/>
            <a:headEnd/>
            <a:tailEnd/>
          </a:ln>
        </p:spPr>
        <p:txBody>
          <a:bodyPr wrap="none">
            <a:spAutoFit/>
          </a:bodyPr>
          <a:lstStyle/>
          <a:p>
            <a:r>
              <a:rPr lang="en-US" altLang="ja-JP" sz="2400">
                <a:latin typeface="ＭＳ Ｐゴシック" pitchFamily="50" charset="-128"/>
              </a:rPr>
              <a:t>15</a:t>
            </a:r>
            <a:r>
              <a:rPr lang="ja-JP" altLang="en-US" sz="2400">
                <a:latin typeface="Calibri" pitchFamily="34" charset="0"/>
              </a:rPr>
              <a:t>町内</a:t>
            </a:r>
          </a:p>
        </p:txBody>
      </p:sp>
      <p:sp>
        <p:nvSpPr>
          <p:cNvPr id="15368" name="Text Box 8"/>
          <p:cNvSpPr txBox="1">
            <a:spLocks noChangeArrowheads="1"/>
          </p:cNvSpPr>
          <p:nvPr/>
        </p:nvSpPr>
        <p:spPr bwMode="auto">
          <a:xfrm>
            <a:off x="1416050" y="1676400"/>
            <a:ext cx="1098550" cy="457200"/>
          </a:xfrm>
          <a:prstGeom prst="rect">
            <a:avLst/>
          </a:prstGeom>
          <a:noFill/>
          <a:ln w="9525">
            <a:noFill/>
            <a:miter lim="800000"/>
            <a:headEnd/>
            <a:tailEnd/>
          </a:ln>
        </p:spPr>
        <p:txBody>
          <a:bodyPr wrap="none">
            <a:spAutoFit/>
          </a:bodyPr>
          <a:lstStyle/>
          <a:p>
            <a:r>
              <a:rPr lang="en-US" altLang="ja-JP" sz="2400">
                <a:latin typeface="ＭＳ Ｐゴシック" pitchFamily="50" charset="-128"/>
              </a:rPr>
              <a:t>10</a:t>
            </a:r>
            <a:r>
              <a:rPr lang="ja-JP" altLang="en-US" sz="2400">
                <a:latin typeface="Calibri" pitchFamily="34" charset="0"/>
              </a:rPr>
              <a:t>町内</a:t>
            </a:r>
          </a:p>
        </p:txBody>
      </p:sp>
      <p:sp>
        <p:nvSpPr>
          <p:cNvPr id="15369" name="Line 9"/>
          <p:cNvSpPr>
            <a:spLocks noChangeShapeType="1"/>
          </p:cNvSpPr>
          <p:nvPr/>
        </p:nvSpPr>
        <p:spPr bwMode="auto">
          <a:xfrm>
            <a:off x="2122488" y="2133600"/>
            <a:ext cx="87312" cy="381000"/>
          </a:xfrm>
          <a:prstGeom prst="line">
            <a:avLst/>
          </a:prstGeom>
          <a:noFill/>
          <a:ln w="19050">
            <a:solidFill>
              <a:schemeClr val="tx1"/>
            </a:solidFill>
            <a:round/>
            <a:headEnd/>
            <a:tailEnd type="triangle" w="med" len="med"/>
          </a:ln>
        </p:spPr>
        <p:txBody>
          <a:bodyPr/>
          <a:lstStyle/>
          <a:p>
            <a:endParaRPr lang="ja-JP" altLang="en-US"/>
          </a:p>
        </p:txBody>
      </p:sp>
      <p:pic>
        <p:nvPicPr>
          <p:cNvPr id="15370" name="Picture 10" descr="P1010603"/>
          <p:cNvPicPr>
            <a:picLocks noChangeAspect="1" noChangeArrowheads="1"/>
          </p:cNvPicPr>
          <p:nvPr/>
        </p:nvPicPr>
        <p:blipFill>
          <a:blip r:embed="rId3" cstate="print"/>
          <a:srcRect/>
          <a:stretch>
            <a:fillRect/>
          </a:stretch>
        </p:blipFill>
        <p:spPr bwMode="auto">
          <a:xfrm>
            <a:off x="5003800" y="1116013"/>
            <a:ext cx="3905250" cy="2928937"/>
          </a:xfrm>
          <a:prstGeom prst="rect">
            <a:avLst/>
          </a:prstGeom>
          <a:noFill/>
          <a:ln w="9525">
            <a:noFill/>
            <a:miter lim="800000"/>
            <a:headEnd/>
            <a:tailEnd/>
          </a:ln>
        </p:spPr>
      </p:pic>
      <p:sp>
        <p:nvSpPr>
          <p:cNvPr id="15371" name="Line 11"/>
          <p:cNvSpPr>
            <a:spLocks noChangeShapeType="1"/>
          </p:cNvSpPr>
          <p:nvPr/>
        </p:nvSpPr>
        <p:spPr bwMode="auto">
          <a:xfrm flipH="1">
            <a:off x="3132138" y="990600"/>
            <a:ext cx="220662" cy="471488"/>
          </a:xfrm>
          <a:prstGeom prst="line">
            <a:avLst/>
          </a:prstGeom>
          <a:noFill/>
          <a:ln w="38100">
            <a:solidFill>
              <a:schemeClr val="tx1"/>
            </a:solidFill>
            <a:round/>
            <a:headEnd/>
            <a:tailEnd type="triangle" w="med" len="med"/>
          </a:ln>
        </p:spPr>
        <p:txBody>
          <a:bodyPr/>
          <a:lstStyle/>
          <a:p>
            <a:endParaRPr lang="ja-JP" altLang="en-US"/>
          </a:p>
        </p:txBody>
      </p:sp>
      <p:sp>
        <p:nvSpPr>
          <p:cNvPr id="15372" name="Text Box 12"/>
          <p:cNvSpPr txBox="1">
            <a:spLocks noChangeArrowheads="1"/>
          </p:cNvSpPr>
          <p:nvPr/>
        </p:nvSpPr>
        <p:spPr bwMode="auto">
          <a:xfrm>
            <a:off x="2787650" y="609600"/>
            <a:ext cx="1103313" cy="457200"/>
          </a:xfrm>
          <a:prstGeom prst="rect">
            <a:avLst/>
          </a:prstGeom>
          <a:noFill/>
          <a:ln w="9525">
            <a:noFill/>
            <a:miter lim="800000"/>
            <a:headEnd/>
            <a:tailEnd/>
          </a:ln>
        </p:spPr>
        <p:txBody>
          <a:bodyPr wrap="none">
            <a:spAutoFit/>
          </a:bodyPr>
          <a:lstStyle/>
          <a:p>
            <a:r>
              <a:rPr lang="ja-JP" altLang="en-US" sz="2400" b="1">
                <a:latin typeface="Times New Roman" pitchFamily="18" charset="0"/>
              </a:rPr>
              <a:t>坪井川</a:t>
            </a:r>
          </a:p>
        </p:txBody>
      </p:sp>
      <p:cxnSp>
        <p:nvCxnSpPr>
          <p:cNvPr id="13" name="直線コネクタ 12"/>
          <p:cNvCxnSpPr/>
          <p:nvPr/>
        </p:nvCxnSpPr>
        <p:spPr>
          <a:xfrm>
            <a:off x="214282" y="512763"/>
            <a:ext cx="8715436" cy="0"/>
          </a:xfrm>
          <a:prstGeom prst="line">
            <a:avLst/>
          </a:prstGeom>
          <a:ln w="50800">
            <a:gradFill flip="none" rotWithShape="1">
              <a:gsLst>
                <a:gs pos="0">
                  <a:schemeClr val="tx2">
                    <a:lumMod val="50000"/>
                  </a:schemeClr>
                </a:gs>
                <a:gs pos="50000">
                  <a:schemeClr val="accent1">
                    <a:tint val="44500"/>
                    <a:satMod val="160000"/>
                  </a:schemeClr>
                </a:gs>
                <a:gs pos="100000">
                  <a:schemeClr val="accent1">
                    <a:tint val="23500"/>
                    <a:satMod val="160000"/>
                  </a:scheme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14" name="Text Box 34"/>
          <p:cNvSpPr txBox="1">
            <a:spLocks noChangeArrowheads="1"/>
          </p:cNvSpPr>
          <p:nvPr/>
        </p:nvSpPr>
        <p:spPr bwMode="auto">
          <a:xfrm>
            <a:off x="0" y="4734366"/>
            <a:ext cx="9144000" cy="2123658"/>
          </a:xfrm>
          <a:prstGeom prst="rect">
            <a:avLst/>
          </a:prstGeom>
          <a:solidFill>
            <a:srgbClr val="CCFFFF"/>
          </a:solidFill>
          <a:ln w="9525">
            <a:noFill/>
            <a:miter lim="800000"/>
            <a:headEnd/>
            <a:tailEnd/>
          </a:ln>
        </p:spPr>
        <p:txBody>
          <a:bodyPr wrap="square">
            <a:spAutoFit/>
          </a:bodyPr>
          <a:lstStyle/>
          <a:p>
            <a:pPr algn="ctr">
              <a:spcBef>
                <a:spcPct val="50000"/>
              </a:spcBef>
            </a:pPr>
            <a:r>
              <a:rPr lang="ja-JP" altLang="en-US" sz="2400" dirty="0" smtClean="0">
                <a:latin typeface="Calibri" pitchFamily="34" charset="0"/>
              </a:rPr>
              <a:t>地域のニーズ</a:t>
            </a:r>
            <a:endParaRPr lang="en-US" altLang="ja-JP" sz="2400" dirty="0" smtClean="0">
              <a:latin typeface="Calibri" pitchFamily="34" charset="0"/>
            </a:endParaRPr>
          </a:p>
          <a:p>
            <a:pPr algn="ctr">
              <a:spcBef>
                <a:spcPct val="50000"/>
              </a:spcBef>
            </a:pPr>
            <a:r>
              <a:rPr lang="ja-JP" altLang="en-US" sz="2400" dirty="0" smtClean="0">
                <a:solidFill>
                  <a:srgbClr val="FF0000"/>
                </a:solidFill>
                <a:latin typeface="Calibri" pitchFamily="34" charset="0"/>
              </a:rPr>
              <a:t>災害情報システムの必要性</a:t>
            </a:r>
            <a:endParaRPr lang="en-US" altLang="ja-JP" sz="2400" dirty="0" smtClean="0">
              <a:solidFill>
                <a:srgbClr val="FF0000"/>
              </a:solidFill>
              <a:latin typeface="Calibri" pitchFamily="34" charset="0"/>
            </a:endParaRPr>
          </a:p>
          <a:p>
            <a:pPr>
              <a:spcBef>
                <a:spcPct val="50000"/>
              </a:spcBef>
            </a:pPr>
            <a:r>
              <a:rPr lang="ja-JP" altLang="en-US" sz="2400" dirty="0" smtClean="0">
                <a:solidFill>
                  <a:srgbClr val="FF0000"/>
                </a:solidFill>
                <a:latin typeface="Calibri" pitchFamily="34" charset="0"/>
              </a:rPr>
              <a:t>　　　　　　　</a:t>
            </a:r>
            <a:r>
              <a:rPr lang="ja-JP" altLang="en-US" sz="2400" dirty="0" smtClean="0">
                <a:solidFill>
                  <a:srgbClr val="0070C0"/>
                </a:solidFill>
                <a:latin typeface="Calibri" pitchFamily="34" charset="0"/>
              </a:rPr>
              <a:t>１．地域水害情報収集・警報発令システム</a:t>
            </a:r>
            <a:endParaRPr lang="en-US" altLang="ja-JP" sz="2400" dirty="0" smtClean="0">
              <a:solidFill>
                <a:srgbClr val="0070C0"/>
              </a:solidFill>
              <a:latin typeface="Calibri" pitchFamily="34" charset="0"/>
            </a:endParaRPr>
          </a:p>
          <a:p>
            <a:pPr>
              <a:spcBef>
                <a:spcPct val="50000"/>
              </a:spcBef>
            </a:pPr>
            <a:r>
              <a:rPr lang="ja-JP" altLang="en-US" sz="2400" dirty="0" smtClean="0">
                <a:solidFill>
                  <a:srgbClr val="0070C0"/>
                </a:solidFill>
                <a:latin typeface="Calibri" pitchFamily="34" charset="0"/>
              </a:rPr>
              <a:t>　　　　　　　２．災害時要援護者避難状況・安否確認システム</a:t>
            </a:r>
            <a:endParaRPr lang="en-US" altLang="ja-JP" sz="2400" dirty="0">
              <a:solidFill>
                <a:srgbClr val="0070C0"/>
              </a:solidFill>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線コネクタ 4"/>
          <p:cNvCxnSpPr/>
          <p:nvPr/>
        </p:nvCxnSpPr>
        <p:spPr>
          <a:xfrm>
            <a:off x="214282" y="579438"/>
            <a:ext cx="8715436" cy="0"/>
          </a:xfrm>
          <a:prstGeom prst="line">
            <a:avLst/>
          </a:prstGeom>
          <a:ln w="50800">
            <a:gradFill flip="none" rotWithShape="1">
              <a:gsLst>
                <a:gs pos="0">
                  <a:schemeClr val="tx2">
                    <a:lumMod val="50000"/>
                  </a:schemeClr>
                </a:gs>
                <a:gs pos="50000">
                  <a:schemeClr val="accent1">
                    <a:tint val="44500"/>
                    <a:satMod val="160000"/>
                  </a:schemeClr>
                </a:gs>
                <a:gs pos="100000">
                  <a:schemeClr val="accent1">
                    <a:tint val="23500"/>
                    <a:satMod val="160000"/>
                  </a:scheme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4099" name="テキスト ボックス 9"/>
          <p:cNvSpPr txBox="1">
            <a:spLocks noChangeArrowheads="1"/>
          </p:cNvSpPr>
          <p:nvPr/>
        </p:nvSpPr>
        <p:spPr bwMode="auto">
          <a:xfrm>
            <a:off x="214313" y="0"/>
            <a:ext cx="5572125" cy="646113"/>
          </a:xfrm>
          <a:prstGeom prst="rect">
            <a:avLst/>
          </a:prstGeom>
          <a:noFill/>
          <a:ln w="9525">
            <a:noFill/>
            <a:miter lim="800000"/>
            <a:headEnd/>
            <a:tailEnd/>
          </a:ln>
        </p:spPr>
        <p:txBody>
          <a:bodyPr>
            <a:spAutoFit/>
          </a:bodyPr>
          <a:lstStyle/>
          <a:p>
            <a:r>
              <a:rPr lang="ja-JP" altLang="en-US" sz="3600">
                <a:latin typeface="Calibri" pitchFamily="34" charset="0"/>
              </a:rPr>
              <a:t>目次</a:t>
            </a:r>
          </a:p>
        </p:txBody>
      </p:sp>
      <p:sp>
        <p:nvSpPr>
          <p:cNvPr id="4100" name="テキスト ボックス 10"/>
          <p:cNvSpPr txBox="1">
            <a:spLocks noChangeArrowheads="1"/>
          </p:cNvSpPr>
          <p:nvPr/>
        </p:nvSpPr>
        <p:spPr bwMode="auto">
          <a:xfrm>
            <a:off x="142876" y="952103"/>
            <a:ext cx="8786842" cy="5262979"/>
          </a:xfrm>
          <a:prstGeom prst="rect">
            <a:avLst/>
          </a:prstGeom>
          <a:noFill/>
          <a:ln w="38100">
            <a:noFill/>
            <a:miter lim="800000"/>
            <a:headEnd/>
            <a:tailEnd/>
          </a:ln>
        </p:spPr>
        <p:txBody>
          <a:bodyPr wrap="square">
            <a:spAutoFit/>
          </a:bodyPr>
          <a:lstStyle/>
          <a:p>
            <a:r>
              <a:rPr lang="ja-JP" altLang="en-US" sz="3200" dirty="0" smtClean="0">
                <a:latin typeface="Calibri" pitchFamily="34" charset="0"/>
              </a:rPr>
              <a:t>１．社会的背景</a:t>
            </a:r>
            <a:endParaRPr lang="en-US" altLang="ja-JP" sz="3200" dirty="0" smtClean="0">
              <a:latin typeface="Calibri" pitchFamily="34" charset="0"/>
            </a:endParaRPr>
          </a:p>
          <a:p>
            <a:r>
              <a:rPr lang="ja-JP" altLang="en-US" sz="2800" dirty="0" smtClean="0">
                <a:latin typeface="Calibri" pitchFamily="34" charset="0"/>
              </a:rPr>
              <a:t>　　～地域社会の問題～</a:t>
            </a:r>
            <a:endParaRPr lang="en-US" altLang="ja-JP" sz="2800" dirty="0" smtClean="0">
              <a:latin typeface="Calibri" pitchFamily="34" charset="0"/>
            </a:endParaRPr>
          </a:p>
          <a:p>
            <a:r>
              <a:rPr lang="ja-JP" altLang="en-US" sz="3200" dirty="0" smtClean="0">
                <a:latin typeface="Calibri" pitchFamily="34" charset="0"/>
              </a:rPr>
              <a:t>２．</a:t>
            </a:r>
            <a:r>
              <a:rPr lang="ja-JP" altLang="en-US" sz="3200" dirty="0">
                <a:latin typeface="Calibri" pitchFamily="34" charset="0"/>
              </a:rPr>
              <a:t>研究</a:t>
            </a:r>
            <a:r>
              <a:rPr lang="ja-JP" altLang="en-US" sz="3200" dirty="0" smtClean="0">
                <a:latin typeface="Calibri" pitchFamily="34" charset="0"/>
              </a:rPr>
              <a:t>背景</a:t>
            </a:r>
            <a:endParaRPr lang="en-US" altLang="ja-JP" sz="3200" dirty="0" smtClean="0">
              <a:latin typeface="Calibri" pitchFamily="34" charset="0"/>
            </a:endParaRPr>
          </a:p>
          <a:p>
            <a:r>
              <a:rPr lang="ja-JP" altLang="en-US" sz="2800" dirty="0" smtClean="0">
                <a:latin typeface="Calibri" pitchFamily="34" charset="0"/>
              </a:rPr>
              <a:t>　　～近年</a:t>
            </a:r>
            <a:r>
              <a:rPr lang="ja-JP" altLang="en-US" sz="2800" dirty="0">
                <a:latin typeface="Calibri" pitchFamily="34" charset="0"/>
              </a:rPr>
              <a:t>の災害対策～</a:t>
            </a:r>
            <a:endParaRPr lang="en-US" altLang="ja-JP" sz="2800" dirty="0">
              <a:latin typeface="Calibri" pitchFamily="34" charset="0"/>
            </a:endParaRPr>
          </a:p>
          <a:p>
            <a:r>
              <a:rPr lang="ja-JP" altLang="en-US" sz="3200" dirty="0" smtClean="0">
                <a:latin typeface="Calibri" pitchFamily="34" charset="0"/>
              </a:rPr>
              <a:t>３．</a:t>
            </a:r>
            <a:r>
              <a:rPr lang="ja-JP" altLang="en-US" sz="3200" dirty="0">
                <a:latin typeface="Calibri" pitchFamily="34" charset="0"/>
              </a:rPr>
              <a:t>研究手法</a:t>
            </a:r>
            <a:endParaRPr lang="en-US" altLang="ja-JP" sz="3200" dirty="0">
              <a:latin typeface="Calibri" pitchFamily="34" charset="0"/>
            </a:endParaRPr>
          </a:p>
          <a:p>
            <a:r>
              <a:rPr lang="ja-JP" altLang="en-US" sz="2800" dirty="0">
                <a:latin typeface="Calibri" pitchFamily="34" charset="0"/>
              </a:rPr>
              <a:t>　　</a:t>
            </a:r>
            <a:r>
              <a:rPr lang="ja-JP" altLang="en-US" sz="2800" dirty="0" smtClean="0">
                <a:latin typeface="Calibri" pitchFamily="34" charset="0"/>
              </a:rPr>
              <a:t>～</a:t>
            </a:r>
            <a:r>
              <a:rPr lang="ja-JP" altLang="en-US" sz="2800" dirty="0">
                <a:latin typeface="Calibri" pitchFamily="34" charset="0"/>
              </a:rPr>
              <a:t>リスクコミュニケーションに基づいた</a:t>
            </a:r>
            <a:r>
              <a:rPr lang="en-US" altLang="ja-JP" sz="2800" dirty="0">
                <a:latin typeface="Calibri" pitchFamily="34" charset="0"/>
              </a:rPr>
              <a:t>PDCA</a:t>
            </a:r>
            <a:r>
              <a:rPr lang="ja-JP" altLang="en-US" sz="2800" dirty="0">
                <a:latin typeface="Calibri" pitchFamily="34" charset="0"/>
              </a:rPr>
              <a:t>サイクル～</a:t>
            </a:r>
            <a:endParaRPr lang="en-US" altLang="ja-JP" sz="2800" dirty="0">
              <a:latin typeface="Calibri" pitchFamily="34" charset="0"/>
            </a:endParaRPr>
          </a:p>
          <a:p>
            <a:r>
              <a:rPr lang="ja-JP" altLang="en-US" sz="3200" dirty="0" smtClean="0">
                <a:latin typeface="Calibri" pitchFamily="34" charset="0"/>
              </a:rPr>
              <a:t>４．</a:t>
            </a:r>
            <a:r>
              <a:rPr lang="ja-JP" altLang="en-US" sz="3200" dirty="0">
                <a:latin typeface="Calibri" pitchFamily="34" charset="0"/>
              </a:rPr>
              <a:t>本研究の目的</a:t>
            </a:r>
            <a:endParaRPr lang="en-US" altLang="ja-JP" sz="3200" dirty="0">
              <a:latin typeface="Calibri" pitchFamily="34" charset="0"/>
            </a:endParaRPr>
          </a:p>
          <a:p>
            <a:r>
              <a:rPr lang="ja-JP" altLang="en-US" sz="3200" dirty="0" smtClean="0">
                <a:latin typeface="Calibri" pitchFamily="34" charset="0"/>
              </a:rPr>
              <a:t>５．</a:t>
            </a:r>
            <a:r>
              <a:rPr lang="ja-JP" altLang="en-US" sz="3200" dirty="0">
                <a:latin typeface="Calibri" pitchFamily="34" charset="0"/>
              </a:rPr>
              <a:t>ケーススタディ</a:t>
            </a:r>
            <a:endParaRPr lang="en-US" altLang="ja-JP" sz="3200" dirty="0">
              <a:latin typeface="Calibri" pitchFamily="34" charset="0"/>
            </a:endParaRPr>
          </a:p>
          <a:p>
            <a:r>
              <a:rPr lang="ja-JP" altLang="en-US" sz="2800" dirty="0">
                <a:latin typeface="Calibri" pitchFamily="34" charset="0"/>
              </a:rPr>
              <a:t>　　～</a:t>
            </a:r>
            <a:r>
              <a:rPr lang="ja-JP" altLang="en-US" sz="2800" dirty="0" smtClean="0">
                <a:latin typeface="Calibri" pitchFamily="34" charset="0"/>
              </a:rPr>
              <a:t>熊本市壷川校区での</a:t>
            </a:r>
            <a:r>
              <a:rPr lang="ja-JP" altLang="en-US" sz="2800" dirty="0">
                <a:latin typeface="Calibri" pitchFamily="34" charset="0"/>
              </a:rPr>
              <a:t>取り組み</a:t>
            </a:r>
            <a:r>
              <a:rPr lang="ja-JP" altLang="en-US" sz="2800" dirty="0" smtClean="0">
                <a:latin typeface="Calibri" pitchFamily="34" charset="0"/>
              </a:rPr>
              <a:t>～</a:t>
            </a:r>
            <a:endParaRPr lang="en-US" altLang="ja-JP" sz="2800" dirty="0" smtClean="0">
              <a:latin typeface="Calibri" pitchFamily="34" charset="0"/>
            </a:endParaRPr>
          </a:p>
          <a:p>
            <a:r>
              <a:rPr lang="ja-JP" altLang="en-US" sz="3200" dirty="0" smtClean="0">
                <a:latin typeface="Calibri" pitchFamily="34" charset="0"/>
              </a:rPr>
              <a:t>６．評価指標の位置づけ</a:t>
            </a:r>
            <a:endParaRPr lang="en-US" altLang="ja-JP" sz="3200" dirty="0">
              <a:latin typeface="Calibri" pitchFamily="34" charset="0"/>
            </a:endParaRPr>
          </a:p>
          <a:p>
            <a:r>
              <a:rPr lang="ja-JP" altLang="en-US" sz="3200" dirty="0" smtClean="0">
                <a:latin typeface="Calibri" pitchFamily="34" charset="0"/>
              </a:rPr>
              <a:t>７．</a:t>
            </a:r>
            <a:r>
              <a:rPr lang="ja-JP" altLang="en-US" sz="3200" dirty="0">
                <a:latin typeface="Calibri" pitchFamily="34" charset="0"/>
              </a:rPr>
              <a:t>まとめと今後の展開</a:t>
            </a:r>
            <a:endParaRPr lang="en-US" altLang="ja-JP" sz="3200" dirty="0">
              <a:latin typeface="Calibri" pitchFamily="34"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線コネクタ 3"/>
          <p:cNvCxnSpPr/>
          <p:nvPr/>
        </p:nvCxnSpPr>
        <p:spPr>
          <a:xfrm>
            <a:off x="214282" y="579438"/>
            <a:ext cx="8715436" cy="0"/>
          </a:xfrm>
          <a:prstGeom prst="line">
            <a:avLst/>
          </a:prstGeom>
          <a:ln w="50800">
            <a:gradFill flip="none" rotWithShape="1">
              <a:gsLst>
                <a:gs pos="0">
                  <a:schemeClr val="tx2">
                    <a:lumMod val="50000"/>
                  </a:schemeClr>
                </a:gs>
                <a:gs pos="50000">
                  <a:schemeClr val="accent1">
                    <a:tint val="44500"/>
                    <a:satMod val="160000"/>
                  </a:schemeClr>
                </a:gs>
                <a:gs pos="100000">
                  <a:schemeClr val="accent1">
                    <a:tint val="23500"/>
                    <a:satMod val="160000"/>
                  </a:scheme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17411" name="テキスト ボックス 4"/>
          <p:cNvSpPr txBox="1">
            <a:spLocks noChangeArrowheads="1"/>
          </p:cNvSpPr>
          <p:nvPr/>
        </p:nvSpPr>
        <p:spPr bwMode="auto">
          <a:xfrm>
            <a:off x="214313" y="0"/>
            <a:ext cx="8715375" cy="646113"/>
          </a:xfrm>
          <a:prstGeom prst="rect">
            <a:avLst/>
          </a:prstGeom>
          <a:noFill/>
          <a:ln w="9525">
            <a:noFill/>
            <a:miter lim="800000"/>
            <a:headEnd/>
            <a:tailEnd/>
          </a:ln>
        </p:spPr>
        <p:txBody>
          <a:bodyPr>
            <a:spAutoFit/>
          </a:bodyPr>
          <a:lstStyle/>
          <a:p>
            <a:r>
              <a:rPr lang="ja-JP" altLang="en-US" sz="3600">
                <a:latin typeface="Calibri" pitchFamily="34" charset="0"/>
              </a:rPr>
              <a:t>地域水害情報収集・避難警報発令システム</a:t>
            </a:r>
          </a:p>
        </p:txBody>
      </p:sp>
      <p:pic>
        <p:nvPicPr>
          <p:cNvPr id="17412" name="Picture 4" descr="地域水害情報収集・警報発令システム"/>
          <p:cNvPicPr>
            <a:picLocks noChangeAspect="1" noChangeArrowheads="1"/>
          </p:cNvPicPr>
          <p:nvPr/>
        </p:nvPicPr>
        <p:blipFill>
          <a:blip r:embed="rId2" cstate="print"/>
          <a:srcRect/>
          <a:stretch>
            <a:fillRect/>
          </a:stretch>
        </p:blipFill>
        <p:spPr bwMode="auto">
          <a:xfrm>
            <a:off x="900113" y="836613"/>
            <a:ext cx="8713787" cy="5654675"/>
          </a:xfrm>
          <a:prstGeom prst="rect">
            <a:avLst/>
          </a:prstGeom>
          <a:noFill/>
          <a:ln w="9525">
            <a:noFill/>
            <a:miter lim="800000"/>
            <a:headEnd/>
            <a:tailEnd/>
          </a:ln>
        </p:spPr>
      </p:pic>
      <p:pic>
        <p:nvPicPr>
          <p:cNvPr id="17413" name="Picture 11" descr="システム全景"/>
          <p:cNvPicPr>
            <a:picLocks noChangeAspect="1" noChangeArrowheads="1"/>
          </p:cNvPicPr>
          <p:nvPr/>
        </p:nvPicPr>
        <p:blipFill>
          <a:blip r:embed="rId3" cstate="print"/>
          <a:srcRect/>
          <a:stretch>
            <a:fillRect/>
          </a:stretch>
        </p:blipFill>
        <p:spPr bwMode="auto">
          <a:xfrm>
            <a:off x="0" y="981075"/>
            <a:ext cx="3375025" cy="4968875"/>
          </a:xfrm>
          <a:prstGeom prst="rect">
            <a:avLst/>
          </a:prstGeom>
          <a:noFill/>
          <a:ln w="9525">
            <a:noFill/>
            <a:miter lim="800000"/>
            <a:headEnd/>
            <a:tailEnd/>
          </a:ln>
        </p:spPr>
      </p:pic>
      <p:sp>
        <p:nvSpPr>
          <p:cNvPr id="17414" name="Text Box 12"/>
          <p:cNvSpPr txBox="1">
            <a:spLocks noChangeArrowheads="1"/>
          </p:cNvSpPr>
          <p:nvPr/>
        </p:nvSpPr>
        <p:spPr bwMode="auto">
          <a:xfrm>
            <a:off x="1116013" y="908050"/>
            <a:ext cx="863600" cy="360363"/>
          </a:xfrm>
          <a:prstGeom prst="rect">
            <a:avLst/>
          </a:prstGeom>
          <a:solidFill>
            <a:srgbClr val="FFFFFF"/>
          </a:solidFill>
          <a:ln w="9525">
            <a:solidFill>
              <a:srgbClr val="000000"/>
            </a:solidFill>
            <a:miter lim="800000"/>
            <a:headEnd/>
            <a:tailEnd/>
          </a:ln>
        </p:spPr>
        <p:txBody>
          <a:bodyPr lIns="74295" tIns="8890" rIns="74295" bIns="8890"/>
          <a:lstStyle/>
          <a:p>
            <a:pPr algn="just"/>
            <a:r>
              <a:rPr lang="ja-JP" altLang="en-US">
                <a:latin typeface="Century" pitchFamily="18" charset="0"/>
                <a:ea typeface="ＭＳ ゴシック" pitchFamily="49" charset="-128"/>
              </a:rPr>
              <a:t>雨量計</a:t>
            </a:r>
            <a:endParaRPr lang="ja-JP" altLang="en-US">
              <a:latin typeface="Calibri" pitchFamily="34" charset="0"/>
              <a:ea typeface="ＭＳ ゴシック" pitchFamily="49" charset="-128"/>
            </a:endParaRPr>
          </a:p>
        </p:txBody>
      </p:sp>
      <p:sp>
        <p:nvSpPr>
          <p:cNvPr id="17415" name="Text Box 13"/>
          <p:cNvSpPr txBox="1">
            <a:spLocks noChangeArrowheads="1"/>
          </p:cNvSpPr>
          <p:nvPr/>
        </p:nvSpPr>
        <p:spPr bwMode="auto">
          <a:xfrm>
            <a:off x="1258888" y="1700213"/>
            <a:ext cx="1295400" cy="376237"/>
          </a:xfrm>
          <a:prstGeom prst="rect">
            <a:avLst/>
          </a:prstGeom>
          <a:solidFill>
            <a:schemeClr val="bg1"/>
          </a:solidFill>
          <a:ln w="9525">
            <a:solidFill>
              <a:schemeClr val="tx1"/>
            </a:solidFill>
            <a:miter lim="800000"/>
            <a:headEnd/>
            <a:tailEnd/>
          </a:ln>
        </p:spPr>
        <p:txBody>
          <a:bodyPr>
            <a:spAutoFit/>
          </a:bodyPr>
          <a:lstStyle/>
          <a:p>
            <a:pPr>
              <a:spcBef>
                <a:spcPct val="50000"/>
              </a:spcBef>
            </a:pPr>
            <a:r>
              <a:rPr lang="en-US" altLang="ja-JP">
                <a:latin typeface="Calibri" pitchFamily="34" charset="0"/>
              </a:rPr>
              <a:t>Web</a:t>
            </a:r>
            <a:r>
              <a:rPr lang="ja-JP" altLang="en-US">
                <a:latin typeface="Calibri" pitchFamily="34" charset="0"/>
              </a:rPr>
              <a:t>カメラ</a:t>
            </a:r>
          </a:p>
        </p:txBody>
      </p:sp>
      <p:sp>
        <p:nvSpPr>
          <p:cNvPr id="17416" name="Text Box 14"/>
          <p:cNvSpPr txBox="1">
            <a:spLocks noChangeArrowheads="1"/>
          </p:cNvSpPr>
          <p:nvPr/>
        </p:nvSpPr>
        <p:spPr bwMode="auto">
          <a:xfrm>
            <a:off x="2051050" y="5300663"/>
            <a:ext cx="935038" cy="376237"/>
          </a:xfrm>
          <a:prstGeom prst="rect">
            <a:avLst/>
          </a:prstGeom>
          <a:solidFill>
            <a:schemeClr val="bg1"/>
          </a:solidFill>
          <a:ln w="9525">
            <a:solidFill>
              <a:schemeClr val="tx1"/>
            </a:solidFill>
            <a:miter lim="800000"/>
            <a:headEnd/>
            <a:tailEnd/>
          </a:ln>
        </p:spPr>
        <p:txBody>
          <a:bodyPr>
            <a:spAutoFit/>
          </a:bodyPr>
          <a:lstStyle/>
          <a:p>
            <a:pPr>
              <a:spcBef>
                <a:spcPct val="50000"/>
              </a:spcBef>
            </a:pPr>
            <a:r>
              <a:rPr lang="ja-JP" altLang="en-US">
                <a:latin typeface="Calibri" pitchFamily="34" charset="0"/>
              </a:rPr>
              <a:t>水位計</a:t>
            </a:r>
          </a:p>
        </p:txBody>
      </p:sp>
      <p:sp>
        <p:nvSpPr>
          <p:cNvPr id="17417" name="Text Box 15"/>
          <p:cNvSpPr txBox="1">
            <a:spLocks noChangeArrowheads="1"/>
          </p:cNvSpPr>
          <p:nvPr/>
        </p:nvSpPr>
        <p:spPr bwMode="auto">
          <a:xfrm>
            <a:off x="0" y="5805488"/>
            <a:ext cx="4537075" cy="641350"/>
          </a:xfrm>
          <a:prstGeom prst="rect">
            <a:avLst/>
          </a:prstGeom>
          <a:solidFill>
            <a:schemeClr val="bg1"/>
          </a:solidFill>
          <a:ln w="9525">
            <a:noFill/>
            <a:miter lim="800000"/>
            <a:headEnd/>
            <a:tailEnd/>
          </a:ln>
        </p:spPr>
        <p:txBody>
          <a:bodyPr>
            <a:spAutoFit/>
          </a:bodyPr>
          <a:lstStyle/>
          <a:p>
            <a:pPr>
              <a:lnSpc>
                <a:spcPct val="200000"/>
              </a:lnSpc>
              <a:spcBef>
                <a:spcPct val="50000"/>
              </a:spcBef>
            </a:pPr>
            <a:r>
              <a:rPr lang="ja-JP" altLang="en-US">
                <a:latin typeface="Calibri" pitchFamily="34" charset="0"/>
              </a:rPr>
              <a:t>水位計、雨量計、</a:t>
            </a:r>
            <a:r>
              <a:rPr lang="en-US" altLang="ja-JP">
                <a:latin typeface="Calibri" pitchFamily="34" charset="0"/>
              </a:rPr>
              <a:t>web</a:t>
            </a:r>
            <a:r>
              <a:rPr lang="ja-JP" altLang="en-US">
                <a:latin typeface="Calibri" pitchFamily="34" charset="0"/>
              </a:rPr>
              <a:t>カメラの設置状況</a:t>
            </a:r>
          </a:p>
        </p:txBody>
      </p:sp>
      <p:sp>
        <p:nvSpPr>
          <p:cNvPr id="17418" name="Text Box 16"/>
          <p:cNvSpPr txBox="1">
            <a:spLocks noChangeArrowheads="1"/>
          </p:cNvSpPr>
          <p:nvPr/>
        </p:nvSpPr>
        <p:spPr bwMode="auto">
          <a:xfrm>
            <a:off x="3348038" y="4076700"/>
            <a:ext cx="458787" cy="1944688"/>
          </a:xfrm>
          <a:prstGeom prst="rect">
            <a:avLst/>
          </a:prstGeom>
          <a:solidFill>
            <a:schemeClr val="bg1"/>
          </a:solidFill>
          <a:ln w="9525">
            <a:noFill/>
            <a:miter lim="800000"/>
            <a:headEnd/>
            <a:tailEnd/>
          </a:ln>
        </p:spPr>
        <p:txBody>
          <a:bodyPr vert="eaVert">
            <a:spAutoFit/>
          </a:bodyPr>
          <a:lstStyle/>
          <a:p>
            <a:pPr>
              <a:spcBef>
                <a:spcPct val="50000"/>
              </a:spcBef>
            </a:pPr>
            <a:endParaRPr lang="ja-JP" altLang="ja-JP">
              <a:latin typeface="Calibri" pitchFamily="34" charset="0"/>
            </a:endParaRPr>
          </a:p>
        </p:txBody>
      </p:sp>
      <p:sp>
        <p:nvSpPr>
          <p:cNvPr id="17419" name="Text Box 17"/>
          <p:cNvSpPr txBox="1">
            <a:spLocks noChangeArrowheads="1"/>
          </p:cNvSpPr>
          <p:nvPr/>
        </p:nvSpPr>
        <p:spPr bwMode="auto">
          <a:xfrm>
            <a:off x="5435600" y="5876925"/>
            <a:ext cx="4105275" cy="366713"/>
          </a:xfrm>
          <a:prstGeom prst="rect">
            <a:avLst/>
          </a:prstGeom>
          <a:solidFill>
            <a:schemeClr val="bg1"/>
          </a:solidFill>
          <a:ln w="9525">
            <a:noFill/>
            <a:miter lim="800000"/>
            <a:headEnd/>
            <a:tailEnd/>
          </a:ln>
        </p:spPr>
        <p:txBody>
          <a:bodyPr>
            <a:spAutoFit/>
          </a:bodyPr>
          <a:lstStyle/>
          <a:p>
            <a:pPr>
              <a:spcBef>
                <a:spcPct val="50000"/>
              </a:spcBef>
            </a:pPr>
            <a:endParaRPr lang="ja-JP" altLang="ja-JP">
              <a:latin typeface="Calibri" pitchFamily="34" charset="0"/>
            </a:endParaRPr>
          </a:p>
        </p:txBody>
      </p:sp>
      <p:sp>
        <p:nvSpPr>
          <p:cNvPr id="17420" name="Line 18"/>
          <p:cNvSpPr>
            <a:spLocks noChangeShapeType="1"/>
          </p:cNvSpPr>
          <p:nvPr/>
        </p:nvSpPr>
        <p:spPr bwMode="auto">
          <a:xfrm flipH="1">
            <a:off x="2987675" y="4149725"/>
            <a:ext cx="215900" cy="647700"/>
          </a:xfrm>
          <a:prstGeom prst="line">
            <a:avLst/>
          </a:prstGeom>
          <a:noFill/>
          <a:ln w="38100">
            <a:solidFill>
              <a:schemeClr val="bg1"/>
            </a:solidFill>
            <a:round/>
            <a:headEnd/>
            <a:tailEnd type="triangle" w="med" len="med"/>
          </a:ln>
        </p:spPr>
        <p:txBody>
          <a:bodyPr/>
          <a:lstStyle/>
          <a:p>
            <a:endParaRPr lang="ja-JP" altLang="en-US"/>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線コネクタ 3"/>
          <p:cNvCxnSpPr/>
          <p:nvPr/>
        </p:nvCxnSpPr>
        <p:spPr>
          <a:xfrm>
            <a:off x="214282" y="579438"/>
            <a:ext cx="8715436" cy="0"/>
          </a:xfrm>
          <a:prstGeom prst="line">
            <a:avLst/>
          </a:prstGeom>
          <a:ln w="50800">
            <a:gradFill flip="none" rotWithShape="1">
              <a:gsLst>
                <a:gs pos="0">
                  <a:schemeClr val="tx2">
                    <a:lumMod val="50000"/>
                  </a:schemeClr>
                </a:gs>
                <a:gs pos="50000">
                  <a:schemeClr val="accent1">
                    <a:tint val="44500"/>
                    <a:satMod val="160000"/>
                  </a:schemeClr>
                </a:gs>
                <a:gs pos="100000">
                  <a:schemeClr val="accent1">
                    <a:tint val="23500"/>
                    <a:satMod val="160000"/>
                  </a:scheme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19459" name="テキスト ボックス 4"/>
          <p:cNvSpPr txBox="1">
            <a:spLocks noChangeArrowheads="1"/>
          </p:cNvSpPr>
          <p:nvPr/>
        </p:nvSpPr>
        <p:spPr bwMode="auto">
          <a:xfrm>
            <a:off x="214313" y="0"/>
            <a:ext cx="7358062" cy="646113"/>
          </a:xfrm>
          <a:prstGeom prst="rect">
            <a:avLst/>
          </a:prstGeom>
          <a:noFill/>
          <a:ln w="9525">
            <a:noFill/>
            <a:miter lim="800000"/>
            <a:headEnd/>
            <a:tailEnd/>
          </a:ln>
        </p:spPr>
        <p:txBody>
          <a:bodyPr>
            <a:spAutoFit/>
          </a:bodyPr>
          <a:lstStyle/>
          <a:p>
            <a:r>
              <a:rPr lang="ja-JP" altLang="en-US" sz="3600">
                <a:latin typeface="Calibri" pitchFamily="34" charset="0"/>
              </a:rPr>
              <a:t>水害情報収集システムの公開</a:t>
            </a:r>
          </a:p>
        </p:txBody>
      </p:sp>
      <p:pic>
        <p:nvPicPr>
          <p:cNvPr id="19460" name="Picture 2"/>
          <p:cNvPicPr>
            <a:picLocks noChangeAspect="1" noChangeArrowheads="1"/>
          </p:cNvPicPr>
          <p:nvPr/>
        </p:nvPicPr>
        <p:blipFill>
          <a:blip r:embed="rId2" cstate="print"/>
          <a:srcRect t="13333" r="30730" b="14166"/>
          <a:stretch>
            <a:fillRect/>
          </a:stretch>
        </p:blipFill>
        <p:spPr bwMode="auto">
          <a:xfrm>
            <a:off x="0" y="785813"/>
            <a:ext cx="9072563" cy="59340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cstate="print"/>
          <a:srcRect l="520" t="12500" r="82292" b="35832"/>
          <a:stretch>
            <a:fillRect/>
          </a:stretch>
        </p:blipFill>
        <p:spPr bwMode="auto">
          <a:xfrm>
            <a:off x="500063" y="1000125"/>
            <a:ext cx="2357437" cy="4429125"/>
          </a:xfrm>
          <a:prstGeom prst="rect">
            <a:avLst/>
          </a:prstGeom>
          <a:noFill/>
          <a:ln w="9525">
            <a:noFill/>
            <a:miter lim="800000"/>
            <a:headEnd/>
            <a:tailEnd/>
          </a:ln>
        </p:spPr>
      </p:pic>
      <p:sp>
        <p:nvSpPr>
          <p:cNvPr id="20483" name="テキスト ボックス 6"/>
          <p:cNvSpPr txBox="1">
            <a:spLocks noChangeArrowheads="1"/>
          </p:cNvSpPr>
          <p:nvPr/>
        </p:nvSpPr>
        <p:spPr bwMode="auto">
          <a:xfrm>
            <a:off x="500063" y="5500688"/>
            <a:ext cx="2071687" cy="369887"/>
          </a:xfrm>
          <a:prstGeom prst="rect">
            <a:avLst/>
          </a:prstGeom>
          <a:noFill/>
          <a:ln w="9525">
            <a:noFill/>
            <a:miter lim="800000"/>
            <a:headEnd/>
            <a:tailEnd/>
          </a:ln>
        </p:spPr>
        <p:txBody>
          <a:bodyPr>
            <a:spAutoFit/>
          </a:bodyPr>
          <a:lstStyle/>
          <a:p>
            <a:r>
              <a:rPr lang="ja-JP" altLang="en-US">
                <a:latin typeface="Calibri" pitchFamily="34" charset="0"/>
              </a:rPr>
              <a:t>トップページ</a:t>
            </a:r>
          </a:p>
        </p:txBody>
      </p:sp>
      <p:sp>
        <p:nvSpPr>
          <p:cNvPr id="20484" name="テキスト ボックス 7"/>
          <p:cNvSpPr txBox="1">
            <a:spLocks noChangeArrowheads="1"/>
          </p:cNvSpPr>
          <p:nvPr/>
        </p:nvSpPr>
        <p:spPr bwMode="auto">
          <a:xfrm>
            <a:off x="6286500" y="4262438"/>
            <a:ext cx="2286000" cy="523875"/>
          </a:xfrm>
          <a:prstGeom prst="rect">
            <a:avLst/>
          </a:prstGeom>
          <a:noFill/>
          <a:ln w="9525">
            <a:noFill/>
            <a:miter lim="800000"/>
            <a:headEnd/>
            <a:tailEnd/>
          </a:ln>
        </p:spPr>
        <p:txBody>
          <a:bodyPr>
            <a:spAutoFit/>
          </a:bodyPr>
          <a:lstStyle/>
          <a:p>
            <a:r>
              <a:rPr lang="ja-JP" altLang="en-US" sz="1400">
                <a:latin typeface="Calibri" pitchFamily="34" charset="0"/>
              </a:rPr>
              <a:t>坪井川の状況</a:t>
            </a:r>
            <a:br>
              <a:rPr lang="ja-JP" altLang="en-US" sz="1400">
                <a:latin typeface="Calibri" pitchFamily="34" charset="0"/>
              </a:rPr>
            </a:br>
            <a:r>
              <a:rPr lang="ja-JP" altLang="en-US" sz="1400">
                <a:latin typeface="Calibri" pitchFamily="34" charset="0"/>
              </a:rPr>
              <a:t>（坪井川水位観測所付近）</a:t>
            </a:r>
          </a:p>
        </p:txBody>
      </p:sp>
      <p:sp>
        <p:nvSpPr>
          <p:cNvPr id="20485" name="テキスト ボックス 8"/>
          <p:cNvSpPr txBox="1">
            <a:spLocks noChangeArrowheads="1"/>
          </p:cNvSpPr>
          <p:nvPr/>
        </p:nvSpPr>
        <p:spPr bwMode="auto">
          <a:xfrm>
            <a:off x="3286125" y="4286250"/>
            <a:ext cx="2500313" cy="523875"/>
          </a:xfrm>
          <a:prstGeom prst="rect">
            <a:avLst/>
          </a:prstGeom>
          <a:noFill/>
          <a:ln w="9525">
            <a:noFill/>
            <a:miter lim="800000"/>
            <a:headEnd/>
            <a:tailEnd/>
          </a:ln>
        </p:spPr>
        <p:txBody>
          <a:bodyPr>
            <a:spAutoFit/>
          </a:bodyPr>
          <a:lstStyle/>
          <a:p>
            <a:r>
              <a:rPr lang="ja-JP" altLang="en-US" sz="1400">
                <a:latin typeface="Calibri" pitchFamily="34" charset="0"/>
              </a:rPr>
              <a:t>壺川校区内の状況</a:t>
            </a:r>
            <a:br>
              <a:rPr lang="ja-JP" altLang="en-US" sz="1400">
                <a:latin typeface="Calibri" pitchFamily="34" charset="0"/>
              </a:rPr>
            </a:br>
            <a:r>
              <a:rPr lang="ja-JP" altLang="en-US" sz="1400">
                <a:latin typeface="Calibri" pitchFamily="34" charset="0"/>
              </a:rPr>
              <a:t>（中央在宅福祉センター付近）</a:t>
            </a:r>
            <a:endParaRPr lang="ja-JP" altLang="en-US">
              <a:latin typeface="Calibri" pitchFamily="34" charset="0"/>
            </a:endParaRPr>
          </a:p>
        </p:txBody>
      </p:sp>
      <p:sp>
        <p:nvSpPr>
          <p:cNvPr id="20486" name="テキスト ボックス 9"/>
          <p:cNvSpPr txBox="1">
            <a:spLocks noChangeArrowheads="1"/>
          </p:cNvSpPr>
          <p:nvPr/>
        </p:nvSpPr>
        <p:spPr bwMode="auto">
          <a:xfrm>
            <a:off x="571500" y="5929313"/>
            <a:ext cx="7000875" cy="646112"/>
          </a:xfrm>
          <a:prstGeom prst="rect">
            <a:avLst/>
          </a:prstGeom>
          <a:noFill/>
          <a:ln w="9525">
            <a:noFill/>
            <a:miter lim="800000"/>
            <a:headEnd/>
            <a:tailEnd/>
          </a:ln>
        </p:spPr>
        <p:txBody>
          <a:bodyPr>
            <a:spAutoFit/>
          </a:bodyPr>
          <a:lstStyle/>
          <a:p>
            <a:r>
              <a:rPr lang="en-US" altLang="ja-JP">
                <a:latin typeface="Calibri" pitchFamily="34" charset="0"/>
              </a:rPr>
              <a:t>URL</a:t>
            </a:r>
          </a:p>
          <a:p>
            <a:r>
              <a:rPr lang="ja-JP" altLang="en-US">
                <a:latin typeface="Calibri" pitchFamily="34" charset="0"/>
              </a:rPr>
              <a:t>　</a:t>
            </a:r>
            <a:r>
              <a:rPr lang="en-US" altLang="ja-JP">
                <a:latin typeface="Calibri" pitchFamily="34" charset="0"/>
              </a:rPr>
              <a:t>http://www2.kumamoto-bousai.jp/kosen-mobile/kosenhptoppage.htm</a:t>
            </a:r>
            <a:endParaRPr lang="ja-JP" altLang="en-US">
              <a:latin typeface="Calibri" pitchFamily="34" charset="0"/>
            </a:endParaRPr>
          </a:p>
        </p:txBody>
      </p:sp>
      <p:pic>
        <p:nvPicPr>
          <p:cNvPr id="20487" name="Picture 11" descr="C:\Users\tomo\研究室関係\平成21年度資料\壷川\社会基盤\QR_Code_1.jpg"/>
          <p:cNvPicPr>
            <a:picLocks noChangeAspect="1" noChangeArrowheads="1"/>
          </p:cNvPicPr>
          <p:nvPr/>
        </p:nvPicPr>
        <p:blipFill>
          <a:blip r:embed="rId3" cstate="print"/>
          <a:srcRect/>
          <a:stretch>
            <a:fillRect/>
          </a:stretch>
        </p:blipFill>
        <p:spPr bwMode="auto">
          <a:xfrm>
            <a:off x="7643813" y="5286375"/>
            <a:ext cx="1171575" cy="1171575"/>
          </a:xfrm>
          <a:prstGeom prst="rect">
            <a:avLst/>
          </a:prstGeom>
          <a:noFill/>
          <a:ln w="9525">
            <a:noFill/>
            <a:miter lim="800000"/>
            <a:headEnd/>
            <a:tailEnd/>
          </a:ln>
        </p:spPr>
      </p:pic>
      <p:cxnSp>
        <p:nvCxnSpPr>
          <p:cNvPr id="10" name="直線コネクタ 9"/>
          <p:cNvCxnSpPr/>
          <p:nvPr/>
        </p:nvCxnSpPr>
        <p:spPr>
          <a:xfrm>
            <a:off x="214282" y="579438"/>
            <a:ext cx="8715436" cy="0"/>
          </a:xfrm>
          <a:prstGeom prst="line">
            <a:avLst/>
          </a:prstGeom>
          <a:ln w="50800">
            <a:gradFill flip="none" rotWithShape="1">
              <a:gsLst>
                <a:gs pos="0">
                  <a:schemeClr val="tx2">
                    <a:lumMod val="50000"/>
                  </a:schemeClr>
                </a:gs>
                <a:gs pos="50000">
                  <a:schemeClr val="accent1">
                    <a:tint val="44500"/>
                    <a:satMod val="160000"/>
                  </a:schemeClr>
                </a:gs>
                <a:gs pos="100000">
                  <a:schemeClr val="accent1">
                    <a:tint val="23500"/>
                    <a:satMod val="160000"/>
                  </a:scheme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20489" name="テキスト ボックス 10"/>
          <p:cNvSpPr txBox="1">
            <a:spLocks noChangeArrowheads="1"/>
          </p:cNvSpPr>
          <p:nvPr/>
        </p:nvSpPr>
        <p:spPr bwMode="auto">
          <a:xfrm>
            <a:off x="214313" y="0"/>
            <a:ext cx="8715375" cy="646113"/>
          </a:xfrm>
          <a:prstGeom prst="rect">
            <a:avLst/>
          </a:prstGeom>
          <a:noFill/>
          <a:ln w="9525">
            <a:noFill/>
            <a:miter lim="800000"/>
            <a:headEnd/>
            <a:tailEnd/>
          </a:ln>
        </p:spPr>
        <p:txBody>
          <a:bodyPr>
            <a:spAutoFit/>
          </a:bodyPr>
          <a:lstStyle/>
          <a:p>
            <a:r>
              <a:rPr lang="ja-JP" altLang="en-US" sz="3600">
                <a:latin typeface="Calibri" pitchFamily="34" charset="0"/>
              </a:rPr>
              <a:t>水害情報収集システムの公開（携帯版</a:t>
            </a:r>
            <a:r>
              <a:rPr lang="en-US" altLang="ja-JP" sz="3600">
                <a:latin typeface="Calibri" pitchFamily="34" charset="0"/>
              </a:rPr>
              <a:t>HP</a:t>
            </a:r>
            <a:r>
              <a:rPr lang="ja-JP" altLang="en-US" sz="3600">
                <a:latin typeface="Calibri" pitchFamily="34" charset="0"/>
              </a:rPr>
              <a:t>）</a:t>
            </a:r>
          </a:p>
        </p:txBody>
      </p:sp>
      <p:grpSp>
        <p:nvGrpSpPr>
          <p:cNvPr id="20490" name="グループ化 24"/>
          <p:cNvGrpSpPr>
            <a:grpSpLocks/>
          </p:cNvGrpSpPr>
          <p:nvPr/>
        </p:nvGrpSpPr>
        <p:grpSpPr bwMode="auto">
          <a:xfrm>
            <a:off x="3357563" y="1000125"/>
            <a:ext cx="2357437" cy="3286125"/>
            <a:chOff x="3357554" y="1000108"/>
            <a:chExt cx="2357438" cy="3286148"/>
          </a:xfrm>
        </p:grpSpPr>
        <p:grpSp>
          <p:nvGrpSpPr>
            <p:cNvPr id="20497" name="グループ化 10"/>
            <p:cNvGrpSpPr>
              <a:grpSpLocks/>
            </p:cNvGrpSpPr>
            <p:nvPr/>
          </p:nvGrpSpPr>
          <p:grpSpPr bwMode="auto">
            <a:xfrm>
              <a:off x="3357554" y="1000108"/>
              <a:ext cx="2357438" cy="3286148"/>
              <a:chOff x="531582" y="428604"/>
              <a:chExt cx="4111840" cy="5357850"/>
            </a:xfrm>
          </p:grpSpPr>
          <p:pic>
            <p:nvPicPr>
              <p:cNvPr id="20499" name="Picture 3"/>
              <p:cNvPicPr>
                <a:picLocks noChangeAspect="1" noChangeArrowheads="1"/>
              </p:cNvPicPr>
              <p:nvPr/>
            </p:nvPicPr>
            <p:blipFill>
              <a:blip r:embed="rId4" cstate="print"/>
              <a:srcRect l="520" t="15833" r="82292" b="48334"/>
              <a:stretch>
                <a:fillRect/>
              </a:stretch>
            </p:blipFill>
            <p:spPr bwMode="auto">
              <a:xfrm>
                <a:off x="531582" y="428604"/>
                <a:ext cx="4111840" cy="5357850"/>
              </a:xfrm>
              <a:prstGeom prst="rect">
                <a:avLst/>
              </a:prstGeom>
              <a:noFill/>
              <a:ln w="9525">
                <a:noFill/>
                <a:miter lim="800000"/>
                <a:headEnd/>
                <a:tailEnd/>
              </a:ln>
            </p:spPr>
          </p:pic>
          <p:sp>
            <p:nvSpPr>
              <p:cNvPr id="19" name="正方形/長方形 18"/>
              <p:cNvSpPr/>
              <p:nvPr/>
            </p:nvSpPr>
            <p:spPr>
              <a:xfrm>
                <a:off x="570347" y="1999723"/>
                <a:ext cx="3715886" cy="2787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grpSp>
        <p:pic>
          <p:nvPicPr>
            <p:cNvPr id="20498" name="Picture 2"/>
            <p:cNvPicPr>
              <a:picLocks noChangeAspect="1" noChangeArrowheads="1"/>
            </p:cNvPicPr>
            <p:nvPr/>
          </p:nvPicPr>
          <p:blipFill>
            <a:blip r:embed="rId5" cstate="print"/>
            <a:srcRect l="1610" t="22614" r="77637" b="55249"/>
            <a:stretch>
              <a:fillRect/>
            </a:stretch>
          </p:blipFill>
          <p:spPr bwMode="auto">
            <a:xfrm>
              <a:off x="3426891" y="2048879"/>
              <a:ext cx="2216679" cy="1491585"/>
            </a:xfrm>
            <a:prstGeom prst="rect">
              <a:avLst/>
            </a:prstGeom>
            <a:noFill/>
            <a:ln w="9525">
              <a:noFill/>
              <a:miter lim="800000"/>
              <a:headEnd/>
              <a:tailEnd/>
            </a:ln>
          </p:spPr>
        </p:pic>
      </p:grpSp>
      <p:grpSp>
        <p:nvGrpSpPr>
          <p:cNvPr id="20491" name="グループ化 25"/>
          <p:cNvGrpSpPr>
            <a:grpSpLocks/>
          </p:cNvGrpSpPr>
          <p:nvPr/>
        </p:nvGrpSpPr>
        <p:grpSpPr bwMode="auto">
          <a:xfrm>
            <a:off x="6215063" y="1000125"/>
            <a:ext cx="2357437" cy="3286125"/>
            <a:chOff x="6215091" y="1000108"/>
            <a:chExt cx="2357437" cy="3286148"/>
          </a:xfrm>
        </p:grpSpPr>
        <p:grpSp>
          <p:nvGrpSpPr>
            <p:cNvPr id="20493" name="グループ化 14"/>
            <p:cNvGrpSpPr>
              <a:grpSpLocks/>
            </p:cNvGrpSpPr>
            <p:nvPr/>
          </p:nvGrpSpPr>
          <p:grpSpPr bwMode="auto">
            <a:xfrm>
              <a:off x="6215091" y="1000108"/>
              <a:ext cx="2357437" cy="3286148"/>
              <a:chOff x="588068" y="500040"/>
              <a:chExt cx="4769733" cy="6215107"/>
            </a:xfrm>
          </p:grpSpPr>
          <p:pic>
            <p:nvPicPr>
              <p:cNvPr id="20495" name="Picture 4"/>
              <p:cNvPicPr>
                <a:picLocks noChangeAspect="1" noChangeArrowheads="1"/>
              </p:cNvPicPr>
              <p:nvPr/>
            </p:nvPicPr>
            <p:blipFill>
              <a:blip r:embed="rId6" cstate="print"/>
              <a:srcRect l="520" t="15833" r="82292" b="48334"/>
              <a:stretch>
                <a:fillRect/>
              </a:stretch>
            </p:blipFill>
            <p:spPr bwMode="auto">
              <a:xfrm>
                <a:off x="588068" y="500040"/>
                <a:ext cx="4769733" cy="6215107"/>
              </a:xfrm>
              <a:prstGeom prst="rect">
                <a:avLst/>
              </a:prstGeom>
              <a:noFill/>
              <a:ln w="9525">
                <a:noFill/>
                <a:miter lim="800000"/>
                <a:headEnd/>
                <a:tailEnd/>
              </a:ln>
            </p:spPr>
          </p:pic>
          <p:sp>
            <p:nvSpPr>
              <p:cNvPr id="24" name="正方形/長方形 23"/>
              <p:cNvSpPr/>
              <p:nvPr/>
            </p:nvSpPr>
            <p:spPr>
              <a:xfrm>
                <a:off x="642670" y="2358568"/>
                <a:ext cx="4358606" cy="32126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grpSp>
        <p:pic>
          <p:nvPicPr>
            <p:cNvPr id="20494" name="Picture 2"/>
            <p:cNvPicPr>
              <a:picLocks noChangeAspect="1" noChangeArrowheads="1"/>
            </p:cNvPicPr>
            <p:nvPr/>
          </p:nvPicPr>
          <p:blipFill>
            <a:blip r:embed="rId5" cstate="print"/>
            <a:srcRect l="35732" t="22505" r="43690" b="55249"/>
            <a:stretch>
              <a:fillRect/>
            </a:stretch>
          </p:blipFill>
          <p:spPr bwMode="auto">
            <a:xfrm>
              <a:off x="6278806" y="2027029"/>
              <a:ext cx="2222284" cy="1544847"/>
            </a:xfrm>
            <a:prstGeom prst="rect">
              <a:avLst/>
            </a:prstGeom>
            <a:noFill/>
            <a:ln w="9525">
              <a:noFill/>
              <a:miter lim="800000"/>
              <a:headEnd/>
              <a:tailEnd/>
            </a:ln>
          </p:spPr>
        </p:pic>
      </p:grpSp>
      <p:sp>
        <p:nvSpPr>
          <p:cNvPr id="20492" name="テキスト ボックス 26"/>
          <p:cNvSpPr txBox="1">
            <a:spLocks noChangeArrowheads="1"/>
          </p:cNvSpPr>
          <p:nvPr/>
        </p:nvSpPr>
        <p:spPr bwMode="auto">
          <a:xfrm>
            <a:off x="7715250" y="5000625"/>
            <a:ext cx="1071563" cy="369888"/>
          </a:xfrm>
          <a:prstGeom prst="rect">
            <a:avLst/>
          </a:prstGeom>
          <a:noFill/>
          <a:ln w="9525">
            <a:noFill/>
            <a:miter lim="800000"/>
            <a:headEnd/>
            <a:tailEnd/>
          </a:ln>
        </p:spPr>
        <p:txBody>
          <a:bodyPr>
            <a:spAutoFit/>
          </a:bodyPr>
          <a:lstStyle/>
          <a:p>
            <a:r>
              <a:rPr lang="en-US" altLang="ja-JP">
                <a:latin typeface="Calibri" pitchFamily="34" charset="0"/>
              </a:rPr>
              <a:t>QR</a:t>
            </a:r>
            <a:r>
              <a:rPr lang="ja-JP" altLang="en-US">
                <a:latin typeface="Calibri" pitchFamily="34" charset="0"/>
              </a:rPr>
              <a:t>コード</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線コネクタ 3"/>
          <p:cNvCxnSpPr/>
          <p:nvPr/>
        </p:nvCxnSpPr>
        <p:spPr>
          <a:xfrm>
            <a:off x="214282" y="579438"/>
            <a:ext cx="8715436" cy="0"/>
          </a:xfrm>
          <a:prstGeom prst="line">
            <a:avLst/>
          </a:prstGeom>
          <a:ln w="50800">
            <a:gradFill flip="none" rotWithShape="1">
              <a:gsLst>
                <a:gs pos="0">
                  <a:schemeClr val="tx2">
                    <a:lumMod val="50000"/>
                  </a:schemeClr>
                </a:gs>
                <a:gs pos="50000">
                  <a:schemeClr val="accent1">
                    <a:tint val="44500"/>
                    <a:satMod val="160000"/>
                  </a:schemeClr>
                </a:gs>
                <a:gs pos="100000">
                  <a:schemeClr val="accent1">
                    <a:tint val="23500"/>
                    <a:satMod val="160000"/>
                  </a:scheme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18435" name="テキスト ボックス 4"/>
          <p:cNvSpPr txBox="1">
            <a:spLocks noChangeArrowheads="1"/>
          </p:cNvSpPr>
          <p:nvPr/>
        </p:nvSpPr>
        <p:spPr bwMode="auto">
          <a:xfrm>
            <a:off x="214313" y="0"/>
            <a:ext cx="7358062" cy="646113"/>
          </a:xfrm>
          <a:prstGeom prst="rect">
            <a:avLst/>
          </a:prstGeom>
          <a:noFill/>
          <a:ln w="9525">
            <a:noFill/>
            <a:miter lim="800000"/>
            <a:headEnd/>
            <a:tailEnd/>
          </a:ln>
        </p:spPr>
        <p:txBody>
          <a:bodyPr>
            <a:spAutoFit/>
          </a:bodyPr>
          <a:lstStyle/>
          <a:p>
            <a:r>
              <a:rPr lang="ja-JP" altLang="en-US" sz="3600">
                <a:latin typeface="Calibri" pitchFamily="34" charset="0"/>
              </a:rPr>
              <a:t>ミニ</a:t>
            </a:r>
            <a:r>
              <a:rPr lang="en-US" altLang="ja-JP" sz="3600">
                <a:latin typeface="Calibri" pitchFamily="34" charset="0"/>
              </a:rPr>
              <a:t>FM</a:t>
            </a:r>
            <a:r>
              <a:rPr lang="ja-JP" altLang="en-US" sz="3600">
                <a:latin typeface="Calibri" pitchFamily="34" charset="0"/>
              </a:rPr>
              <a:t>の設置</a:t>
            </a:r>
          </a:p>
        </p:txBody>
      </p:sp>
      <p:grpSp>
        <p:nvGrpSpPr>
          <p:cNvPr id="18436" name="グループ化 19"/>
          <p:cNvGrpSpPr>
            <a:grpSpLocks/>
          </p:cNvGrpSpPr>
          <p:nvPr/>
        </p:nvGrpSpPr>
        <p:grpSpPr bwMode="auto">
          <a:xfrm>
            <a:off x="0" y="857250"/>
            <a:ext cx="4286250" cy="5214938"/>
            <a:chOff x="2087563" y="1336687"/>
            <a:chExt cx="3265487" cy="4070338"/>
          </a:xfrm>
        </p:grpSpPr>
        <p:pic>
          <p:nvPicPr>
            <p:cNvPr id="18448" name="Picture 15" descr="全景1"/>
            <p:cNvPicPr>
              <a:picLocks noChangeAspect="1" noChangeArrowheads="1"/>
            </p:cNvPicPr>
            <p:nvPr/>
          </p:nvPicPr>
          <p:blipFill>
            <a:blip r:embed="rId2" cstate="print"/>
            <a:srcRect/>
            <a:stretch>
              <a:fillRect/>
            </a:stretch>
          </p:blipFill>
          <p:spPr bwMode="auto">
            <a:xfrm>
              <a:off x="2357422" y="1336687"/>
              <a:ext cx="2860675" cy="3806825"/>
            </a:xfrm>
            <a:prstGeom prst="rect">
              <a:avLst/>
            </a:prstGeom>
            <a:noFill/>
            <a:ln w="9525">
              <a:noFill/>
              <a:miter lim="800000"/>
              <a:headEnd/>
              <a:tailEnd/>
            </a:ln>
          </p:spPr>
        </p:pic>
        <p:grpSp>
          <p:nvGrpSpPr>
            <p:cNvPr id="18449" name="グループ化 17"/>
            <p:cNvGrpSpPr>
              <a:grpSpLocks/>
            </p:cNvGrpSpPr>
            <p:nvPr/>
          </p:nvGrpSpPr>
          <p:grpSpPr bwMode="auto">
            <a:xfrm>
              <a:off x="2087563" y="1466850"/>
              <a:ext cx="3265487" cy="3940175"/>
              <a:chOff x="2087563" y="1466850"/>
              <a:chExt cx="3265487" cy="3940175"/>
            </a:xfrm>
          </p:grpSpPr>
          <p:sp>
            <p:nvSpPr>
              <p:cNvPr id="18450" name="Line 3"/>
              <p:cNvSpPr>
                <a:spLocks noChangeShapeType="1"/>
              </p:cNvSpPr>
              <p:nvPr/>
            </p:nvSpPr>
            <p:spPr bwMode="auto">
              <a:xfrm>
                <a:off x="3708400" y="3660775"/>
                <a:ext cx="1028700" cy="0"/>
              </a:xfrm>
              <a:prstGeom prst="line">
                <a:avLst/>
              </a:prstGeom>
              <a:noFill/>
              <a:ln w="38100">
                <a:solidFill>
                  <a:srgbClr val="000000"/>
                </a:solidFill>
                <a:round/>
                <a:headEnd type="triangle" w="med" len="med"/>
                <a:tailEnd type="triangle" w="med" len="med"/>
              </a:ln>
            </p:spPr>
            <p:txBody>
              <a:bodyPr lIns="74295" tIns="8890" rIns="74295" bIns="8890"/>
              <a:lstStyle/>
              <a:p>
                <a:endParaRPr lang="ja-JP" altLang="en-US"/>
              </a:p>
            </p:txBody>
          </p:sp>
          <p:sp>
            <p:nvSpPr>
              <p:cNvPr id="18451" name="Text Box 4"/>
              <p:cNvSpPr txBox="1">
                <a:spLocks noChangeArrowheads="1"/>
              </p:cNvSpPr>
              <p:nvPr/>
            </p:nvSpPr>
            <p:spPr bwMode="auto">
              <a:xfrm>
                <a:off x="3997325" y="3432175"/>
                <a:ext cx="571500" cy="342900"/>
              </a:xfrm>
              <a:prstGeom prst="rect">
                <a:avLst/>
              </a:prstGeom>
              <a:noFill/>
              <a:ln w="9525">
                <a:noFill/>
                <a:miter lim="800000"/>
                <a:headEnd/>
                <a:tailEnd/>
              </a:ln>
            </p:spPr>
            <p:txBody>
              <a:bodyPr lIns="74295" tIns="8890" rIns="74295" bIns="8890"/>
              <a:lstStyle/>
              <a:p>
                <a:pPr algn="just"/>
                <a:r>
                  <a:rPr lang="en-US" altLang="ja-JP" sz="1200" b="1">
                    <a:latin typeface="Century" pitchFamily="18" charset="0"/>
                    <a:ea typeface="ＭＳ 明朝" pitchFamily="17" charset="-128"/>
                    <a:cs typeface="ＭＳ Ｐゴシック" pitchFamily="50" charset="-128"/>
                  </a:rPr>
                  <a:t>27cm</a:t>
                </a:r>
                <a:endParaRPr lang="ja-JP" altLang="ja-JP">
                  <a:ea typeface="ＭＳ 明朝" pitchFamily="17" charset="-128"/>
                  <a:cs typeface="ＭＳ Ｐゴシック" pitchFamily="50" charset="-128"/>
                </a:endParaRPr>
              </a:p>
            </p:txBody>
          </p:sp>
          <p:sp>
            <p:nvSpPr>
              <p:cNvPr id="18452" name="Line 5"/>
              <p:cNvSpPr>
                <a:spLocks noChangeShapeType="1"/>
              </p:cNvSpPr>
              <p:nvPr/>
            </p:nvSpPr>
            <p:spPr bwMode="auto">
              <a:xfrm>
                <a:off x="2908300" y="3660775"/>
                <a:ext cx="685800" cy="0"/>
              </a:xfrm>
              <a:prstGeom prst="line">
                <a:avLst/>
              </a:prstGeom>
              <a:noFill/>
              <a:ln w="38100">
                <a:solidFill>
                  <a:srgbClr val="000000"/>
                </a:solidFill>
                <a:round/>
                <a:headEnd type="triangle" w="med" len="med"/>
                <a:tailEnd type="triangle" w="med" len="med"/>
              </a:ln>
            </p:spPr>
            <p:txBody>
              <a:bodyPr lIns="74295" tIns="8890" rIns="74295" bIns="8890"/>
              <a:lstStyle/>
              <a:p>
                <a:endParaRPr lang="ja-JP" altLang="en-US"/>
              </a:p>
            </p:txBody>
          </p:sp>
          <p:sp>
            <p:nvSpPr>
              <p:cNvPr id="18453" name="Text Box 6"/>
              <p:cNvSpPr txBox="1">
                <a:spLocks noChangeArrowheads="1"/>
              </p:cNvSpPr>
              <p:nvPr/>
            </p:nvSpPr>
            <p:spPr bwMode="auto">
              <a:xfrm>
                <a:off x="3022600" y="3432175"/>
                <a:ext cx="571500" cy="342900"/>
              </a:xfrm>
              <a:prstGeom prst="rect">
                <a:avLst/>
              </a:prstGeom>
              <a:noFill/>
              <a:ln w="9525">
                <a:noFill/>
                <a:miter lim="800000"/>
                <a:headEnd/>
                <a:tailEnd/>
              </a:ln>
            </p:spPr>
            <p:txBody>
              <a:bodyPr lIns="74295" tIns="8890" rIns="74295" bIns="8890"/>
              <a:lstStyle/>
              <a:p>
                <a:pPr algn="just"/>
                <a:r>
                  <a:rPr lang="en-US" altLang="ja-JP" sz="1200" b="1">
                    <a:latin typeface="Century" pitchFamily="18" charset="0"/>
                    <a:ea typeface="ＭＳ 明朝" pitchFamily="17" charset="-128"/>
                    <a:cs typeface="ＭＳ Ｐゴシック" pitchFamily="50" charset="-128"/>
                  </a:rPr>
                  <a:t>16cm</a:t>
                </a:r>
                <a:endParaRPr lang="ja-JP" altLang="ja-JP">
                  <a:ea typeface="ＭＳ 明朝" pitchFamily="17" charset="-128"/>
                  <a:cs typeface="ＭＳ Ｐゴシック" pitchFamily="50" charset="-128"/>
                </a:endParaRPr>
              </a:p>
            </p:txBody>
          </p:sp>
          <p:sp>
            <p:nvSpPr>
              <p:cNvPr id="18454" name="Line 7"/>
              <p:cNvSpPr>
                <a:spLocks noChangeShapeType="1"/>
              </p:cNvSpPr>
              <p:nvPr/>
            </p:nvSpPr>
            <p:spPr bwMode="auto">
              <a:xfrm>
                <a:off x="4830763" y="3775075"/>
                <a:ext cx="0" cy="914400"/>
              </a:xfrm>
              <a:prstGeom prst="line">
                <a:avLst/>
              </a:prstGeom>
              <a:noFill/>
              <a:ln w="38100">
                <a:solidFill>
                  <a:srgbClr val="000000"/>
                </a:solidFill>
                <a:round/>
                <a:headEnd type="triangle" w="med" len="med"/>
                <a:tailEnd type="triangle" w="med" len="med"/>
              </a:ln>
            </p:spPr>
            <p:txBody>
              <a:bodyPr lIns="74295" tIns="8890" rIns="74295" bIns="8890"/>
              <a:lstStyle/>
              <a:p>
                <a:endParaRPr lang="ja-JP" altLang="en-US"/>
              </a:p>
            </p:txBody>
          </p:sp>
          <p:sp>
            <p:nvSpPr>
              <p:cNvPr id="18455" name="Text Box 8"/>
              <p:cNvSpPr txBox="1">
                <a:spLocks noChangeArrowheads="1"/>
              </p:cNvSpPr>
              <p:nvPr/>
            </p:nvSpPr>
            <p:spPr bwMode="auto">
              <a:xfrm>
                <a:off x="4781550" y="4117975"/>
                <a:ext cx="571500" cy="342900"/>
              </a:xfrm>
              <a:prstGeom prst="rect">
                <a:avLst/>
              </a:prstGeom>
              <a:noFill/>
              <a:ln w="9525">
                <a:noFill/>
                <a:miter lim="800000"/>
                <a:headEnd/>
                <a:tailEnd/>
              </a:ln>
            </p:spPr>
            <p:txBody>
              <a:bodyPr lIns="74295" tIns="8890" rIns="74295" bIns="8890"/>
              <a:lstStyle/>
              <a:p>
                <a:pPr algn="just"/>
                <a:r>
                  <a:rPr lang="en-US" altLang="ja-JP" sz="1200" b="1">
                    <a:latin typeface="Century" pitchFamily="18" charset="0"/>
                    <a:ea typeface="ＭＳ 明朝" pitchFamily="17" charset="-128"/>
                    <a:cs typeface="ＭＳ Ｐゴシック" pitchFamily="50" charset="-128"/>
                  </a:rPr>
                  <a:t>23cm</a:t>
                </a:r>
                <a:endParaRPr lang="ja-JP" altLang="ja-JP">
                  <a:ea typeface="ＭＳ 明朝" pitchFamily="17" charset="-128"/>
                  <a:cs typeface="ＭＳ Ｐゴシック" pitchFamily="50" charset="-128"/>
                </a:endParaRPr>
              </a:p>
            </p:txBody>
          </p:sp>
          <p:sp>
            <p:nvSpPr>
              <p:cNvPr id="18456" name="Line 9"/>
              <p:cNvSpPr>
                <a:spLocks noChangeShapeType="1"/>
              </p:cNvSpPr>
              <p:nvPr/>
            </p:nvSpPr>
            <p:spPr bwMode="auto">
              <a:xfrm>
                <a:off x="2652713" y="1466850"/>
                <a:ext cx="0" cy="3429000"/>
              </a:xfrm>
              <a:prstGeom prst="line">
                <a:avLst/>
              </a:prstGeom>
              <a:noFill/>
              <a:ln w="38100">
                <a:solidFill>
                  <a:srgbClr val="000000"/>
                </a:solidFill>
                <a:round/>
                <a:headEnd type="triangle" w="med" len="med"/>
                <a:tailEnd type="triangle" w="med" len="med"/>
              </a:ln>
            </p:spPr>
            <p:txBody>
              <a:bodyPr lIns="74295" tIns="8890" rIns="74295" bIns="8890"/>
              <a:lstStyle/>
              <a:p>
                <a:endParaRPr lang="ja-JP" altLang="en-US"/>
              </a:p>
            </p:txBody>
          </p:sp>
          <p:sp>
            <p:nvSpPr>
              <p:cNvPr id="18457" name="Text Box 10"/>
              <p:cNvSpPr txBox="1">
                <a:spLocks noChangeArrowheads="1"/>
              </p:cNvSpPr>
              <p:nvPr/>
            </p:nvSpPr>
            <p:spPr bwMode="auto">
              <a:xfrm>
                <a:off x="2087563" y="3089275"/>
                <a:ext cx="685800" cy="342900"/>
              </a:xfrm>
              <a:prstGeom prst="rect">
                <a:avLst/>
              </a:prstGeom>
              <a:noFill/>
              <a:ln w="9525">
                <a:noFill/>
                <a:miter lim="800000"/>
                <a:headEnd/>
                <a:tailEnd/>
              </a:ln>
            </p:spPr>
            <p:txBody>
              <a:bodyPr lIns="74295" tIns="8890" rIns="74295" bIns="8890"/>
              <a:lstStyle/>
              <a:p>
                <a:pPr algn="just"/>
                <a:r>
                  <a:rPr lang="en-US" altLang="ja-JP" sz="1200" b="1">
                    <a:latin typeface="Century" pitchFamily="18" charset="0"/>
                    <a:ea typeface="ＭＳ 明朝" pitchFamily="17" charset="-128"/>
                    <a:cs typeface="ＭＳ Ｐゴシック" pitchFamily="50" charset="-128"/>
                  </a:rPr>
                  <a:t>112cm</a:t>
                </a:r>
                <a:endParaRPr lang="ja-JP" altLang="ja-JP">
                  <a:ea typeface="ＭＳ 明朝" pitchFamily="17" charset="-128"/>
                  <a:cs typeface="ＭＳ Ｐゴシック" pitchFamily="50" charset="-128"/>
                </a:endParaRPr>
              </a:p>
            </p:txBody>
          </p:sp>
          <p:sp>
            <p:nvSpPr>
              <p:cNvPr id="18458" name="Line 11"/>
              <p:cNvSpPr>
                <a:spLocks noChangeShapeType="1"/>
              </p:cNvSpPr>
              <p:nvPr/>
            </p:nvSpPr>
            <p:spPr bwMode="auto">
              <a:xfrm>
                <a:off x="3159125" y="5060950"/>
                <a:ext cx="457200" cy="0"/>
              </a:xfrm>
              <a:prstGeom prst="line">
                <a:avLst/>
              </a:prstGeom>
              <a:noFill/>
              <a:ln w="38100">
                <a:solidFill>
                  <a:srgbClr val="000000"/>
                </a:solidFill>
                <a:round/>
                <a:headEnd type="triangle" w="med" len="med"/>
                <a:tailEnd type="triangle" w="med" len="med"/>
              </a:ln>
            </p:spPr>
            <p:txBody>
              <a:bodyPr lIns="74295" tIns="8890" rIns="74295" bIns="8890"/>
              <a:lstStyle/>
              <a:p>
                <a:endParaRPr lang="ja-JP" altLang="en-US"/>
              </a:p>
            </p:txBody>
          </p:sp>
          <p:sp>
            <p:nvSpPr>
              <p:cNvPr id="18459" name="Line 12"/>
              <p:cNvSpPr>
                <a:spLocks noChangeShapeType="1"/>
              </p:cNvSpPr>
              <p:nvPr/>
            </p:nvSpPr>
            <p:spPr bwMode="auto">
              <a:xfrm>
                <a:off x="2816225" y="4956175"/>
                <a:ext cx="342900" cy="0"/>
              </a:xfrm>
              <a:prstGeom prst="line">
                <a:avLst/>
              </a:prstGeom>
              <a:noFill/>
              <a:ln w="38100">
                <a:solidFill>
                  <a:srgbClr val="000000"/>
                </a:solidFill>
                <a:round/>
                <a:headEnd type="triangle" w="med" len="med"/>
                <a:tailEnd type="triangle" w="med" len="med"/>
              </a:ln>
            </p:spPr>
            <p:txBody>
              <a:bodyPr lIns="74295" tIns="8890" rIns="74295" bIns="8890"/>
              <a:lstStyle/>
              <a:p>
                <a:endParaRPr lang="ja-JP" altLang="en-US"/>
              </a:p>
            </p:txBody>
          </p:sp>
          <p:sp>
            <p:nvSpPr>
              <p:cNvPr id="18460" name="Text Box 13"/>
              <p:cNvSpPr txBox="1">
                <a:spLocks noChangeArrowheads="1"/>
              </p:cNvSpPr>
              <p:nvPr/>
            </p:nvSpPr>
            <p:spPr bwMode="auto">
              <a:xfrm>
                <a:off x="3170238" y="5064125"/>
                <a:ext cx="571500" cy="342900"/>
              </a:xfrm>
              <a:prstGeom prst="rect">
                <a:avLst/>
              </a:prstGeom>
              <a:noFill/>
              <a:ln w="9525">
                <a:noFill/>
                <a:miter lim="800000"/>
                <a:headEnd/>
                <a:tailEnd/>
              </a:ln>
            </p:spPr>
            <p:txBody>
              <a:bodyPr lIns="74295" tIns="8890" rIns="74295" bIns="8890"/>
              <a:lstStyle/>
              <a:p>
                <a:pPr algn="just"/>
                <a:r>
                  <a:rPr lang="en-US" altLang="ja-JP" sz="1200" b="1">
                    <a:latin typeface="Century" pitchFamily="18" charset="0"/>
                    <a:ea typeface="ＭＳ 明朝" pitchFamily="17" charset="-128"/>
                    <a:cs typeface="ＭＳ Ｐゴシック" pitchFamily="50" charset="-128"/>
                  </a:rPr>
                  <a:t>10cm</a:t>
                </a:r>
                <a:endParaRPr lang="ja-JP" altLang="ja-JP">
                  <a:ea typeface="ＭＳ 明朝" pitchFamily="17" charset="-128"/>
                  <a:cs typeface="ＭＳ Ｐゴシック" pitchFamily="50" charset="-128"/>
                </a:endParaRPr>
              </a:p>
            </p:txBody>
          </p:sp>
          <p:sp>
            <p:nvSpPr>
              <p:cNvPr id="18461" name="Text Box 14"/>
              <p:cNvSpPr txBox="1">
                <a:spLocks noChangeArrowheads="1"/>
              </p:cNvSpPr>
              <p:nvPr/>
            </p:nvSpPr>
            <p:spPr bwMode="auto">
              <a:xfrm>
                <a:off x="2778125" y="4960938"/>
                <a:ext cx="571500" cy="342900"/>
              </a:xfrm>
              <a:prstGeom prst="rect">
                <a:avLst/>
              </a:prstGeom>
              <a:noFill/>
              <a:ln w="9525">
                <a:noFill/>
                <a:miter lim="800000"/>
                <a:headEnd/>
                <a:tailEnd/>
              </a:ln>
            </p:spPr>
            <p:txBody>
              <a:bodyPr lIns="74295" tIns="8890" rIns="74295" bIns="8890"/>
              <a:lstStyle/>
              <a:p>
                <a:pPr algn="just"/>
                <a:r>
                  <a:rPr lang="en-US" altLang="ja-JP" sz="1200" b="1">
                    <a:latin typeface="Century" pitchFamily="18" charset="0"/>
                    <a:ea typeface="ＭＳ 明朝" pitchFamily="17" charset="-128"/>
                    <a:cs typeface="ＭＳ Ｐゴシック" pitchFamily="50" charset="-128"/>
                  </a:rPr>
                  <a:t>8cm</a:t>
                </a:r>
                <a:endParaRPr lang="ja-JP" altLang="ja-JP">
                  <a:ea typeface="ＭＳ 明朝" pitchFamily="17" charset="-128"/>
                  <a:cs typeface="ＭＳ Ｐゴシック" pitchFamily="50" charset="-128"/>
                </a:endParaRPr>
              </a:p>
            </p:txBody>
          </p:sp>
        </p:grpSp>
      </p:grpSp>
      <p:pic>
        <p:nvPicPr>
          <p:cNvPr id="18437" name="Picture 17" descr="C:\Users\tomo\研究室関係\平成21年度資料\プレゼン関係\画像など\範囲.jpg"/>
          <p:cNvPicPr>
            <a:picLocks noChangeAspect="1" noChangeArrowheads="1"/>
          </p:cNvPicPr>
          <p:nvPr/>
        </p:nvPicPr>
        <p:blipFill>
          <a:blip r:embed="rId3" cstate="print"/>
          <a:srcRect/>
          <a:stretch>
            <a:fillRect/>
          </a:stretch>
        </p:blipFill>
        <p:spPr bwMode="auto">
          <a:xfrm>
            <a:off x="4500563" y="428625"/>
            <a:ext cx="4395787" cy="5881688"/>
          </a:xfrm>
          <a:prstGeom prst="rect">
            <a:avLst/>
          </a:prstGeom>
          <a:noFill/>
          <a:ln w="9525">
            <a:noFill/>
            <a:miter lim="800000"/>
            <a:headEnd/>
            <a:tailEnd/>
          </a:ln>
        </p:spPr>
      </p:pic>
      <p:sp>
        <p:nvSpPr>
          <p:cNvPr id="18438" name="テキスト ボックス 27"/>
          <p:cNvSpPr txBox="1">
            <a:spLocks noChangeArrowheads="1"/>
          </p:cNvSpPr>
          <p:nvPr/>
        </p:nvSpPr>
        <p:spPr bwMode="auto">
          <a:xfrm>
            <a:off x="4929188" y="6357938"/>
            <a:ext cx="3786187" cy="369887"/>
          </a:xfrm>
          <a:prstGeom prst="rect">
            <a:avLst/>
          </a:prstGeom>
          <a:noFill/>
          <a:ln w="9525">
            <a:noFill/>
            <a:miter lim="800000"/>
            <a:headEnd/>
            <a:tailEnd/>
          </a:ln>
        </p:spPr>
        <p:txBody>
          <a:bodyPr>
            <a:spAutoFit/>
          </a:bodyPr>
          <a:lstStyle/>
          <a:p>
            <a:r>
              <a:rPr lang="ja-JP" altLang="en-US" b="1">
                <a:latin typeface="Calibri" pitchFamily="34" charset="0"/>
              </a:rPr>
              <a:t>ミニ</a:t>
            </a:r>
            <a:r>
              <a:rPr lang="en-US" altLang="ja-JP" b="1">
                <a:latin typeface="Calibri" pitchFamily="34" charset="0"/>
              </a:rPr>
              <a:t>FM</a:t>
            </a:r>
            <a:r>
              <a:rPr lang="ja-JP" altLang="en-US" b="1">
                <a:latin typeface="Calibri" pitchFamily="34" charset="0"/>
              </a:rPr>
              <a:t>可聴範囲（黄：良好、緑：可聴）</a:t>
            </a:r>
          </a:p>
        </p:txBody>
      </p:sp>
      <p:sp>
        <p:nvSpPr>
          <p:cNvPr id="18439" name="テキスト ボックス 28"/>
          <p:cNvSpPr txBox="1">
            <a:spLocks noChangeArrowheads="1"/>
          </p:cNvSpPr>
          <p:nvPr/>
        </p:nvSpPr>
        <p:spPr bwMode="auto">
          <a:xfrm>
            <a:off x="928688" y="6273800"/>
            <a:ext cx="2500312" cy="369888"/>
          </a:xfrm>
          <a:prstGeom prst="rect">
            <a:avLst/>
          </a:prstGeom>
          <a:noFill/>
          <a:ln w="9525">
            <a:noFill/>
            <a:miter lim="800000"/>
            <a:headEnd/>
            <a:tailEnd/>
          </a:ln>
        </p:spPr>
        <p:txBody>
          <a:bodyPr>
            <a:spAutoFit/>
          </a:bodyPr>
          <a:lstStyle/>
          <a:p>
            <a:r>
              <a:rPr lang="ja-JP" altLang="en-US" b="1">
                <a:latin typeface="Calibri" pitchFamily="34" charset="0"/>
              </a:rPr>
              <a:t>警報発令装置（ミニ</a:t>
            </a:r>
            <a:r>
              <a:rPr lang="en-US" altLang="ja-JP" b="1">
                <a:latin typeface="Calibri" pitchFamily="34" charset="0"/>
              </a:rPr>
              <a:t>FM</a:t>
            </a:r>
            <a:r>
              <a:rPr lang="ja-JP" altLang="en-US" b="1">
                <a:latin typeface="Calibri" pitchFamily="34" charset="0"/>
              </a:rPr>
              <a:t>）</a:t>
            </a:r>
          </a:p>
        </p:txBody>
      </p:sp>
      <p:sp>
        <p:nvSpPr>
          <p:cNvPr id="18440" name="テキスト ボックス 29"/>
          <p:cNvSpPr txBox="1">
            <a:spLocks noChangeArrowheads="1"/>
          </p:cNvSpPr>
          <p:nvPr/>
        </p:nvSpPr>
        <p:spPr bwMode="auto">
          <a:xfrm>
            <a:off x="6286500" y="2916238"/>
            <a:ext cx="1928813" cy="369887"/>
          </a:xfrm>
          <a:prstGeom prst="rect">
            <a:avLst/>
          </a:prstGeom>
          <a:noFill/>
          <a:ln w="9525">
            <a:noFill/>
            <a:miter lim="800000"/>
            <a:headEnd/>
            <a:tailEnd/>
          </a:ln>
        </p:spPr>
        <p:txBody>
          <a:bodyPr>
            <a:spAutoFit/>
          </a:bodyPr>
          <a:lstStyle/>
          <a:p>
            <a:r>
              <a:rPr lang="ja-JP" altLang="en-US" b="1">
                <a:latin typeface="Calibri" pitchFamily="34" charset="0"/>
              </a:rPr>
              <a:t>寺原自動車学校</a:t>
            </a:r>
          </a:p>
        </p:txBody>
      </p:sp>
      <p:sp>
        <p:nvSpPr>
          <p:cNvPr id="31" name="円/楕円 30"/>
          <p:cNvSpPr/>
          <p:nvPr/>
        </p:nvSpPr>
        <p:spPr>
          <a:xfrm>
            <a:off x="6786563" y="3286125"/>
            <a:ext cx="142875" cy="14287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18442" name="テキスト ボックス 31"/>
          <p:cNvSpPr txBox="1">
            <a:spLocks noChangeArrowheads="1"/>
          </p:cNvSpPr>
          <p:nvPr/>
        </p:nvSpPr>
        <p:spPr bwMode="auto">
          <a:xfrm>
            <a:off x="2000250" y="5715000"/>
            <a:ext cx="2143125" cy="338138"/>
          </a:xfrm>
          <a:prstGeom prst="rect">
            <a:avLst/>
          </a:prstGeom>
          <a:noFill/>
          <a:ln w="9525">
            <a:noFill/>
            <a:miter lim="800000"/>
            <a:headEnd/>
            <a:tailEnd/>
          </a:ln>
        </p:spPr>
        <p:txBody>
          <a:bodyPr>
            <a:spAutoFit/>
          </a:bodyPr>
          <a:lstStyle/>
          <a:p>
            <a:r>
              <a:rPr lang="ja-JP" altLang="en-US" sz="1600">
                <a:latin typeface="Calibri" pitchFamily="34" charset="0"/>
              </a:rPr>
              <a:t>ミニ</a:t>
            </a:r>
            <a:r>
              <a:rPr lang="en-US" altLang="ja-JP" sz="1600">
                <a:latin typeface="Calibri" pitchFamily="34" charset="0"/>
              </a:rPr>
              <a:t>FM</a:t>
            </a:r>
            <a:r>
              <a:rPr lang="ja-JP" altLang="en-US" sz="1600">
                <a:latin typeface="Calibri" pitchFamily="34" charset="0"/>
              </a:rPr>
              <a:t>トランスミッター</a:t>
            </a:r>
          </a:p>
        </p:txBody>
      </p:sp>
      <p:sp>
        <p:nvSpPr>
          <p:cNvPr id="18443" name="テキスト ボックス 32"/>
          <p:cNvSpPr txBox="1">
            <a:spLocks noChangeArrowheads="1"/>
          </p:cNvSpPr>
          <p:nvPr/>
        </p:nvSpPr>
        <p:spPr bwMode="auto">
          <a:xfrm>
            <a:off x="1571625" y="3214688"/>
            <a:ext cx="1000125" cy="338137"/>
          </a:xfrm>
          <a:prstGeom prst="rect">
            <a:avLst/>
          </a:prstGeom>
          <a:noFill/>
          <a:ln w="9525">
            <a:noFill/>
            <a:miter lim="800000"/>
            <a:headEnd/>
            <a:tailEnd/>
          </a:ln>
        </p:spPr>
        <p:txBody>
          <a:bodyPr>
            <a:spAutoFit/>
          </a:bodyPr>
          <a:lstStyle/>
          <a:p>
            <a:r>
              <a:rPr lang="ja-JP" altLang="en-US" sz="1600" b="1">
                <a:solidFill>
                  <a:schemeClr val="bg1"/>
                </a:solidFill>
                <a:latin typeface="Calibri" pitchFamily="34" charset="0"/>
              </a:rPr>
              <a:t>ルーター</a:t>
            </a:r>
          </a:p>
        </p:txBody>
      </p:sp>
      <p:sp>
        <p:nvSpPr>
          <p:cNvPr id="18444" name="テキスト ボックス 33"/>
          <p:cNvSpPr txBox="1">
            <a:spLocks noChangeArrowheads="1"/>
          </p:cNvSpPr>
          <p:nvPr/>
        </p:nvSpPr>
        <p:spPr bwMode="auto">
          <a:xfrm>
            <a:off x="3143250" y="3357563"/>
            <a:ext cx="1000125" cy="369887"/>
          </a:xfrm>
          <a:prstGeom prst="rect">
            <a:avLst/>
          </a:prstGeom>
          <a:noFill/>
          <a:ln w="9525">
            <a:noFill/>
            <a:miter lim="800000"/>
            <a:headEnd/>
            <a:tailEnd/>
          </a:ln>
        </p:spPr>
        <p:txBody>
          <a:bodyPr>
            <a:spAutoFit/>
          </a:bodyPr>
          <a:lstStyle/>
          <a:p>
            <a:r>
              <a:rPr lang="ja-JP" altLang="en-US" b="1">
                <a:solidFill>
                  <a:schemeClr val="bg1"/>
                </a:solidFill>
                <a:latin typeface="Calibri" pitchFamily="34" charset="0"/>
              </a:rPr>
              <a:t>パソコン</a:t>
            </a:r>
          </a:p>
        </p:txBody>
      </p:sp>
      <p:sp>
        <p:nvSpPr>
          <p:cNvPr id="18445" name="テキスト ボックス 34"/>
          <p:cNvSpPr txBox="1">
            <a:spLocks noChangeArrowheads="1"/>
          </p:cNvSpPr>
          <p:nvPr/>
        </p:nvSpPr>
        <p:spPr bwMode="auto">
          <a:xfrm>
            <a:off x="1000125" y="1428750"/>
            <a:ext cx="928688" cy="338138"/>
          </a:xfrm>
          <a:prstGeom prst="rect">
            <a:avLst/>
          </a:prstGeom>
          <a:noFill/>
          <a:ln w="9525">
            <a:noFill/>
            <a:miter lim="800000"/>
            <a:headEnd/>
            <a:tailEnd/>
          </a:ln>
        </p:spPr>
        <p:txBody>
          <a:bodyPr>
            <a:spAutoFit/>
          </a:bodyPr>
          <a:lstStyle/>
          <a:p>
            <a:r>
              <a:rPr lang="ja-JP" altLang="en-US" sz="1600" b="1">
                <a:solidFill>
                  <a:schemeClr val="bg1"/>
                </a:solidFill>
                <a:latin typeface="Calibri" pitchFamily="34" charset="0"/>
              </a:rPr>
              <a:t>アンテナ</a:t>
            </a:r>
          </a:p>
        </p:txBody>
      </p:sp>
      <p:cxnSp>
        <p:nvCxnSpPr>
          <p:cNvPr id="37" name="直線矢印コネクタ 36"/>
          <p:cNvCxnSpPr/>
          <p:nvPr/>
        </p:nvCxnSpPr>
        <p:spPr>
          <a:xfrm rot="10800000">
            <a:off x="2071688" y="5500688"/>
            <a:ext cx="285750" cy="214312"/>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39" name="直線矢印コネクタ 38"/>
          <p:cNvCxnSpPr/>
          <p:nvPr/>
        </p:nvCxnSpPr>
        <p:spPr>
          <a:xfrm rot="5400000">
            <a:off x="1571625" y="3643313"/>
            <a:ext cx="428625" cy="285750"/>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線コネクタ 3"/>
          <p:cNvCxnSpPr/>
          <p:nvPr/>
        </p:nvCxnSpPr>
        <p:spPr>
          <a:xfrm>
            <a:off x="214282" y="579438"/>
            <a:ext cx="8715436" cy="0"/>
          </a:xfrm>
          <a:prstGeom prst="line">
            <a:avLst/>
          </a:prstGeom>
          <a:ln w="50800">
            <a:gradFill flip="none" rotWithShape="1">
              <a:gsLst>
                <a:gs pos="0">
                  <a:schemeClr val="tx2">
                    <a:lumMod val="50000"/>
                  </a:schemeClr>
                </a:gs>
                <a:gs pos="50000">
                  <a:schemeClr val="accent1">
                    <a:tint val="44500"/>
                    <a:satMod val="160000"/>
                  </a:schemeClr>
                </a:gs>
                <a:gs pos="100000">
                  <a:schemeClr val="accent1">
                    <a:tint val="23500"/>
                    <a:satMod val="160000"/>
                  </a:scheme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21507" name="テキスト ボックス 4"/>
          <p:cNvSpPr txBox="1">
            <a:spLocks noChangeArrowheads="1"/>
          </p:cNvSpPr>
          <p:nvPr/>
        </p:nvSpPr>
        <p:spPr bwMode="auto">
          <a:xfrm>
            <a:off x="214313" y="71438"/>
            <a:ext cx="8715375" cy="584200"/>
          </a:xfrm>
          <a:prstGeom prst="rect">
            <a:avLst/>
          </a:prstGeom>
          <a:noFill/>
          <a:ln w="9525">
            <a:noFill/>
            <a:miter lim="800000"/>
            <a:headEnd/>
            <a:tailEnd/>
          </a:ln>
        </p:spPr>
        <p:txBody>
          <a:bodyPr>
            <a:spAutoFit/>
          </a:bodyPr>
          <a:lstStyle/>
          <a:p>
            <a:r>
              <a:rPr lang="ja-JP" altLang="en-US" sz="3200">
                <a:latin typeface="Calibri" pitchFamily="34" charset="0"/>
              </a:rPr>
              <a:t>災害時要援護者避難状況・安否確認システム</a:t>
            </a:r>
          </a:p>
        </p:txBody>
      </p:sp>
      <p:pic>
        <p:nvPicPr>
          <p:cNvPr id="21508" name="Picture 323" descr="災害時要援護者の避難状況・安否確認システムの構成図"/>
          <p:cNvPicPr>
            <a:picLocks noChangeAspect="1" noChangeArrowheads="1"/>
          </p:cNvPicPr>
          <p:nvPr/>
        </p:nvPicPr>
        <p:blipFill>
          <a:blip r:embed="rId2" cstate="print"/>
          <a:srcRect/>
          <a:stretch>
            <a:fillRect/>
          </a:stretch>
        </p:blipFill>
        <p:spPr bwMode="auto">
          <a:xfrm>
            <a:off x="0" y="709613"/>
            <a:ext cx="9144000" cy="61483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線コネクタ 3"/>
          <p:cNvCxnSpPr/>
          <p:nvPr/>
        </p:nvCxnSpPr>
        <p:spPr>
          <a:xfrm>
            <a:off x="214282" y="579438"/>
            <a:ext cx="8715436" cy="0"/>
          </a:xfrm>
          <a:prstGeom prst="line">
            <a:avLst/>
          </a:prstGeom>
          <a:ln w="50800">
            <a:gradFill flip="none" rotWithShape="1">
              <a:gsLst>
                <a:gs pos="0">
                  <a:schemeClr val="tx2">
                    <a:lumMod val="50000"/>
                  </a:schemeClr>
                </a:gs>
                <a:gs pos="50000">
                  <a:schemeClr val="accent1">
                    <a:tint val="44500"/>
                    <a:satMod val="160000"/>
                  </a:schemeClr>
                </a:gs>
                <a:gs pos="100000">
                  <a:schemeClr val="accent1">
                    <a:tint val="23500"/>
                    <a:satMod val="160000"/>
                  </a:scheme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22531" name="テキスト ボックス 5"/>
          <p:cNvSpPr txBox="1">
            <a:spLocks noChangeArrowheads="1"/>
          </p:cNvSpPr>
          <p:nvPr/>
        </p:nvSpPr>
        <p:spPr bwMode="auto">
          <a:xfrm>
            <a:off x="214313" y="71438"/>
            <a:ext cx="8715375" cy="584200"/>
          </a:xfrm>
          <a:prstGeom prst="rect">
            <a:avLst/>
          </a:prstGeom>
          <a:noFill/>
          <a:ln w="9525">
            <a:noFill/>
            <a:miter lim="800000"/>
            <a:headEnd/>
            <a:tailEnd/>
          </a:ln>
        </p:spPr>
        <p:txBody>
          <a:bodyPr>
            <a:spAutoFit/>
          </a:bodyPr>
          <a:lstStyle/>
          <a:p>
            <a:r>
              <a:rPr lang="ja-JP" altLang="en-US" sz="3200">
                <a:latin typeface="Calibri" pitchFamily="34" charset="0"/>
              </a:rPr>
              <a:t>災害時要援護者避難状況・安否確認システム</a:t>
            </a:r>
          </a:p>
        </p:txBody>
      </p:sp>
      <p:pic>
        <p:nvPicPr>
          <p:cNvPr id="22532" name="Picture 2" descr="C:\Users\tomo\Desktop\安否メール写真\DSC03791.JPG"/>
          <p:cNvPicPr>
            <a:picLocks noChangeAspect="1" noChangeArrowheads="1"/>
          </p:cNvPicPr>
          <p:nvPr/>
        </p:nvPicPr>
        <p:blipFill>
          <a:blip r:embed="rId2" cstate="print"/>
          <a:srcRect l="6430" t="2344" r="8371" b="9645"/>
          <a:stretch>
            <a:fillRect/>
          </a:stretch>
        </p:blipFill>
        <p:spPr bwMode="auto">
          <a:xfrm>
            <a:off x="357188" y="1357313"/>
            <a:ext cx="3786187" cy="5214937"/>
          </a:xfrm>
          <a:prstGeom prst="rect">
            <a:avLst/>
          </a:prstGeom>
          <a:noFill/>
          <a:ln w="9525">
            <a:noFill/>
            <a:miter lim="800000"/>
            <a:headEnd/>
            <a:tailEnd/>
          </a:ln>
        </p:spPr>
      </p:pic>
      <p:pic>
        <p:nvPicPr>
          <p:cNvPr id="22533" name="Picture 3" descr="C:\Users\tomo\Desktop\安否メール写真\DSC03793.JPG"/>
          <p:cNvPicPr>
            <a:picLocks noChangeAspect="1" noChangeArrowheads="1"/>
          </p:cNvPicPr>
          <p:nvPr/>
        </p:nvPicPr>
        <p:blipFill>
          <a:blip r:embed="rId3" cstate="print"/>
          <a:srcRect l="11253" t="12056" r="6764"/>
          <a:stretch>
            <a:fillRect/>
          </a:stretch>
        </p:blipFill>
        <p:spPr bwMode="auto">
          <a:xfrm>
            <a:off x="5072063" y="1362075"/>
            <a:ext cx="3643312" cy="5210175"/>
          </a:xfrm>
          <a:prstGeom prst="rect">
            <a:avLst/>
          </a:prstGeom>
          <a:noFill/>
          <a:ln w="9525">
            <a:noFill/>
            <a:miter lim="800000"/>
            <a:headEnd/>
            <a:tailEnd/>
          </a:ln>
        </p:spPr>
      </p:pic>
      <p:sp>
        <p:nvSpPr>
          <p:cNvPr id="22534" name="テキスト ボックス 6"/>
          <p:cNvSpPr txBox="1">
            <a:spLocks noChangeArrowheads="1"/>
          </p:cNvSpPr>
          <p:nvPr/>
        </p:nvSpPr>
        <p:spPr bwMode="auto">
          <a:xfrm>
            <a:off x="285750" y="752475"/>
            <a:ext cx="4857750" cy="461963"/>
          </a:xfrm>
          <a:prstGeom prst="rect">
            <a:avLst/>
          </a:prstGeom>
          <a:noFill/>
          <a:ln w="9525">
            <a:noFill/>
            <a:miter lim="800000"/>
            <a:headEnd/>
            <a:tailEnd/>
          </a:ln>
        </p:spPr>
        <p:txBody>
          <a:bodyPr>
            <a:spAutoFit/>
          </a:bodyPr>
          <a:lstStyle/>
          <a:p>
            <a:r>
              <a:rPr lang="ja-JP" altLang="en-US" sz="2400">
                <a:latin typeface="Calibri" pitchFamily="34" charset="0"/>
              </a:rPr>
              <a:t>・避難状況・安否確認メールの内容</a:t>
            </a:r>
          </a:p>
        </p:txBody>
      </p:sp>
      <p:sp>
        <p:nvSpPr>
          <p:cNvPr id="8" name="右矢印 7"/>
          <p:cNvSpPr/>
          <p:nvPr/>
        </p:nvSpPr>
        <p:spPr>
          <a:xfrm>
            <a:off x="4357688" y="3714750"/>
            <a:ext cx="500062" cy="50006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b="4392"/>
          <a:stretch>
            <a:fillRect/>
          </a:stretch>
        </p:blipFill>
        <p:spPr bwMode="auto">
          <a:xfrm>
            <a:off x="68263" y="787403"/>
            <a:ext cx="8967787" cy="5356241"/>
          </a:xfrm>
          <a:prstGeom prst="rect">
            <a:avLst/>
          </a:prstGeom>
          <a:noFill/>
          <a:ln w="9525">
            <a:noFill/>
            <a:miter lim="800000"/>
            <a:headEnd/>
            <a:tailEnd/>
          </a:ln>
        </p:spPr>
      </p:pic>
      <p:pic>
        <p:nvPicPr>
          <p:cNvPr id="5" name="Picture 2"/>
          <p:cNvPicPr>
            <a:picLocks noChangeAspect="1" noChangeArrowheads="1"/>
          </p:cNvPicPr>
          <p:nvPr/>
        </p:nvPicPr>
        <p:blipFill>
          <a:blip r:embed="rId3" cstate="print"/>
          <a:srcRect b="4809"/>
          <a:stretch>
            <a:fillRect/>
          </a:stretch>
        </p:blipFill>
        <p:spPr bwMode="auto">
          <a:xfrm>
            <a:off x="71406" y="785794"/>
            <a:ext cx="8921750" cy="5310203"/>
          </a:xfrm>
          <a:prstGeom prst="rect">
            <a:avLst/>
          </a:prstGeom>
          <a:noFill/>
          <a:ln w="9525">
            <a:noFill/>
            <a:miter lim="800000"/>
            <a:headEnd/>
            <a:tailEnd/>
          </a:ln>
        </p:spPr>
      </p:pic>
      <p:pic>
        <p:nvPicPr>
          <p:cNvPr id="6" name="Picture 2"/>
          <p:cNvPicPr>
            <a:picLocks noChangeAspect="1" noChangeArrowheads="1"/>
          </p:cNvPicPr>
          <p:nvPr/>
        </p:nvPicPr>
        <p:blipFill>
          <a:blip r:embed="rId4" cstate="print"/>
          <a:srcRect b="4701"/>
          <a:stretch>
            <a:fillRect/>
          </a:stretch>
        </p:blipFill>
        <p:spPr bwMode="auto">
          <a:xfrm>
            <a:off x="71406" y="785794"/>
            <a:ext cx="8913813" cy="5310203"/>
          </a:xfrm>
          <a:prstGeom prst="rect">
            <a:avLst/>
          </a:prstGeom>
          <a:noFill/>
          <a:ln w="9525">
            <a:noFill/>
            <a:miter lim="800000"/>
            <a:headEnd/>
            <a:tailEnd/>
          </a:ln>
        </p:spPr>
      </p:pic>
      <p:pic>
        <p:nvPicPr>
          <p:cNvPr id="7" name="Picture 2"/>
          <p:cNvPicPr>
            <a:picLocks noChangeAspect="1" noChangeArrowheads="1"/>
          </p:cNvPicPr>
          <p:nvPr/>
        </p:nvPicPr>
        <p:blipFill>
          <a:blip r:embed="rId5" cstate="print"/>
          <a:srcRect b="4701"/>
          <a:stretch>
            <a:fillRect/>
          </a:stretch>
        </p:blipFill>
        <p:spPr bwMode="auto">
          <a:xfrm>
            <a:off x="71406" y="785794"/>
            <a:ext cx="8913813" cy="5310203"/>
          </a:xfrm>
          <a:prstGeom prst="rect">
            <a:avLst/>
          </a:prstGeom>
          <a:noFill/>
          <a:ln w="9525">
            <a:noFill/>
            <a:miter lim="800000"/>
            <a:headEnd/>
            <a:tailEnd/>
          </a:ln>
        </p:spPr>
      </p:pic>
      <p:sp>
        <p:nvSpPr>
          <p:cNvPr id="8" name="テキスト ボックス 5"/>
          <p:cNvSpPr txBox="1">
            <a:spLocks noChangeArrowheads="1"/>
          </p:cNvSpPr>
          <p:nvPr/>
        </p:nvSpPr>
        <p:spPr bwMode="auto">
          <a:xfrm>
            <a:off x="214313" y="71438"/>
            <a:ext cx="8715375" cy="584200"/>
          </a:xfrm>
          <a:prstGeom prst="rect">
            <a:avLst/>
          </a:prstGeom>
          <a:noFill/>
          <a:ln w="9525">
            <a:noFill/>
            <a:miter lim="800000"/>
            <a:headEnd/>
            <a:tailEnd/>
          </a:ln>
        </p:spPr>
        <p:txBody>
          <a:bodyPr>
            <a:spAutoFit/>
          </a:bodyPr>
          <a:lstStyle/>
          <a:p>
            <a:r>
              <a:rPr lang="ja-JP" altLang="en-US" sz="3200" dirty="0">
                <a:latin typeface="Calibri" pitchFamily="34" charset="0"/>
              </a:rPr>
              <a:t>災害時要援護者避難状況・安否確認システム</a:t>
            </a:r>
          </a:p>
        </p:txBody>
      </p:sp>
      <p:cxnSp>
        <p:nvCxnSpPr>
          <p:cNvPr id="9" name="直線コネクタ 8"/>
          <p:cNvCxnSpPr/>
          <p:nvPr/>
        </p:nvCxnSpPr>
        <p:spPr>
          <a:xfrm>
            <a:off x="214282" y="579438"/>
            <a:ext cx="8715436" cy="0"/>
          </a:xfrm>
          <a:prstGeom prst="line">
            <a:avLst/>
          </a:prstGeom>
          <a:ln w="50800">
            <a:gradFill flip="none" rotWithShape="1">
              <a:gsLst>
                <a:gs pos="0">
                  <a:schemeClr val="tx2">
                    <a:lumMod val="50000"/>
                  </a:schemeClr>
                </a:gs>
                <a:gs pos="50000">
                  <a:schemeClr val="accent1">
                    <a:tint val="44500"/>
                    <a:satMod val="160000"/>
                  </a:schemeClr>
                </a:gs>
                <a:gs pos="100000">
                  <a:schemeClr val="accent1">
                    <a:tint val="23500"/>
                    <a:satMod val="160000"/>
                  </a:scheme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10" name="テキスト ボックス 9"/>
          <p:cNvSpPr txBox="1"/>
          <p:nvPr/>
        </p:nvSpPr>
        <p:spPr>
          <a:xfrm>
            <a:off x="928688" y="6215063"/>
            <a:ext cx="7286625" cy="461962"/>
          </a:xfrm>
          <a:prstGeom prst="rect">
            <a:avLst/>
          </a:prstGeom>
          <a:solidFill>
            <a:schemeClr val="bg1">
              <a:lumMod val="65000"/>
            </a:schemeClr>
          </a:solidFill>
        </p:spPr>
        <p:txBody>
          <a:bodyPr>
            <a:spAutoFit/>
          </a:bodyPr>
          <a:lstStyle/>
          <a:p>
            <a:pPr algn="ctr" fontAlgn="auto">
              <a:spcBef>
                <a:spcPts val="0"/>
              </a:spcBef>
              <a:spcAft>
                <a:spcPts val="0"/>
              </a:spcAft>
              <a:defRPr/>
            </a:pPr>
            <a:r>
              <a:rPr lang="ja-JP" altLang="en-US" sz="2400" dirty="0">
                <a:solidFill>
                  <a:srgbClr val="FF0000"/>
                </a:solidFill>
                <a:latin typeface="+mn-lt"/>
                <a:ea typeface="+mn-ea"/>
              </a:rPr>
              <a:t>赤：不在、安否不明</a:t>
            </a:r>
            <a:r>
              <a:rPr lang="ja-JP" altLang="en-US" sz="2400" dirty="0">
                <a:latin typeface="+mn-lt"/>
                <a:ea typeface="+mn-ea"/>
              </a:rPr>
              <a:t>　　</a:t>
            </a:r>
            <a:r>
              <a:rPr lang="ja-JP" altLang="en-US" sz="2400" dirty="0">
                <a:solidFill>
                  <a:srgbClr val="FFFF00"/>
                </a:solidFill>
                <a:latin typeface="+mn-lt"/>
                <a:ea typeface="+mn-ea"/>
              </a:rPr>
              <a:t>黄：支援開始</a:t>
            </a:r>
            <a:r>
              <a:rPr lang="ja-JP" altLang="en-US" sz="2400" dirty="0">
                <a:latin typeface="+mn-lt"/>
                <a:ea typeface="+mn-ea"/>
              </a:rPr>
              <a:t>　　</a:t>
            </a:r>
            <a:r>
              <a:rPr lang="ja-JP" altLang="en-US" sz="2400" dirty="0">
                <a:solidFill>
                  <a:srgbClr val="0070C0"/>
                </a:solidFill>
                <a:latin typeface="+mn-lt"/>
                <a:ea typeface="+mn-ea"/>
              </a:rPr>
              <a:t>青：支援完了</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p:cNvPicPr>
            <a:picLocks noChangeAspect="1" noChangeArrowheads="1"/>
          </p:cNvPicPr>
          <p:nvPr/>
        </p:nvPicPr>
        <p:blipFill>
          <a:blip r:embed="rId2" cstate="print"/>
          <a:srcRect l="6693" t="19155" r="7353" b="10693"/>
          <a:stretch>
            <a:fillRect/>
          </a:stretch>
        </p:blipFill>
        <p:spPr bwMode="auto">
          <a:xfrm>
            <a:off x="142876" y="714356"/>
            <a:ext cx="9001156" cy="5357850"/>
          </a:xfrm>
          <a:prstGeom prst="rect">
            <a:avLst/>
          </a:prstGeom>
          <a:noFill/>
          <a:ln w="9525">
            <a:noFill/>
            <a:miter lim="800000"/>
            <a:headEnd/>
            <a:tailEnd/>
          </a:ln>
        </p:spPr>
      </p:pic>
      <p:pic>
        <p:nvPicPr>
          <p:cNvPr id="9" name="Picture 4"/>
          <p:cNvPicPr>
            <a:picLocks noChangeAspect="1" noChangeArrowheads="1"/>
          </p:cNvPicPr>
          <p:nvPr/>
        </p:nvPicPr>
        <p:blipFill>
          <a:blip r:embed="rId3" cstate="print"/>
          <a:srcRect l="5381" t="19225" r="7253" b="10057"/>
          <a:stretch>
            <a:fillRect/>
          </a:stretch>
        </p:blipFill>
        <p:spPr bwMode="auto">
          <a:xfrm>
            <a:off x="0" y="714356"/>
            <a:ext cx="9144000" cy="5378470"/>
          </a:xfrm>
          <a:prstGeom prst="rect">
            <a:avLst/>
          </a:prstGeom>
          <a:noFill/>
          <a:ln w="9525">
            <a:noFill/>
            <a:miter lim="800000"/>
            <a:headEnd/>
            <a:tailEnd/>
          </a:ln>
        </p:spPr>
      </p:pic>
      <p:pic>
        <p:nvPicPr>
          <p:cNvPr id="10" name="Picture 4"/>
          <p:cNvPicPr>
            <a:picLocks noChangeAspect="1" noChangeArrowheads="1"/>
          </p:cNvPicPr>
          <p:nvPr/>
        </p:nvPicPr>
        <p:blipFill>
          <a:blip r:embed="rId4" cstate="print"/>
          <a:srcRect l="6557" t="19122" r="7509" b="10057"/>
          <a:stretch>
            <a:fillRect/>
          </a:stretch>
        </p:blipFill>
        <p:spPr bwMode="auto">
          <a:xfrm>
            <a:off x="142876" y="714356"/>
            <a:ext cx="9001156" cy="5392757"/>
          </a:xfrm>
          <a:prstGeom prst="rect">
            <a:avLst/>
          </a:prstGeom>
          <a:noFill/>
          <a:ln w="9525">
            <a:noFill/>
            <a:miter lim="800000"/>
            <a:headEnd/>
            <a:tailEnd/>
          </a:ln>
        </p:spPr>
      </p:pic>
      <p:pic>
        <p:nvPicPr>
          <p:cNvPr id="11" name="Picture 4"/>
          <p:cNvPicPr>
            <a:picLocks noChangeAspect="1" noChangeArrowheads="1"/>
          </p:cNvPicPr>
          <p:nvPr/>
        </p:nvPicPr>
        <p:blipFill>
          <a:blip r:embed="rId5" cstate="print"/>
          <a:srcRect l="6452" t="19266" r="8005" b="10103"/>
          <a:stretch>
            <a:fillRect/>
          </a:stretch>
        </p:blipFill>
        <p:spPr bwMode="auto">
          <a:xfrm>
            <a:off x="115888" y="714356"/>
            <a:ext cx="8956706" cy="5370532"/>
          </a:xfrm>
          <a:prstGeom prst="rect">
            <a:avLst/>
          </a:prstGeom>
          <a:noFill/>
          <a:ln w="9525">
            <a:noFill/>
            <a:miter lim="800000"/>
            <a:headEnd/>
            <a:tailEnd/>
          </a:ln>
        </p:spPr>
      </p:pic>
      <p:sp>
        <p:nvSpPr>
          <p:cNvPr id="6" name="テキスト ボックス 5"/>
          <p:cNvSpPr txBox="1">
            <a:spLocks noChangeArrowheads="1"/>
          </p:cNvSpPr>
          <p:nvPr/>
        </p:nvSpPr>
        <p:spPr bwMode="auto">
          <a:xfrm>
            <a:off x="214313" y="71438"/>
            <a:ext cx="8715375" cy="584200"/>
          </a:xfrm>
          <a:prstGeom prst="rect">
            <a:avLst/>
          </a:prstGeom>
          <a:noFill/>
          <a:ln w="9525">
            <a:noFill/>
            <a:miter lim="800000"/>
            <a:headEnd/>
            <a:tailEnd/>
          </a:ln>
        </p:spPr>
        <p:txBody>
          <a:bodyPr>
            <a:spAutoFit/>
          </a:bodyPr>
          <a:lstStyle/>
          <a:p>
            <a:r>
              <a:rPr lang="ja-JP" altLang="en-US" sz="3200" dirty="0">
                <a:latin typeface="Calibri" pitchFamily="34" charset="0"/>
              </a:rPr>
              <a:t>災害時要援護者避難状況・安否確認システム</a:t>
            </a:r>
          </a:p>
        </p:txBody>
      </p:sp>
      <p:cxnSp>
        <p:nvCxnSpPr>
          <p:cNvPr id="7" name="直線コネクタ 6"/>
          <p:cNvCxnSpPr/>
          <p:nvPr/>
        </p:nvCxnSpPr>
        <p:spPr>
          <a:xfrm>
            <a:off x="214282" y="579438"/>
            <a:ext cx="8715436" cy="0"/>
          </a:xfrm>
          <a:prstGeom prst="line">
            <a:avLst/>
          </a:prstGeom>
          <a:ln w="50800">
            <a:gradFill flip="none" rotWithShape="1">
              <a:gsLst>
                <a:gs pos="0">
                  <a:schemeClr val="tx2">
                    <a:lumMod val="50000"/>
                  </a:schemeClr>
                </a:gs>
                <a:gs pos="50000">
                  <a:schemeClr val="accent1">
                    <a:tint val="44500"/>
                    <a:satMod val="160000"/>
                  </a:schemeClr>
                </a:gs>
                <a:gs pos="100000">
                  <a:schemeClr val="accent1">
                    <a:tint val="23500"/>
                    <a:satMod val="160000"/>
                  </a:scheme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12" name="テキスト ボックス 11"/>
          <p:cNvSpPr txBox="1"/>
          <p:nvPr/>
        </p:nvSpPr>
        <p:spPr>
          <a:xfrm>
            <a:off x="928688" y="6215063"/>
            <a:ext cx="7286625" cy="461962"/>
          </a:xfrm>
          <a:prstGeom prst="rect">
            <a:avLst/>
          </a:prstGeom>
          <a:solidFill>
            <a:schemeClr val="bg1">
              <a:lumMod val="65000"/>
            </a:schemeClr>
          </a:solidFill>
        </p:spPr>
        <p:txBody>
          <a:bodyPr>
            <a:spAutoFit/>
          </a:bodyPr>
          <a:lstStyle/>
          <a:p>
            <a:pPr algn="ctr" fontAlgn="auto">
              <a:spcBef>
                <a:spcPts val="0"/>
              </a:spcBef>
              <a:spcAft>
                <a:spcPts val="0"/>
              </a:spcAft>
              <a:defRPr/>
            </a:pPr>
            <a:r>
              <a:rPr lang="ja-JP" altLang="en-US" sz="2400" dirty="0">
                <a:solidFill>
                  <a:srgbClr val="FF0000"/>
                </a:solidFill>
                <a:latin typeface="+mn-lt"/>
                <a:ea typeface="+mn-ea"/>
              </a:rPr>
              <a:t>赤：不在、安否不明</a:t>
            </a:r>
            <a:r>
              <a:rPr lang="ja-JP" altLang="en-US" sz="2400" dirty="0">
                <a:latin typeface="+mn-lt"/>
                <a:ea typeface="+mn-ea"/>
              </a:rPr>
              <a:t>　　</a:t>
            </a:r>
            <a:r>
              <a:rPr lang="ja-JP" altLang="en-US" sz="2400" dirty="0">
                <a:solidFill>
                  <a:srgbClr val="FFFF00"/>
                </a:solidFill>
                <a:latin typeface="+mn-lt"/>
                <a:ea typeface="+mn-ea"/>
              </a:rPr>
              <a:t>黄：支援開始</a:t>
            </a:r>
            <a:r>
              <a:rPr lang="ja-JP" altLang="en-US" sz="2400" dirty="0">
                <a:latin typeface="+mn-lt"/>
                <a:ea typeface="+mn-ea"/>
              </a:rPr>
              <a:t>　　</a:t>
            </a:r>
            <a:r>
              <a:rPr lang="ja-JP" altLang="en-US" sz="2400" dirty="0">
                <a:solidFill>
                  <a:srgbClr val="0070C0"/>
                </a:solidFill>
                <a:latin typeface="+mn-lt"/>
                <a:ea typeface="+mn-ea"/>
              </a:rPr>
              <a:t>青：支援完了</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 Box 57"/>
          <p:cNvSpPr txBox="1">
            <a:spLocks noChangeArrowheads="1"/>
          </p:cNvSpPr>
          <p:nvPr/>
        </p:nvSpPr>
        <p:spPr bwMode="auto">
          <a:xfrm>
            <a:off x="2928926" y="5643578"/>
            <a:ext cx="3048000" cy="396875"/>
          </a:xfrm>
          <a:prstGeom prst="rect">
            <a:avLst/>
          </a:prstGeom>
          <a:noFill/>
          <a:ln w="9525">
            <a:noFill/>
            <a:miter lim="800000"/>
            <a:headEnd/>
            <a:tailEnd/>
          </a:ln>
          <a:effectLst/>
        </p:spPr>
        <p:txBody>
          <a:bodyPr>
            <a:spAutoFit/>
          </a:bodyPr>
          <a:lstStyle/>
          <a:p>
            <a:pPr>
              <a:spcBef>
                <a:spcPct val="50000"/>
              </a:spcBef>
            </a:pPr>
            <a:r>
              <a:rPr lang="ja-JP" altLang="en-US" sz="2000" b="1" dirty="0">
                <a:solidFill>
                  <a:schemeClr val="tx2">
                    <a:lumMod val="60000"/>
                    <a:lumOff val="40000"/>
                  </a:schemeClr>
                </a:solidFill>
                <a:latin typeface="Times New Roman" pitchFamily="18" charset="0"/>
              </a:rPr>
              <a:t>水害情報システムの紹介</a:t>
            </a:r>
          </a:p>
        </p:txBody>
      </p:sp>
      <p:sp>
        <p:nvSpPr>
          <p:cNvPr id="25" name="Text Box 55"/>
          <p:cNvSpPr txBox="1">
            <a:spLocks noChangeArrowheads="1"/>
          </p:cNvSpPr>
          <p:nvPr/>
        </p:nvSpPr>
        <p:spPr bwMode="auto">
          <a:xfrm>
            <a:off x="1571604" y="5746769"/>
            <a:ext cx="1312863" cy="396875"/>
          </a:xfrm>
          <a:prstGeom prst="rect">
            <a:avLst/>
          </a:prstGeom>
          <a:noFill/>
          <a:ln w="9525">
            <a:noFill/>
            <a:miter lim="800000"/>
            <a:headEnd/>
            <a:tailEnd/>
          </a:ln>
          <a:effectLst/>
        </p:spPr>
        <p:txBody>
          <a:bodyPr wrap="none">
            <a:spAutoFit/>
          </a:bodyPr>
          <a:lstStyle/>
          <a:p>
            <a:r>
              <a:rPr lang="en-US" altLang="ja-JP" sz="2000" dirty="0">
                <a:solidFill>
                  <a:schemeClr val="bg1"/>
                </a:solidFill>
                <a:effectLst>
                  <a:outerShdw blurRad="38100" dist="38100" dir="2700000" algn="tl">
                    <a:srgbClr val="C0C0C0"/>
                  </a:outerShdw>
                </a:effectLst>
              </a:rPr>
              <a:t>2008.12.8</a:t>
            </a:r>
          </a:p>
        </p:txBody>
      </p:sp>
      <p:pic>
        <p:nvPicPr>
          <p:cNvPr id="24" name="Picture 54" descr="DSC00990"/>
          <p:cNvPicPr>
            <a:picLocks noChangeAspect="1" noChangeArrowheads="1"/>
          </p:cNvPicPr>
          <p:nvPr/>
        </p:nvPicPr>
        <p:blipFill>
          <a:blip r:embed="rId2" cstate="print">
            <a:lum bright="12000"/>
          </a:blip>
          <a:srcRect/>
          <a:stretch>
            <a:fillRect/>
          </a:stretch>
        </p:blipFill>
        <p:spPr bwMode="auto">
          <a:xfrm>
            <a:off x="571472" y="4429132"/>
            <a:ext cx="2209800" cy="1657350"/>
          </a:xfrm>
          <a:prstGeom prst="rect">
            <a:avLst/>
          </a:prstGeom>
          <a:noFill/>
        </p:spPr>
      </p:pic>
      <p:cxnSp>
        <p:nvCxnSpPr>
          <p:cNvPr id="4" name="直線コネクタ 3"/>
          <p:cNvCxnSpPr/>
          <p:nvPr/>
        </p:nvCxnSpPr>
        <p:spPr>
          <a:xfrm>
            <a:off x="214282" y="642918"/>
            <a:ext cx="8715436" cy="0"/>
          </a:xfrm>
          <a:prstGeom prst="line">
            <a:avLst/>
          </a:prstGeom>
          <a:ln w="50800">
            <a:gradFill flip="none" rotWithShape="1">
              <a:gsLst>
                <a:gs pos="0">
                  <a:schemeClr val="tx2">
                    <a:lumMod val="50000"/>
                  </a:schemeClr>
                </a:gs>
                <a:gs pos="50000">
                  <a:schemeClr val="accent1">
                    <a:tint val="44500"/>
                    <a:satMod val="160000"/>
                  </a:schemeClr>
                </a:gs>
                <a:gs pos="100000">
                  <a:schemeClr val="accent1">
                    <a:tint val="23500"/>
                    <a:satMod val="160000"/>
                  </a:scheme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6" name="テキスト ボックス 5"/>
          <p:cNvSpPr txBox="1"/>
          <p:nvPr/>
        </p:nvSpPr>
        <p:spPr>
          <a:xfrm>
            <a:off x="214282" y="58143"/>
            <a:ext cx="8715436" cy="584775"/>
          </a:xfrm>
          <a:prstGeom prst="rect">
            <a:avLst/>
          </a:prstGeom>
          <a:noFill/>
        </p:spPr>
        <p:txBody>
          <a:bodyPr wrap="square" rtlCol="0">
            <a:spAutoFit/>
          </a:bodyPr>
          <a:lstStyle/>
          <a:p>
            <a:r>
              <a:rPr kumimoji="1" lang="en-US" altLang="ja-JP" sz="3200" dirty="0" smtClean="0">
                <a:latin typeface="+mj-ea"/>
                <a:ea typeface="+mj-ea"/>
              </a:rPr>
              <a:t>PDCA</a:t>
            </a:r>
            <a:r>
              <a:rPr kumimoji="1" lang="ja-JP" altLang="en-US" sz="3200" dirty="0" smtClean="0"/>
              <a:t>サイクル（</a:t>
            </a:r>
            <a:r>
              <a:rPr lang="en-US" altLang="ja-JP" sz="3200" dirty="0" smtClean="0"/>
              <a:t>2</a:t>
            </a:r>
            <a:r>
              <a:rPr kumimoji="1" lang="ja-JP" altLang="en-US" sz="3200" dirty="0" smtClean="0"/>
              <a:t>サイクル目） </a:t>
            </a:r>
            <a:r>
              <a:rPr lang="en-US" altLang="ja-JP" sz="3200" dirty="0" smtClean="0"/>
              <a:t>[2008</a:t>
            </a:r>
            <a:r>
              <a:rPr lang="ja-JP" altLang="en-US" sz="3200" dirty="0" smtClean="0"/>
              <a:t>～</a:t>
            </a:r>
            <a:r>
              <a:rPr lang="en-US" altLang="ja-JP" sz="3200" dirty="0" smtClean="0"/>
              <a:t>2009]</a:t>
            </a:r>
            <a:endParaRPr kumimoji="1" lang="ja-JP" altLang="en-US" sz="3200" dirty="0"/>
          </a:p>
        </p:txBody>
      </p:sp>
      <p:pic>
        <p:nvPicPr>
          <p:cNvPr id="8" name="Picture 47" descr="P1010603"/>
          <p:cNvPicPr>
            <a:picLocks noChangeAspect="1" noChangeArrowheads="1"/>
          </p:cNvPicPr>
          <p:nvPr/>
        </p:nvPicPr>
        <p:blipFill>
          <a:blip r:embed="rId3" cstate="print">
            <a:lum bright="12000"/>
          </a:blip>
          <a:srcRect/>
          <a:stretch>
            <a:fillRect/>
          </a:stretch>
        </p:blipFill>
        <p:spPr bwMode="auto">
          <a:xfrm>
            <a:off x="304800" y="828668"/>
            <a:ext cx="2133600" cy="1600200"/>
          </a:xfrm>
          <a:prstGeom prst="rect">
            <a:avLst/>
          </a:prstGeom>
          <a:noFill/>
        </p:spPr>
      </p:pic>
      <p:sp>
        <p:nvSpPr>
          <p:cNvPr id="9" name="Line 18"/>
          <p:cNvSpPr>
            <a:spLocks noChangeShapeType="1"/>
          </p:cNvSpPr>
          <p:nvPr/>
        </p:nvSpPr>
        <p:spPr bwMode="auto">
          <a:xfrm>
            <a:off x="2819400" y="3981475"/>
            <a:ext cx="838200" cy="457200"/>
          </a:xfrm>
          <a:prstGeom prst="line">
            <a:avLst/>
          </a:prstGeom>
          <a:noFill/>
          <a:ln w="76200">
            <a:solidFill>
              <a:schemeClr val="tx1"/>
            </a:solidFill>
            <a:round/>
            <a:headEnd/>
            <a:tailEnd type="triangle" w="med" len="med"/>
          </a:ln>
          <a:effectLst/>
        </p:spPr>
        <p:txBody>
          <a:bodyPr/>
          <a:lstStyle/>
          <a:p>
            <a:endParaRPr lang="ja-JP" altLang="en-US"/>
          </a:p>
        </p:txBody>
      </p:sp>
      <p:sp>
        <p:nvSpPr>
          <p:cNvPr id="10" name="Line 19"/>
          <p:cNvSpPr>
            <a:spLocks noChangeShapeType="1"/>
          </p:cNvSpPr>
          <p:nvPr/>
        </p:nvSpPr>
        <p:spPr bwMode="auto">
          <a:xfrm flipH="1">
            <a:off x="2895600" y="2609875"/>
            <a:ext cx="685800" cy="457200"/>
          </a:xfrm>
          <a:prstGeom prst="line">
            <a:avLst/>
          </a:prstGeom>
          <a:noFill/>
          <a:ln w="76200">
            <a:solidFill>
              <a:schemeClr val="tx1"/>
            </a:solidFill>
            <a:round/>
            <a:headEnd/>
            <a:tailEnd type="triangle" w="med" len="med"/>
          </a:ln>
          <a:effectLst/>
        </p:spPr>
        <p:txBody>
          <a:bodyPr/>
          <a:lstStyle/>
          <a:p>
            <a:endParaRPr lang="ja-JP" altLang="en-US"/>
          </a:p>
        </p:txBody>
      </p:sp>
      <p:sp>
        <p:nvSpPr>
          <p:cNvPr id="11" name="Line 20"/>
          <p:cNvSpPr>
            <a:spLocks noChangeShapeType="1"/>
          </p:cNvSpPr>
          <p:nvPr/>
        </p:nvSpPr>
        <p:spPr bwMode="auto">
          <a:xfrm>
            <a:off x="5486400" y="2686075"/>
            <a:ext cx="838200" cy="457200"/>
          </a:xfrm>
          <a:prstGeom prst="line">
            <a:avLst/>
          </a:prstGeom>
          <a:noFill/>
          <a:ln w="76200">
            <a:solidFill>
              <a:schemeClr val="tx1"/>
            </a:solidFill>
            <a:round/>
            <a:headEnd type="triangle" w="med" len="med"/>
            <a:tailEnd/>
          </a:ln>
          <a:effectLst/>
        </p:spPr>
        <p:txBody>
          <a:bodyPr/>
          <a:lstStyle/>
          <a:p>
            <a:endParaRPr lang="ja-JP" altLang="en-US"/>
          </a:p>
        </p:txBody>
      </p:sp>
      <p:sp>
        <p:nvSpPr>
          <p:cNvPr id="12" name="Line 21"/>
          <p:cNvSpPr>
            <a:spLocks noChangeShapeType="1"/>
          </p:cNvSpPr>
          <p:nvPr/>
        </p:nvSpPr>
        <p:spPr bwMode="auto">
          <a:xfrm flipH="1">
            <a:off x="5562600" y="3981475"/>
            <a:ext cx="762000" cy="533400"/>
          </a:xfrm>
          <a:prstGeom prst="line">
            <a:avLst/>
          </a:prstGeom>
          <a:noFill/>
          <a:ln w="76200">
            <a:solidFill>
              <a:schemeClr val="tx1"/>
            </a:solidFill>
            <a:round/>
            <a:headEnd type="triangle" w="med" len="med"/>
            <a:tailEnd/>
          </a:ln>
          <a:effectLst/>
        </p:spPr>
        <p:txBody>
          <a:bodyPr/>
          <a:lstStyle/>
          <a:p>
            <a:endParaRPr lang="ja-JP" altLang="en-US"/>
          </a:p>
        </p:txBody>
      </p:sp>
      <p:sp>
        <p:nvSpPr>
          <p:cNvPr id="13" name="Text Box 22"/>
          <p:cNvSpPr txBox="1">
            <a:spLocks noChangeArrowheads="1"/>
          </p:cNvSpPr>
          <p:nvPr/>
        </p:nvSpPr>
        <p:spPr bwMode="auto">
          <a:xfrm>
            <a:off x="2857500" y="1428736"/>
            <a:ext cx="3429000" cy="396875"/>
          </a:xfrm>
          <a:prstGeom prst="rect">
            <a:avLst/>
          </a:prstGeom>
          <a:noFill/>
          <a:ln w="9525">
            <a:noFill/>
            <a:miter lim="800000"/>
            <a:headEnd/>
            <a:tailEnd/>
          </a:ln>
          <a:effectLst/>
        </p:spPr>
        <p:txBody>
          <a:bodyPr>
            <a:spAutoFit/>
          </a:bodyPr>
          <a:lstStyle/>
          <a:p>
            <a:pPr algn="ctr">
              <a:spcBef>
                <a:spcPct val="50000"/>
              </a:spcBef>
            </a:pPr>
            <a:r>
              <a:rPr lang="ja-JP" altLang="en-US" sz="2000" b="1" dirty="0">
                <a:latin typeface="Times New Roman" pitchFamily="18" charset="0"/>
              </a:rPr>
              <a:t>情報の開示・共有の場を作る</a:t>
            </a:r>
          </a:p>
        </p:txBody>
      </p:sp>
      <p:sp>
        <p:nvSpPr>
          <p:cNvPr id="14" name="Text Box 24"/>
          <p:cNvSpPr txBox="1">
            <a:spLocks noChangeArrowheads="1"/>
          </p:cNvSpPr>
          <p:nvPr/>
        </p:nvSpPr>
        <p:spPr bwMode="auto">
          <a:xfrm>
            <a:off x="3771900" y="5140350"/>
            <a:ext cx="1600200" cy="396875"/>
          </a:xfrm>
          <a:prstGeom prst="rect">
            <a:avLst/>
          </a:prstGeom>
          <a:noFill/>
          <a:ln w="9525">
            <a:noFill/>
            <a:miter lim="800000"/>
            <a:headEnd/>
            <a:tailEnd/>
          </a:ln>
          <a:effectLst/>
        </p:spPr>
        <p:txBody>
          <a:bodyPr>
            <a:spAutoFit/>
          </a:bodyPr>
          <a:lstStyle/>
          <a:p>
            <a:pPr algn="ctr">
              <a:spcBef>
                <a:spcPct val="50000"/>
              </a:spcBef>
            </a:pPr>
            <a:r>
              <a:rPr lang="ja-JP" altLang="en-US" sz="2000" b="1">
                <a:latin typeface="Times New Roman" pitchFamily="18" charset="0"/>
              </a:rPr>
              <a:t>計画の実施</a:t>
            </a:r>
          </a:p>
        </p:txBody>
      </p:sp>
      <p:sp>
        <p:nvSpPr>
          <p:cNvPr id="15" name="Text Box 25"/>
          <p:cNvSpPr txBox="1">
            <a:spLocks noChangeArrowheads="1"/>
          </p:cNvSpPr>
          <p:nvPr/>
        </p:nvSpPr>
        <p:spPr bwMode="auto">
          <a:xfrm>
            <a:off x="2743200" y="3346475"/>
            <a:ext cx="3657600" cy="396875"/>
          </a:xfrm>
          <a:prstGeom prst="rect">
            <a:avLst/>
          </a:prstGeom>
          <a:noFill/>
          <a:ln w="9525">
            <a:noFill/>
            <a:miter lim="800000"/>
            <a:headEnd/>
            <a:tailEnd/>
          </a:ln>
          <a:effectLst/>
        </p:spPr>
        <p:txBody>
          <a:bodyPr>
            <a:spAutoFit/>
          </a:bodyPr>
          <a:lstStyle/>
          <a:p>
            <a:pPr algn="ctr">
              <a:spcBef>
                <a:spcPct val="50000"/>
              </a:spcBef>
            </a:pPr>
            <a:r>
              <a:rPr lang="ja-JP" altLang="en-US" sz="2000" b="1" dirty="0">
                <a:solidFill>
                  <a:srgbClr val="FF0066"/>
                </a:solidFill>
                <a:latin typeface="Times New Roman" pitchFamily="18" charset="0"/>
              </a:rPr>
              <a:t>水害リスクコミュニケーション</a:t>
            </a:r>
          </a:p>
        </p:txBody>
      </p:sp>
      <p:sp>
        <p:nvSpPr>
          <p:cNvPr id="16" name="Text Box 29"/>
          <p:cNvSpPr txBox="1">
            <a:spLocks noChangeArrowheads="1"/>
          </p:cNvSpPr>
          <p:nvPr/>
        </p:nvSpPr>
        <p:spPr bwMode="auto">
          <a:xfrm>
            <a:off x="6429388" y="2643182"/>
            <a:ext cx="1928826" cy="400110"/>
          </a:xfrm>
          <a:prstGeom prst="rect">
            <a:avLst/>
          </a:prstGeom>
          <a:noFill/>
          <a:ln w="9525">
            <a:noFill/>
            <a:miter lim="800000"/>
            <a:headEnd/>
            <a:tailEnd/>
          </a:ln>
          <a:effectLst/>
        </p:spPr>
        <p:txBody>
          <a:bodyPr wrap="square">
            <a:spAutoFit/>
          </a:bodyPr>
          <a:lstStyle/>
          <a:p>
            <a:pPr algn="ctr">
              <a:spcBef>
                <a:spcPct val="50000"/>
              </a:spcBef>
            </a:pPr>
            <a:r>
              <a:rPr lang="ja-JP" altLang="en-US" sz="2000" b="1" dirty="0">
                <a:latin typeface="Times New Roman" pitchFamily="18" charset="0"/>
              </a:rPr>
              <a:t>現状観察診断</a:t>
            </a:r>
          </a:p>
        </p:txBody>
      </p:sp>
      <p:sp>
        <p:nvSpPr>
          <p:cNvPr id="17" name="Oval 35"/>
          <p:cNvSpPr>
            <a:spLocks noChangeArrowheads="1"/>
          </p:cNvSpPr>
          <p:nvPr/>
        </p:nvSpPr>
        <p:spPr bwMode="auto">
          <a:xfrm>
            <a:off x="304800" y="828668"/>
            <a:ext cx="838200" cy="381000"/>
          </a:xfrm>
          <a:prstGeom prst="ellipse">
            <a:avLst/>
          </a:prstGeom>
          <a:gradFill rotWithShape="0">
            <a:gsLst>
              <a:gs pos="0">
                <a:srgbClr val="0000FF">
                  <a:gamma/>
                  <a:tint val="50980"/>
                  <a:invGamma/>
                </a:srgbClr>
              </a:gs>
              <a:gs pos="100000">
                <a:srgbClr val="0000FF"/>
              </a:gs>
            </a:gsLst>
            <a:path path="shape">
              <a:fillToRect l="50000" t="50000" r="50000" b="50000"/>
            </a:path>
          </a:gradFill>
          <a:ln w="9525">
            <a:noFill/>
            <a:round/>
            <a:headEnd/>
            <a:tailEnd/>
          </a:ln>
          <a:effectLst/>
        </p:spPr>
        <p:txBody>
          <a:bodyPr wrap="none" anchor="ctr"/>
          <a:lstStyle/>
          <a:p>
            <a:pPr algn="ctr"/>
            <a:r>
              <a:rPr lang="en-US" altLang="ja-JP" sz="1800" dirty="0">
                <a:solidFill>
                  <a:schemeClr val="bg1"/>
                </a:solidFill>
              </a:rPr>
              <a:t>PLAN</a:t>
            </a:r>
          </a:p>
        </p:txBody>
      </p:sp>
      <p:sp>
        <p:nvSpPr>
          <p:cNvPr id="20" name="Text Box 44"/>
          <p:cNvSpPr txBox="1">
            <a:spLocks noChangeArrowheads="1"/>
          </p:cNvSpPr>
          <p:nvPr/>
        </p:nvSpPr>
        <p:spPr bwMode="auto">
          <a:xfrm>
            <a:off x="1236811" y="1792420"/>
            <a:ext cx="1263487" cy="707886"/>
          </a:xfrm>
          <a:prstGeom prst="rect">
            <a:avLst/>
          </a:prstGeom>
          <a:noFill/>
          <a:ln w="9525">
            <a:noFill/>
            <a:miter lim="800000"/>
            <a:headEnd/>
            <a:tailEnd/>
          </a:ln>
          <a:effectLst/>
        </p:spPr>
        <p:txBody>
          <a:bodyPr wrap="none">
            <a:spAutoFit/>
          </a:bodyPr>
          <a:lstStyle/>
          <a:p>
            <a:r>
              <a:rPr lang="en-US" altLang="ja-JP" sz="2000" dirty="0">
                <a:solidFill>
                  <a:schemeClr val="bg1"/>
                </a:solidFill>
                <a:effectLst>
                  <a:outerShdw blurRad="38100" dist="38100" dir="2700000" algn="tl">
                    <a:srgbClr val="C0C0C0"/>
                  </a:outerShdw>
                </a:effectLst>
              </a:rPr>
              <a:t>2008.1.12</a:t>
            </a:r>
          </a:p>
          <a:p>
            <a:r>
              <a:rPr lang="ja-JP" altLang="en-US" sz="2000" dirty="0">
                <a:solidFill>
                  <a:schemeClr val="bg1"/>
                </a:solidFill>
                <a:effectLst>
                  <a:outerShdw blurRad="38100" dist="38100" dir="2700000" algn="tl">
                    <a:srgbClr val="C0C0C0"/>
                  </a:outerShdw>
                </a:effectLst>
              </a:rPr>
              <a:t>　　　</a:t>
            </a:r>
            <a:r>
              <a:rPr lang="ja-JP" altLang="en-US" sz="2000" dirty="0" smtClean="0">
                <a:solidFill>
                  <a:schemeClr val="bg1"/>
                </a:solidFill>
                <a:effectLst>
                  <a:outerShdw blurRad="38100" dist="38100" dir="2700000" algn="tl">
                    <a:srgbClr val="C0C0C0"/>
                  </a:outerShdw>
                </a:effectLst>
              </a:rPr>
              <a:t>  </a:t>
            </a:r>
            <a:r>
              <a:rPr lang="en-US" altLang="ja-JP" sz="2000" dirty="0" smtClean="0">
                <a:solidFill>
                  <a:schemeClr val="bg1"/>
                </a:solidFill>
                <a:effectLst>
                  <a:outerShdw blurRad="38100" dist="38100" dir="2700000" algn="tl">
                    <a:srgbClr val="C0C0C0"/>
                  </a:outerShdw>
                </a:effectLst>
              </a:rPr>
              <a:t>1.27</a:t>
            </a:r>
            <a:endParaRPr lang="en-US" altLang="ja-JP" sz="2000" dirty="0">
              <a:solidFill>
                <a:schemeClr val="bg1"/>
              </a:solidFill>
              <a:effectLst>
                <a:outerShdw blurRad="38100" dist="38100" dir="2700000" algn="tl">
                  <a:srgbClr val="C0C0C0"/>
                </a:outerShdw>
              </a:effectLst>
            </a:endParaRPr>
          </a:p>
        </p:txBody>
      </p:sp>
      <p:sp>
        <p:nvSpPr>
          <p:cNvPr id="23" name="Text Box 53"/>
          <p:cNvSpPr txBox="1">
            <a:spLocks noChangeArrowheads="1"/>
          </p:cNvSpPr>
          <p:nvPr/>
        </p:nvSpPr>
        <p:spPr bwMode="auto">
          <a:xfrm>
            <a:off x="571472" y="2500306"/>
            <a:ext cx="1643042" cy="396875"/>
          </a:xfrm>
          <a:prstGeom prst="rect">
            <a:avLst/>
          </a:prstGeom>
          <a:noFill/>
          <a:ln w="9525">
            <a:noFill/>
            <a:miter lim="800000"/>
            <a:headEnd/>
            <a:tailEnd/>
          </a:ln>
          <a:effectLst/>
        </p:spPr>
        <p:txBody>
          <a:bodyPr wrap="square">
            <a:spAutoFit/>
          </a:bodyPr>
          <a:lstStyle/>
          <a:p>
            <a:pPr>
              <a:spcBef>
                <a:spcPct val="50000"/>
              </a:spcBef>
            </a:pPr>
            <a:r>
              <a:rPr lang="ja-JP" altLang="en-US" sz="2000" b="1" dirty="0">
                <a:solidFill>
                  <a:schemeClr val="tx2">
                    <a:lumMod val="60000"/>
                    <a:lumOff val="40000"/>
                  </a:schemeClr>
                </a:solidFill>
                <a:latin typeface="Times New Roman" pitchFamily="18" charset="0"/>
              </a:rPr>
              <a:t>防災まち</a:t>
            </a:r>
            <a:r>
              <a:rPr lang="ja-JP" altLang="en-US" sz="2000" b="1" dirty="0" smtClean="0">
                <a:solidFill>
                  <a:schemeClr val="tx2">
                    <a:lumMod val="60000"/>
                    <a:lumOff val="40000"/>
                  </a:schemeClr>
                </a:solidFill>
                <a:latin typeface="Times New Roman" pitchFamily="18" charset="0"/>
              </a:rPr>
              <a:t>歩き</a:t>
            </a:r>
            <a:endParaRPr lang="ja-JP" altLang="en-US" sz="2000" b="1" dirty="0">
              <a:solidFill>
                <a:schemeClr val="tx2">
                  <a:lumMod val="60000"/>
                  <a:lumOff val="40000"/>
                </a:schemeClr>
              </a:solidFill>
              <a:latin typeface="Times New Roman" pitchFamily="18" charset="0"/>
            </a:endParaRPr>
          </a:p>
        </p:txBody>
      </p:sp>
      <p:sp>
        <p:nvSpPr>
          <p:cNvPr id="26" name="Oval 56"/>
          <p:cNvSpPr>
            <a:spLocks noChangeArrowheads="1"/>
          </p:cNvSpPr>
          <p:nvPr/>
        </p:nvSpPr>
        <p:spPr bwMode="auto">
          <a:xfrm>
            <a:off x="571472" y="4429132"/>
            <a:ext cx="838200" cy="381000"/>
          </a:xfrm>
          <a:prstGeom prst="ellipse">
            <a:avLst/>
          </a:prstGeom>
          <a:gradFill rotWithShape="1">
            <a:gsLst>
              <a:gs pos="0">
                <a:srgbClr val="FF6600">
                  <a:gamma/>
                  <a:tint val="50980"/>
                  <a:invGamma/>
                </a:srgbClr>
              </a:gs>
              <a:gs pos="100000">
                <a:srgbClr val="FF6600"/>
              </a:gs>
            </a:gsLst>
            <a:path path="shape">
              <a:fillToRect l="50000" t="50000" r="50000" b="50000"/>
            </a:path>
          </a:gradFill>
          <a:ln w="9525">
            <a:noFill/>
            <a:round/>
            <a:headEnd/>
            <a:tailEnd/>
          </a:ln>
          <a:effectLst/>
        </p:spPr>
        <p:txBody>
          <a:bodyPr wrap="none" anchor="ctr"/>
          <a:lstStyle/>
          <a:p>
            <a:pPr algn="ctr"/>
            <a:r>
              <a:rPr lang="en-US" altLang="ja-JP" sz="1800">
                <a:solidFill>
                  <a:schemeClr val="bg1"/>
                </a:solidFill>
              </a:rPr>
              <a:t>DO</a:t>
            </a:r>
          </a:p>
        </p:txBody>
      </p:sp>
      <p:sp>
        <p:nvSpPr>
          <p:cNvPr id="28" name="Oval 60"/>
          <p:cNvSpPr>
            <a:spLocks noChangeArrowheads="1"/>
          </p:cNvSpPr>
          <p:nvPr/>
        </p:nvSpPr>
        <p:spPr bwMode="auto">
          <a:xfrm>
            <a:off x="1295400" y="3057550"/>
            <a:ext cx="1676400" cy="838200"/>
          </a:xfrm>
          <a:prstGeom prst="ellipse">
            <a:avLst/>
          </a:prstGeom>
          <a:gradFill rotWithShape="0">
            <a:gsLst>
              <a:gs pos="0">
                <a:srgbClr val="0000FF">
                  <a:gamma/>
                  <a:tint val="50980"/>
                  <a:invGamma/>
                </a:srgbClr>
              </a:gs>
              <a:gs pos="100000">
                <a:srgbClr val="0000FF"/>
              </a:gs>
            </a:gsLst>
            <a:path path="shape">
              <a:fillToRect l="50000" t="50000" r="50000" b="50000"/>
            </a:path>
          </a:gradFill>
          <a:ln w="9525">
            <a:noFill/>
            <a:round/>
            <a:headEnd/>
            <a:tailEnd/>
          </a:ln>
          <a:effectLst/>
        </p:spPr>
        <p:txBody>
          <a:bodyPr wrap="none" anchor="ctr"/>
          <a:lstStyle/>
          <a:p>
            <a:pPr algn="ctr"/>
            <a:r>
              <a:rPr lang="en-US" altLang="ja-JP" sz="2800">
                <a:solidFill>
                  <a:schemeClr val="bg1"/>
                </a:solidFill>
              </a:rPr>
              <a:t>PLAN</a:t>
            </a:r>
          </a:p>
        </p:txBody>
      </p:sp>
      <p:sp>
        <p:nvSpPr>
          <p:cNvPr id="29" name="Oval 61"/>
          <p:cNvSpPr>
            <a:spLocks noChangeArrowheads="1"/>
          </p:cNvSpPr>
          <p:nvPr/>
        </p:nvSpPr>
        <p:spPr bwMode="auto">
          <a:xfrm>
            <a:off x="3733800" y="4149750"/>
            <a:ext cx="1676400" cy="838200"/>
          </a:xfrm>
          <a:prstGeom prst="ellipse">
            <a:avLst/>
          </a:prstGeom>
          <a:gradFill rotWithShape="1">
            <a:gsLst>
              <a:gs pos="0">
                <a:srgbClr val="FF6600">
                  <a:gamma/>
                  <a:tint val="50980"/>
                  <a:invGamma/>
                </a:srgbClr>
              </a:gs>
              <a:gs pos="100000">
                <a:srgbClr val="FF6600"/>
              </a:gs>
            </a:gsLst>
            <a:path path="shape">
              <a:fillToRect l="50000" t="50000" r="50000" b="50000"/>
            </a:path>
          </a:gradFill>
          <a:ln w="9525">
            <a:noFill/>
            <a:round/>
            <a:headEnd/>
            <a:tailEnd/>
          </a:ln>
          <a:effectLst/>
        </p:spPr>
        <p:txBody>
          <a:bodyPr wrap="none" anchor="ctr"/>
          <a:lstStyle/>
          <a:p>
            <a:pPr algn="ctr"/>
            <a:r>
              <a:rPr lang="en-US" altLang="ja-JP" sz="2800">
                <a:solidFill>
                  <a:schemeClr val="bg1"/>
                </a:solidFill>
              </a:rPr>
              <a:t>DO</a:t>
            </a:r>
          </a:p>
        </p:txBody>
      </p:sp>
      <p:sp>
        <p:nvSpPr>
          <p:cNvPr id="30" name="Oval 62"/>
          <p:cNvSpPr>
            <a:spLocks noChangeArrowheads="1"/>
          </p:cNvSpPr>
          <p:nvPr/>
        </p:nvSpPr>
        <p:spPr bwMode="auto">
          <a:xfrm>
            <a:off x="6248400" y="3082950"/>
            <a:ext cx="1676400" cy="838200"/>
          </a:xfrm>
          <a:prstGeom prst="ellipse">
            <a:avLst/>
          </a:prstGeom>
          <a:gradFill rotWithShape="0">
            <a:gsLst>
              <a:gs pos="0">
                <a:srgbClr val="FF0000">
                  <a:gamma/>
                  <a:tint val="50980"/>
                  <a:invGamma/>
                </a:srgbClr>
              </a:gs>
              <a:gs pos="100000">
                <a:srgbClr val="FF0000"/>
              </a:gs>
            </a:gsLst>
            <a:path path="shape">
              <a:fillToRect l="50000" t="50000" r="50000" b="50000"/>
            </a:path>
          </a:gradFill>
          <a:ln w="9525">
            <a:noFill/>
            <a:round/>
            <a:headEnd/>
            <a:tailEnd/>
          </a:ln>
          <a:effectLst/>
        </p:spPr>
        <p:txBody>
          <a:bodyPr wrap="none" anchor="ctr"/>
          <a:lstStyle/>
          <a:p>
            <a:pPr algn="ctr"/>
            <a:r>
              <a:rPr lang="en-US" altLang="ja-JP" sz="2800">
                <a:solidFill>
                  <a:schemeClr val="bg1"/>
                </a:solidFill>
              </a:rPr>
              <a:t>CHECK</a:t>
            </a:r>
          </a:p>
        </p:txBody>
      </p:sp>
      <p:sp>
        <p:nvSpPr>
          <p:cNvPr id="31" name="Oval 63"/>
          <p:cNvSpPr>
            <a:spLocks noChangeArrowheads="1"/>
          </p:cNvSpPr>
          <p:nvPr/>
        </p:nvSpPr>
        <p:spPr bwMode="auto">
          <a:xfrm>
            <a:off x="3733800" y="1939950"/>
            <a:ext cx="1676400" cy="838200"/>
          </a:xfrm>
          <a:prstGeom prst="ellipse">
            <a:avLst/>
          </a:prstGeom>
          <a:gradFill rotWithShape="0">
            <a:gsLst>
              <a:gs pos="0">
                <a:srgbClr val="008000">
                  <a:gamma/>
                  <a:tint val="50980"/>
                  <a:invGamma/>
                </a:srgbClr>
              </a:gs>
              <a:gs pos="100000">
                <a:srgbClr val="008000"/>
              </a:gs>
            </a:gsLst>
            <a:path path="shape">
              <a:fillToRect l="50000" t="50000" r="50000" b="50000"/>
            </a:path>
          </a:gradFill>
          <a:ln w="9525">
            <a:noFill/>
            <a:round/>
            <a:headEnd/>
            <a:tailEnd/>
          </a:ln>
          <a:effectLst/>
        </p:spPr>
        <p:txBody>
          <a:bodyPr wrap="none" anchor="ctr"/>
          <a:lstStyle/>
          <a:p>
            <a:pPr algn="ctr"/>
            <a:r>
              <a:rPr lang="en-US" altLang="ja-JP" sz="2800" dirty="0">
                <a:solidFill>
                  <a:schemeClr val="bg1"/>
                </a:solidFill>
              </a:rPr>
              <a:t>ACTION</a:t>
            </a:r>
          </a:p>
        </p:txBody>
      </p:sp>
      <p:pic>
        <p:nvPicPr>
          <p:cNvPr id="32" name="Picture 67" descr="DSC01884"/>
          <p:cNvPicPr>
            <a:picLocks noChangeAspect="1" noChangeArrowheads="1"/>
          </p:cNvPicPr>
          <p:nvPr/>
        </p:nvPicPr>
        <p:blipFill>
          <a:blip r:embed="rId4" cstate="print"/>
          <a:srcRect/>
          <a:stretch>
            <a:fillRect/>
          </a:stretch>
        </p:blipFill>
        <p:spPr bwMode="auto">
          <a:xfrm>
            <a:off x="6572264" y="4429132"/>
            <a:ext cx="2222500" cy="1666875"/>
          </a:xfrm>
          <a:prstGeom prst="rect">
            <a:avLst/>
          </a:prstGeom>
          <a:noFill/>
        </p:spPr>
      </p:pic>
      <p:sp>
        <p:nvSpPr>
          <p:cNvPr id="33" name="Text Box 68"/>
          <p:cNvSpPr txBox="1">
            <a:spLocks noChangeArrowheads="1"/>
          </p:cNvSpPr>
          <p:nvPr/>
        </p:nvSpPr>
        <p:spPr bwMode="auto">
          <a:xfrm>
            <a:off x="6227763" y="4000504"/>
            <a:ext cx="2916237" cy="396875"/>
          </a:xfrm>
          <a:prstGeom prst="rect">
            <a:avLst/>
          </a:prstGeom>
          <a:noFill/>
          <a:ln w="9525">
            <a:noFill/>
            <a:miter lim="800000"/>
            <a:headEnd/>
            <a:tailEnd/>
          </a:ln>
          <a:effectLst/>
        </p:spPr>
        <p:txBody>
          <a:bodyPr>
            <a:spAutoFit/>
          </a:bodyPr>
          <a:lstStyle/>
          <a:p>
            <a:pPr>
              <a:spcBef>
                <a:spcPct val="50000"/>
              </a:spcBef>
            </a:pPr>
            <a:r>
              <a:rPr lang="ja-JP" altLang="en-US" sz="2000" b="1" dirty="0">
                <a:solidFill>
                  <a:schemeClr val="tx2">
                    <a:lumMod val="60000"/>
                    <a:lumOff val="40000"/>
                  </a:schemeClr>
                </a:solidFill>
                <a:latin typeface="Times New Roman" pitchFamily="18" charset="0"/>
              </a:rPr>
              <a:t>完成後のシステムの公開</a:t>
            </a:r>
          </a:p>
        </p:txBody>
      </p:sp>
      <p:sp>
        <p:nvSpPr>
          <p:cNvPr id="34" name="Oval 59"/>
          <p:cNvSpPr>
            <a:spLocks noChangeArrowheads="1"/>
          </p:cNvSpPr>
          <p:nvPr/>
        </p:nvSpPr>
        <p:spPr bwMode="auto">
          <a:xfrm>
            <a:off x="6594489" y="4406907"/>
            <a:ext cx="914400" cy="381000"/>
          </a:xfrm>
          <a:prstGeom prst="ellipse">
            <a:avLst/>
          </a:prstGeom>
          <a:gradFill rotWithShape="0">
            <a:gsLst>
              <a:gs pos="0">
                <a:srgbClr val="FF0000">
                  <a:gamma/>
                  <a:tint val="50980"/>
                  <a:invGamma/>
                </a:srgbClr>
              </a:gs>
              <a:gs pos="100000">
                <a:srgbClr val="FF0000"/>
              </a:gs>
            </a:gsLst>
            <a:path path="shape">
              <a:fillToRect l="50000" t="50000" r="50000" b="50000"/>
            </a:path>
          </a:gradFill>
          <a:ln w="9525">
            <a:noFill/>
            <a:round/>
            <a:headEnd/>
            <a:tailEnd/>
          </a:ln>
          <a:effectLst/>
        </p:spPr>
        <p:txBody>
          <a:bodyPr wrap="none" anchor="ctr"/>
          <a:lstStyle/>
          <a:p>
            <a:pPr algn="ctr"/>
            <a:r>
              <a:rPr lang="en-US" altLang="ja-JP" sz="1800">
                <a:solidFill>
                  <a:schemeClr val="bg1"/>
                </a:solidFill>
              </a:rPr>
              <a:t>CHECK</a:t>
            </a:r>
          </a:p>
        </p:txBody>
      </p:sp>
      <p:sp>
        <p:nvSpPr>
          <p:cNvPr id="36" name="Text Box 70"/>
          <p:cNvSpPr txBox="1">
            <a:spLocks noChangeArrowheads="1"/>
          </p:cNvSpPr>
          <p:nvPr/>
        </p:nvSpPr>
        <p:spPr bwMode="auto">
          <a:xfrm>
            <a:off x="7545417" y="5775332"/>
            <a:ext cx="1312863" cy="396875"/>
          </a:xfrm>
          <a:prstGeom prst="rect">
            <a:avLst/>
          </a:prstGeom>
          <a:noFill/>
          <a:ln w="9525">
            <a:noFill/>
            <a:miter lim="800000"/>
            <a:headEnd/>
            <a:tailEnd/>
          </a:ln>
          <a:effectLst/>
        </p:spPr>
        <p:txBody>
          <a:bodyPr wrap="none">
            <a:spAutoFit/>
          </a:bodyPr>
          <a:lstStyle/>
          <a:p>
            <a:r>
              <a:rPr lang="en-US" altLang="ja-JP" sz="2000" dirty="0">
                <a:solidFill>
                  <a:schemeClr val="bg1"/>
                </a:solidFill>
                <a:effectLst>
                  <a:outerShdw blurRad="38100" dist="38100" dir="2700000" algn="tl">
                    <a:srgbClr val="C0C0C0"/>
                  </a:outerShdw>
                </a:effectLst>
              </a:rPr>
              <a:t>2009.3.20</a:t>
            </a:r>
          </a:p>
        </p:txBody>
      </p:sp>
      <p:sp>
        <p:nvSpPr>
          <p:cNvPr id="37" name="Text Box 10"/>
          <p:cNvSpPr txBox="1">
            <a:spLocks noChangeArrowheads="1"/>
          </p:cNvSpPr>
          <p:nvPr/>
        </p:nvSpPr>
        <p:spPr bwMode="auto">
          <a:xfrm>
            <a:off x="604822" y="3929066"/>
            <a:ext cx="1752600" cy="396875"/>
          </a:xfrm>
          <a:prstGeom prst="rect">
            <a:avLst/>
          </a:prstGeom>
          <a:noFill/>
          <a:ln w="9525">
            <a:noFill/>
            <a:miter lim="800000"/>
            <a:headEnd/>
            <a:tailEnd/>
          </a:ln>
          <a:effectLst/>
        </p:spPr>
        <p:txBody>
          <a:bodyPr>
            <a:spAutoFit/>
          </a:bodyPr>
          <a:lstStyle/>
          <a:p>
            <a:pPr>
              <a:spcBef>
                <a:spcPct val="50000"/>
              </a:spcBef>
            </a:pPr>
            <a:r>
              <a:rPr lang="ja-JP" altLang="en-US" sz="2000" b="1" dirty="0">
                <a:latin typeface="Times New Roman" pitchFamily="18" charset="0"/>
              </a:rPr>
              <a:t>計画（案）作成</a:t>
            </a:r>
          </a:p>
        </p:txBody>
      </p:sp>
      <p:pic>
        <p:nvPicPr>
          <p:cNvPr id="3075" name="Picture 3" descr="C:\Users\tomo\Desktop\DSC_0022.JPG"/>
          <p:cNvPicPr>
            <a:picLocks noChangeAspect="1" noChangeArrowheads="1"/>
          </p:cNvPicPr>
          <p:nvPr/>
        </p:nvPicPr>
        <p:blipFill>
          <a:blip r:embed="rId5" cstate="print"/>
          <a:srcRect l="5793" r="4413"/>
          <a:stretch>
            <a:fillRect/>
          </a:stretch>
        </p:blipFill>
        <p:spPr bwMode="auto">
          <a:xfrm>
            <a:off x="6500826" y="857232"/>
            <a:ext cx="2214578" cy="1638000"/>
          </a:xfrm>
          <a:prstGeom prst="rect">
            <a:avLst/>
          </a:prstGeom>
          <a:noFill/>
        </p:spPr>
      </p:pic>
      <p:sp>
        <p:nvSpPr>
          <p:cNvPr id="38" name="Oval 30"/>
          <p:cNvSpPr>
            <a:spLocks noChangeArrowheads="1"/>
          </p:cNvSpPr>
          <p:nvPr/>
        </p:nvSpPr>
        <p:spPr bwMode="auto">
          <a:xfrm>
            <a:off x="6500826" y="838224"/>
            <a:ext cx="990600" cy="381000"/>
          </a:xfrm>
          <a:prstGeom prst="ellipse">
            <a:avLst/>
          </a:prstGeom>
          <a:gradFill rotWithShape="0">
            <a:gsLst>
              <a:gs pos="0">
                <a:srgbClr val="008000">
                  <a:gamma/>
                  <a:tint val="50980"/>
                  <a:invGamma/>
                </a:srgbClr>
              </a:gs>
              <a:gs pos="100000">
                <a:srgbClr val="008000"/>
              </a:gs>
            </a:gsLst>
            <a:path path="shape">
              <a:fillToRect l="50000" t="50000" r="50000" b="50000"/>
            </a:path>
          </a:gradFill>
          <a:ln w="9525">
            <a:noFill/>
            <a:round/>
            <a:headEnd/>
            <a:tailEnd/>
          </a:ln>
          <a:effectLst/>
        </p:spPr>
        <p:txBody>
          <a:bodyPr wrap="none" anchor="ctr"/>
          <a:lstStyle/>
          <a:p>
            <a:pPr algn="ctr"/>
            <a:r>
              <a:rPr lang="en-US" altLang="ja-JP" sz="1800" dirty="0">
                <a:solidFill>
                  <a:schemeClr val="bg1"/>
                </a:solidFill>
              </a:rPr>
              <a:t>ACTION</a:t>
            </a:r>
          </a:p>
        </p:txBody>
      </p:sp>
      <p:sp>
        <p:nvSpPr>
          <p:cNvPr id="40" name="Text Box 68"/>
          <p:cNvSpPr txBox="1">
            <a:spLocks noChangeArrowheads="1"/>
          </p:cNvSpPr>
          <p:nvPr/>
        </p:nvSpPr>
        <p:spPr bwMode="auto">
          <a:xfrm>
            <a:off x="3929058" y="928670"/>
            <a:ext cx="2428892" cy="400110"/>
          </a:xfrm>
          <a:prstGeom prst="rect">
            <a:avLst/>
          </a:prstGeom>
          <a:noFill/>
          <a:ln w="9525">
            <a:noFill/>
            <a:miter lim="800000"/>
            <a:headEnd/>
            <a:tailEnd/>
          </a:ln>
          <a:effectLst/>
        </p:spPr>
        <p:txBody>
          <a:bodyPr wrap="square">
            <a:spAutoFit/>
          </a:bodyPr>
          <a:lstStyle/>
          <a:p>
            <a:pPr>
              <a:spcBef>
                <a:spcPct val="50000"/>
              </a:spcBef>
            </a:pPr>
            <a:r>
              <a:rPr lang="ja-JP" altLang="en-US" sz="2000" b="1" dirty="0" smtClean="0">
                <a:solidFill>
                  <a:schemeClr val="tx2">
                    <a:lumMod val="60000"/>
                    <a:lumOff val="40000"/>
                  </a:schemeClr>
                </a:solidFill>
                <a:latin typeface="Times New Roman" pitchFamily="18" charset="0"/>
              </a:rPr>
              <a:t>第</a:t>
            </a:r>
            <a:r>
              <a:rPr lang="en-US" altLang="ja-JP" sz="2000" b="1" dirty="0" smtClean="0">
                <a:solidFill>
                  <a:schemeClr val="tx2">
                    <a:lumMod val="60000"/>
                    <a:lumOff val="40000"/>
                  </a:schemeClr>
                </a:solidFill>
                <a:latin typeface="Times New Roman" pitchFamily="18" charset="0"/>
              </a:rPr>
              <a:t>1</a:t>
            </a:r>
            <a:r>
              <a:rPr lang="ja-JP" altLang="en-US" sz="2000" b="1" dirty="0" smtClean="0">
                <a:solidFill>
                  <a:schemeClr val="tx2">
                    <a:lumMod val="60000"/>
                    <a:lumOff val="40000"/>
                  </a:schemeClr>
                </a:solidFill>
                <a:latin typeface="Times New Roman" pitchFamily="18" charset="0"/>
              </a:rPr>
              <a:t>回ワークショップ</a:t>
            </a:r>
            <a:endParaRPr lang="en-US" altLang="ja-JP" sz="2000" b="1" dirty="0" smtClean="0">
              <a:solidFill>
                <a:schemeClr val="tx2">
                  <a:lumMod val="60000"/>
                  <a:lumOff val="40000"/>
                </a:schemeClr>
              </a:solidFill>
              <a:latin typeface="Times New Roman" pitchFamily="18" charset="0"/>
            </a:endParaRPr>
          </a:p>
        </p:txBody>
      </p:sp>
      <p:sp>
        <p:nvSpPr>
          <p:cNvPr id="42" name="Text Box 70"/>
          <p:cNvSpPr txBox="1">
            <a:spLocks noChangeArrowheads="1"/>
          </p:cNvSpPr>
          <p:nvPr/>
        </p:nvSpPr>
        <p:spPr bwMode="auto">
          <a:xfrm>
            <a:off x="7500958" y="2174869"/>
            <a:ext cx="1221809" cy="400110"/>
          </a:xfrm>
          <a:prstGeom prst="rect">
            <a:avLst/>
          </a:prstGeom>
          <a:noFill/>
          <a:ln w="9525">
            <a:noFill/>
            <a:miter lim="800000"/>
            <a:headEnd/>
            <a:tailEnd/>
          </a:ln>
          <a:effectLst/>
        </p:spPr>
        <p:txBody>
          <a:bodyPr wrap="none">
            <a:spAutoFit/>
          </a:bodyPr>
          <a:lstStyle/>
          <a:p>
            <a:r>
              <a:rPr lang="en-US" altLang="ja-JP" sz="2000" dirty="0" smtClean="0">
                <a:solidFill>
                  <a:schemeClr val="bg1"/>
                </a:solidFill>
                <a:effectLst>
                  <a:outerShdw blurRad="38100" dist="38100" dir="2700000" algn="tl">
                    <a:srgbClr val="C0C0C0"/>
                  </a:outerShdw>
                </a:effectLst>
              </a:rPr>
              <a:t>2009.6.28</a:t>
            </a:r>
            <a:endParaRPr lang="en-US" altLang="ja-JP" sz="2000" dirty="0">
              <a:solidFill>
                <a:schemeClr val="bg1"/>
              </a:solidFill>
              <a:effectLst>
                <a:outerShdw blurRad="38100" dist="38100" dir="2700000" algn="tl">
                  <a:srgbClr val="C0C0C0"/>
                </a:outerShdw>
              </a:effectLst>
            </a:endParaRPr>
          </a:p>
        </p:txBody>
      </p:sp>
      <p:grpSp>
        <p:nvGrpSpPr>
          <p:cNvPr id="2" name="グループ化 47"/>
          <p:cNvGrpSpPr/>
          <p:nvPr/>
        </p:nvGrpSpPr>
        <p:grpSpPr>
          <a:xfrm>
            <a:off x="0" y="5842361"/>
            <a:ext cx="9144000" cy="1015663"/>
            <a:chOff x="0" y="5842361"/>
            <a:chExt cx="9144000" cy="1015663"/>
          </a:xfrm>
        </p:grpSpPr>
        <p:sp>
          <p:nvSpPr>
            <p:cNvPr id="43" name="Text Box 34"/>
            <p:cNvSpPr txBox="1">
              <a:spLocks noChangeArrowheads="1"/>
            </p:cNvSpPr>
            <p:nvPr/>
          </p:nvSpPr>
          <p:spPr bwMode="auto">
            <a:xfrm>
              <a:off x="0" y="5842361"/>
              <a:ext cx="9144000" cy="1015663"/>
            </a:xfrm>
            <a:prstGeom prst="rect">
              <a:avLst/>
            </a:prstGeom>
            <a:solidFill>
              <a:srgbClr val="CCFFFF"/>
            </a:solidFill>
            <a:ln w="9525">
              <a:noFill/>
              <a:miter lim="800000"/>
              <a:headEnd/>
              <a:tailEnd/>
            </a:ln>
            <a:effectLst/>
          </p:spPr>
          <p:txBody>
            <a:bodyPr wrap="square">
              <a:spAutoFit/>
            </a:bodyPr>
            <a:lstStyle/>
            <a:p>
              <a:pPr>
                <a:spcBef>
                  <a:spcPct val="50000"/>
                </a:spcBef>
              </a:pPr>
              <a:r>
                <a:rPr lang="ja-JP" altLang="en-US" sz="2400" dirty="0" smtClean="0"/>
                <a:t>　　　　　　　　　　　　　一時避難場所の検討</a:t>
              </a:r>
            </a:p>
            <a:p>
              <a:pPr>
                <a:spcBef>
                  <a:spcPct val="50000"/>
                </a:spcBef>
              </a:pPr>
              <a:r>
                <a:rPr lang="ja-JP" altLang="en-US" sz="2400" dirty="0" smtClean="0"/>
                <a:t>　　　　　　　　　　　　　地域独自の水害情報システムの構築</a:t>
              </a:r>
              <a:endParaRPr lang="en-US" altLang="ja-JP" sz="2400" dirty="0" smtClean="0"/>
            </a:p>
          </p:txBody>
        </p:sp>
        <p:sp>
          <p:nvSpPr>
            <p:cNvPr id="47" name="左大かっこ 46"/>
            <p:cNvSpPr/>
            <p:nvPr/>
          </p:nvSpPr>
          <p:spPr>
            <a:xfrm>
              <a:off x="2357422" y="6000768"/>
              <a:ext cx="142876" cy="714380"/>
            </a:xfrm>
            <a:prstGeom prst="leftBracket">
              <a:avLst/>
            </a:prstGeom>
            <a:ln w="508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45" name="テキスト ボックス 44"/>
            <p:cNvSpPr txBox="1"/>
            <p:nvPr/>
          </p:nvSpPr>
          <p:spPr>
            <a:xfrm>
              <a:off x="142844" y="6110607"/>
              <a:ext cx="2071702" cy="461665"/>
            </a:xfrm>
            <a:prstGeom prst="rect">
              <a:avLst/>
            </a:prstGeom>
            <a:noFill/>
          </p:spPr>
          <p:txBody>
            <a:bodyPr wrap="square" rtlCol="0">
              <a:spAutoFit/>
            </a:bodyPr>
            <a:lstStyle/>
            <a:p>
              <a:r>
                <a:rPr lang="ja-JP" altLang="en-US" sz="2400" dirty="0">
                  <a:solidFill>
                    <a:srgbClr val="FF0000"/>
                  </a:solidFill>
                </a:rPr>
                <a:t>地域の</a:t>
              </a:r>
              <a:r>
                <a:rPr kumimoji="1" lang="ja-JP" altLang="en-US" sz="2400" dirty="0" smtClean="0">
                  <a:solidFill>
                    <a:srgbClr val="FF0000"/>
                  </a:solidFill>
                </a:rPr>
                <a:t>ニーズ</a:t>
              </a:r>
              <a:endParaRPr kumimoji="1" lang="ja-JP" altLang="en-US" sz="2400" dirty="0">
                <a:solidFill>
                  <a:srgbClr val="FF0000"/>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線コネクタ 3"/>
          <p:cNvCxnSpPr/>
          <p:nvPr/>
        </p:nvCxnSpPr>
        <p:spPr>
          <a:xfrm>
            <a:off x="214282" y="579438"/>
            <a:ext cx="8715436" cy="0"/>
          </a:xfrm>
          <a:prstGeom prst="line">
            <a:avLst/>
          </a:prstGeom>
          <a:ln w="50800">
            <a:gradFill flip="none" rotWithShape="1">
              <a:gsLst>
                <a:gs pos="0">
                  <a:schemeClr val="tx2">
                    <a:lumMod val="50000"/>
                  </a:schemeClr>
                </a:gs>
                <a:gs pos="50000">
                  <a:schemeClr val="accent1">
                    <a:tint val="44500"/>
                    <a:satMod val="160000"/>
                  </a:schemeClr>
                </a:gs>
                <a:gs pos="100000">
                  <a:schemeClr val="accent1">
                    <a:tint val="23500"/>
                    <a:satMod val="160000"/>
                  </a:scheme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6" name="テキスト ボックス 5"/>
          <p:cNvSpPr txBox="1"/>
          <p:nvPr/>
        </p:nvSpPr>
        <p:spPr>
          <a:xfrm>
            <a:off x="214313" y="58738"/>
            <a:ext cx="8715375" cy="584200"/>
          </a:xfrm>
          <a:prstGeom prst="rect">
            <a:avLst/>
          </a:prstGeom>
          <a:noFill/>
        </p:spPr>
        <p:txBody>
          <a:bodyPr>
            <a:spAutoFit/>
          </a:bodyPr>
          <a:lstStyle/>
          <a:p>
            <a:pPr fontAlgn="auto">
              <a:spcBef>
                <a:spcPts val="0"/>
              </a:spcBef>
              <a:spcAft>
                <a:spcPts val="0"/>
              </a:spcAft>
              <a:defRPr/>
            </a:pPr>
            <a:r>
              <a:rPr lang="en-US" altLang="ja-JP" sz="3200" dirty="0">
                <a:latin typeface="+mj-ea"/>
                <a:ea typeface="+mj-ea"/>
              </a:rPr>
              <a:t>PDCA</a:t>
            </a:r>
            <a:r>
              <a:rPr lang="ja-JP" altLang="en-US" sz="3200" dirty="0">
                <a:latin typeface="+mn-lt"/>
                <a:ea typeface="+mn-ea"/>
              </a:rPr>
              <a:t>サイクル（</a:t>
            </a:r>
            <a:r>
              <a:rPr lang="en-US" altLang="ja-JP" sz="3200" dirty="0">
                <a:latin typeface="+mn-lt"/>
                <a:ea typeface="+mn-ea"/>
              </a:rPr>
              <a:t>3</a:t>
            </a:r>
            <a:r>
              <a:rPr lang="ja-JP" altLang="en-US" sz="3200" dirty="0">
                <a:latin typeface="+mn-lt"/>
                <a:ea typeface="+mn-ea"/>
              </a:rPr>
              <a:t>サイクル目） </a:t>
            </a:r>
            <a:r>
              <a:rPr lang="en-US" altLang="ja-JP" sz="3200" dirty="0">
                <a:latin typeface="+mn-lt"/>
                <a:ea typeface="+mn-ea"/>
              </a:rPr>
              <a:t>[2009</a:t>
            </a:r>
            <a:r>
              <a:rPr lang="ja-JP" altLang="en-US" sz="3200" dirty="0">
                <a:latin typeface="+mn-lt"/>
                <a:ea typeface="+mn-ea"/>
              </a:rPr>
              <a:t>～</a:t>
            </a:r>
            <a:r>
              <a:rPr lang="en-US" altLang="ja-JP" sz="3200" dirty="0">
                <a:latin typeface="+mn-lt"/>
                <a:ea typeface="+mn-ea"/>
              </a:rPr>
              <a:t>]</a:t>
            </a:r>
            <a:endParaRPr lang="ja-JP" altLang="en-US" sz="3200" dirty="0">
              <a:latin typeface="+mn-lt"/>
              <a:ea typeface="+mn-ea"/>
            </a:endParaRPr>
          </a:p>
        </p:txBody>
      </p:sp>
      <p:sp>
        <p:nvSpPr>
          <p:cNvPr id="25604" name="Line 18"/>
          <p:cNvSpPr>
            <a:spLocks noChangeShapeType="1"/>
          </p:cNvSpPr>
          <p:nvPr/>
        </p:nvSpPr>
        <p:spPr bwMode="auto">
          <a:xfrm>
            <a:off x="2819400" y="3910013"/>
            <a:ext cx="838200" cy="457200"/>
          </a:xfrm>
          <a:prstGeom prst="line">
            <a:avLst/>
          </a:prstGeom>
          <a:noFill/>
          <a:ln w="76200">
            <a:solidFill>
              <a:schemeClr val="tx1"/>
            </a:solidFill>
            <a:round/>
            <a:headEnd/>
            <a:tailEnd type="triangle" w="med" len="med"/>
          </a:ln>
        </p:spPr>
        <p:txBody>
          <a:bodyPr/>
          <a:lstStyle/>
          <a:p>
            <a:endParaRPr lang="ja-JP" altLang="en-US"/>
          </a:p>
        </p:txBody>
      </p:sp>
      <p:sp>
        <p:nvSpPr>
          <p:cNvPr id="25605" name="Line 19"/>
          <p:cNvSpPr>
            <a:spLocks noChangeShapeType="1"/>
          </p:cNvSpPr>
          <p:nvPr/>
        </p:nvSpPr>
        <p:spPr bwMode="auto">
          <a:xfrm flipH="1">
            <a:off x="2895600" y="2538413"/>
            <a:ext cx="685800" cy="457200"/>
          </a:xfrm>
          <a:prstGeom prst="line">
            <a:avLst/>
          </a:prstGeom>
          <a:noFill/>
          <a:ln w="76200">
            <a:solidFill>
              <a:schemeClr val="tx1"/>
            </a:solidFill>
            <a:round/>
            <a:headEnd/>
            <a:tailEnd type="triangle" w="med" len="med"/>
          </a:ln>
        </p:spPr>
        <p:txBody>
          <a:bodyPr/>
          <a:lstStyle/>
          <a:p>
            <a:endParaRPr lang="ja-JP" altLang="en-US"/>
          </a:p>
        </p:txBody>
      </p:sp>
      <p:sp>
        <p:nvSpPr>
          <p:cNvPr id="25606" name="Line 20"/>
          <p:cNvSpPr>
            <a:spLocks noChangeShapeType="1"/>
          </p:cNvSpPr>
          <p:nvPr/>
        </p:nvSpPr>
        <p:spPr bwMode="auto">
          <a:xfrm>
            <a:off x="5486400" y="2614613"/>
            <a:ext cx="838200" cy="457200"/>
          </a:xfrm>
          <a:prstGeom prst="line">
            <a:avLst/>
          </a:prstGeom>
          <a:noFill/>
          <a:ln w="76200">
            <a:solidFill>
              <a:schemeClr val="tx1"/>
            </a:solidFill>
            <a:round/>
            <a:headEnd type="triangle" w="med" len="med"/>
            <a:tailEnd/>
          </a:ln>
        </p:spPr>
        <p:txBody>
          <a:bodyPr/>
          <a:lstStyle/>
          <a:p>
            <a:endParaRPr lang="ja-JP" altLang="en-US"/>
          </a:p>
        </p:txBody>
      </p:sp>
      <p:sp>
        <p:nvSpPr>
          <p:cNvPr id="25607" name="Line 21"/>
          <p:cNvSpPr>
            <a:spLocks noChangeShapeType="1"/>
          </p:cNvSpPr>
          <p:nvPr/>
        </p:nvSpPr>
        <p:spPr bwMode="auto">
          <a:xfrm flipH="1">
            <a:off x="5562600" y="3910013"/>
            <a:ext cx="762000" cy="533400"/>
          </a:xfrm>
          <a:prstGeom prst="line">
            <a:avLst/>
          </a:prstGeom>
          <a:noFill/>
          <a:ln w="76200">
            <a:solidFill>
              <a:schemeClr val="tx1"/>
            </a:solidFill>
            <a:round/>
            <a:headEnd type="triangle" w="med" len="med"/>
            <a:tailEnd/>
          </a:ln>
        </p:spPr>
        <p:txBody>
          <a:bodyPr/>
          <a:lstStyle/>
          <a:p>
            <a:endParaRPr lang="ja-JP" altLang="en-US"/>
          </a:p>
        </p:txBody>
      </p:sp>
      <p:sp>
        <p:nvSpPr>
          <p:cNvPr id="25608" name="Text Box 22"/>
          <p:cNvSpPr txBox="1">
            <a:spLocks noChangeArrowheads="1"/>
          </p:cNvSpPr>
          <p:nvPr/>
        </p:nvSpPr>
        <p:spPr bwMode="auto">
          <a:xfrm>
            <a:off x="2857500" y="1357313"/>
            <a:ext cx="3429000" cy="396875"/>
          </a:xfrm>
          <a:prstGeom prst="rect">
            <a:avLst/>
          </a:prstGeom>
          <a:noFill/>
          <a:ln w="9525">
            <a:noFill/>
            <a:miter lim="800000"/>
            <a:headEnd/>
            <a:tailEnd/>
          </a:ln>
        </p:spPr>
        <p:txBody>
          <a:bodyPr>
            <a:spAutoFit/>
          </a:bodyPr>
          <a:lstStyle/>
          <a:p>
            <a:pPr algn="ctr">
              <a:spcBef>
                <a:spcPct val="50000"/>
              </a:spcBef>
            </a:pPr>
            <a:r>
              <a:rPr lang="ja-JP" altLang="en-US" sz="2000" b="1">
                <a:latin typeface="Times New Roman" pitchFamily="18" charset="0"/>
              </a:rPr>
              <a:t>情報の開示・共有の場を作る</a:t>
            </a:r>
          </a:p>
        </p:txBody>
      </p:sp>
      <p:sp>
        <p:nvSpPr>
          <p:cNvPr id="25609" name="Text Box 24"/>
          <p:cNvSpPr txBox="1">
            <a:spLocks noChangeArrowheads="1"/>
          </p:cNvSpPr>
          <p:nvPr/>
        </p:nvSpPr>
        <p:spPr bwMode="auto">
          <a:xfrm>
            <a:off x="3771900" y="4929188"/>
            <a:ext cx="1600200" cy="396875"/>
          </a:xfrm>
          <a:prstGeom prst="rect">
            <a:avLst/>
          </a:prstGeom>
          <a:noFill/>
          <a:ln w="9525">
            <a:noFill/>
            <a:miter lim="800000"/>
            <a:headEnd/>
            <a:tailEnd/>
          </a:ln>
        </p:spPr>
        <p:txBody>
          <a:bodyPr>
            <a:spAutoFit/>
          </a:bodyPr>
          <a:lstStyle/>
          <a:p>
            <a:pPr algn="ctr">
              <a:spcBef>
                <a:spcPct val="50000"/>
              </a:spcBef>
            </a:pPr>
            <a:r>
              <a:rPr lang="ja-JP" altLang="en-US" sz="2000" b="1">
                <a:latin typeface="Times New Roman" pitchFamily="18" charset="0"/>
              </a:rPr>
              <a:t>計画の実施</a:t>
            </a:r>
          </a:p>
        </p:txBody>
      </p:sp>
      <p:sp>
        <p:nvSpPr>
          <p:cNvPr id="25610" name="Text Box 25"/>
          <p:cNvSpPr txBox="1">
            <a:spLocks noChangeArrowheads="1"/>
          </p:cNvSpPr>
          <p:nvPr/>
        </p:nvSpPr>
        <p:spPr bwMode="auto">
          <a:xfrm>
            <a:off x="2743200" y="3275013"/>
            <a:ext cx="3657600" cy="396875"/>
          </a:xfrm>
          <a:prstGeom prst="rect">
            <a:avLst/>
          </a:prstGeom>
          <a:noFill/>
          <a:ln w="9525">
            <a:noFill/>
            <a:miter lim="800000"/>
            <a:headEnd/>
            <a:tailEnd/>
          </a:ln>
        </p:spPr>
        <p:txBody>
          <a:bodyPr>
            <a:spAutoFit/>
          </a:bodyPr>
          <a:lstStyle/>
          <a:p>
            <a:pPr algn="ctr">
              <a:spcBef>
                <a:spcPct val="50000"/>
              </a:spcBef>
            </a:pPr>
            <a:r>
              <a:rPr lang="ja-JP" altLang="en-US" sz="2000" b="1">
                <a:solidFill>
                  <a:srgbClr val="FF0066"/>
                </a:solidFill>
                <a:latin typeface="Times New Roman" pitchFamily="18" charset="0"/>
              </a:rPr>
              <a:t>水害リスクコミュニケーション</a:t>
            </a:r>
          </a:p>
        </p:txBody>
      </p:sp>
      <p:sp>
        <p:nvSpPr>
          <p:cNvPr id="25611" name="Text Box 29"/>
          <p:cNvSpPr txBox="1">
            <a:spLocks noChangeArrowheads="1"/>
          </p:cNvSpPr>
          <p:nvPr/>
        </p:nvSpPr>
        <p:spPr bwMode="auto">
          <a:xfrm>
            <a:off x="6429375" y="2571750"/>
            <a:ext cx="1928813" cy="400050"/>
          </a:xfrm>
          <a:prstGeom prst="rect">
            <a:avLst/>
          </a:prstGeom>
          <a:noFill/>
          <a:ln w="9525">
            <a:noFill/>
            <a:miter lim="800000"/>
            <a:headEnd/>
            <a:tailEnd/>
          </a:ln>
        </p:spPr>
        <p:txBody>
          <a:bodyPr>
            <a:spAutoFit/>
          </a:bodyPr>
          <a:lstStyle/>
          <a:p>
            <a:pPr algn="ctr">
              <a:spcBef>
                <a:spcPct val="50000"/>
              </a:spcBef>
            </a:pPr>
            <a:r>
              <a:rPr lang="ja-JP" altLang="en-US" sz="2000" b="1">
                <a:latin typeface="Times New Roman" pitchFamily="18" charset="0"/>
              </a:rPr>
              <a:t>現状観察診断</a:t>
            </a:r>
          </a:p>
        </p:txBody>
      </p:sp>
      <p:sp>
        <p:nvSpPr>
          <p:cNvPr id="25612" name="Oval 60"/>
          <p:cNvSpPr>
            <a:spLocks noChangeArrowheads="1"/>
          </p:cNvSpPr>
          <p:nvPr/>
        </p:nvSpPr>
        <p:spPr bwMode="auto">
          <a:xfrm>
            <a:off x="1295400" y="2986088"/>
            <a:ext cx="1676400" cy="838200"/>
          </a:xfrm>
          <a:prstGeom prst="ellipse">
            <a:avLst/>
          </a:prstGeom>
          <a:gradFill rotWithShape="0">
            <a:gsLst>
              <a:gs pos="0">
                <a:srgbClr val="7D7DFF"/>
              </a:gs>
              <a:gs pos="100000">
                <a:srgbClr val="0000FF"/>
              </a:gs>
            </a:gsLst>
            <a:path path="shape">
              <a:fillToRect l="50000" t="50000" r="50000" b="50000"/>
            </a:path>
          </a:gradFill>
          <a:ln w="9525">
            <a:noFill/>
            <a:round/>
            <a:headEnd/>
            <a:tailEnd/>
          </a:ln>
        </p:spPr>
        <p:txBody>
          <a:bodyPr wrap="none" anchor="ctr"/>
          <a:lstStyle/>
          <a:p>
            <a:pPr algn="ctr"/>
            <a:r>
              <a:rPr lang="en-US" altLang="ja-JP" sz="2800">
                <a:solidFill>
                  <a:schemeClr val="bg1"/>
                </a:solidFill>
                <a:latin typeface="Calibri" pitchFamily="34" charset="0"/>
              </a:rPr>
              <a:t>PLAN</a:t>
            </a:r>
          </a:p>
        </p:txBody>
      </p:sp>
      <p:sp>
        <p:nvSpPr>
          <p:cNvPr id="25613" name="Oval 61"/>
          <p:cNvSpPr>
            <a:spLocks noChangeArrowheads="1"/>
          </p:cNvSpPr>
          <p:nvPr/>
        </p:nvSpPr>
        <p:spPr bwMode="auto">
          <a:xfrm>
            <a:off x="3733800" y="4078288"/>
            <a:ext cx="1676400" cy="838200"/>
          </a:xfrm>
          <a:prstGeom prst="ellipse">
            <a:avLst/>
          </a:prstGeom>
          <a:gradFill rotWithShape="1">
            <a:gsLst>
              <a:gs pos="0">
                <a:srgbClr val="FFB17D"/>
              </a:gs>
              <a:gs pos="100000">
                <a:srgbClr val="FF6600"/>
              </a:gs>
            </a:gsLst>
            <a:path path="shape">
              <a:fillToRect l="50000" t="50000" r="50000" b="50000"/>
            </a:path>
          </a:gradFill>
          <a:ln w="9525">
            <a:noFill/>
            <a:round/>
            <a:headEnd/>
            <a:tailEnd/>
          </a:ln>
        </p:spPr>
        <p:txBody>
          <a:bodyPr wrap="none" anchor="ctr"/>
          <a:lstStyle/>
          <a:p>
            <a:pPr algn="ctr"/>
            <a:r>
              <a:rPr lang="en-US" altLang="ja-JP" sz="2800">
                <a:solidFill>
                  <a:schemeClr val="bg1"/>
                </a:solidFill>
                <a:latin typeface="Calibri" pitchFamily="34" charset="0"/>
              </a:rPr>
              <a:t>DO</a:t>
            </a:r>
          </a:p>
        </p:txBody>
      </p:sp>
      <p:sp>
        <p:nvSpPr>
          <p:cNvPr id="25614" name="Oval 62"/>
          <p:cNvSpPr>
            <a:spLocks noChangeArrowheads="1"/>
          </p:cNvSpPr>
          <p:nvPr/>
        </p:nvSpPr>
        <p:spPr bwMode="auto">
          <a:xfrm>
            <a:off x="6248400" y="3011488"/>
            <a:ext cx="1676400" cy="838200"/>
          </a:xfrm>
          <a:prstGeom prst="ellipse">
            <a:avLst/>
          </a:prstGeom>
          <a:gradFill rotWithShape="0">
            <a:gsLst>
              <a:gs pos="0">
                <a:srgbClr val="FF7D7D"/>
              </a:gs>
              <a:gs pos="100000">
                <a:srgbClr val="FF0000"/>
              </a:gs>
            </a:gsLst>
            <a:path path="shape">
              <a:fillToRect l="50000" t="50000" r="50000" b="50000"/>
            </a:path>
          </a:gradFill>
          <a:ln w="9525">
            <a:noFill/>
            <a:round/>
            <a:headEnd/>
            <a:tailEnd/>
          </a:ln>
        </p:spPr>
        <p:txBody>
          <a:bodyPr wrap="none" anchor="ctr"/>
          <a:lstStyle/>
          <a:p>
            <a:pPr algn="ctr"/>
            <a:r>
              <a:rPr lang="en-US" altLang="ja-JP" sz="2800">
                <a:solidFill>
                  <a:schemeClr val="bg1"/>
                </a:solidFill>
                <a:latin typeface="Calibri" pitchFamily="34" charset="0"/>
              </a:rPr>
              <a:t>CHECK</a:t>
            </a:r>
          </a:p>
        </p:txBody>
      </p:sp>
      <p:sp>
        <p:nvSpPr>
          <p:cNvPr id="25615" name="Oval 63"/>
          <p:cNvSpPr>
            <a:spLocks noChangeArrowheads="1"/>
          </p:cNvSpPr>
          <p:nvPr/>
        </p:nvSpPr>
        <p:spPr bwMode="auto">
          <a:xfrm>
            <a:off x="3733800" y="1868488"/>
            <a:ext cx="1676400" cy="838200"/>
          </a:xfrm>
          <a:prstGeom prst="ellipse">
            <a:avLst/>
          </a:prstGeom>
          <a:gradFill rotWithShape="0">
            <a:gsLst>
              <a:gs pos="0">
                <a:srgbClr val="7DBE7D"/>
              </a:gs>
              <a:gs pos="100000">
                <a:srgbClr val="008000"/>
              </a:gs>
            </a:gsLst>
            <a:path path="shape">
              <a:fillToRect l="50000" t="50000" r="50000" b="50000"/>
            </a:path>
          </a:gradFill>
          <a:ln w="9525">
            <a:noFill/>
            <a:round/>
            <a:headEnd/>
            <a:tailEnd/>
          </a:ln>
        </p:spPr>
        <p:txBody>
          <a:bodyPr wrap="none" anchor="ctr"/>
          <a:lstStyle/>
          <a:p>
            <a:pPr algn="ctr"/>
            <a:r>
              <a:rPr lang="en-US" altLang="ja-JP" sz="2800">
                <a:solidFill>
                  <a:schemeClr val="bg1"/>
                </a:solidFill>
                <a:latin typeface="Calibri" pitchFamily="34" charset="0"/>
              </a:rPr>
              <a:t>ACTION</a:t>
            </a:r>
          </a:p>
        </p:txBody>
      </p:sp>
      <p:sp>
        <p:nvSpPr>
          <p:cNvPr id="25616" name="Text Box 10"/>
          <p:cNvSpPr txBox="1">
            <a:spLocks noChangeArrowheads="1"/>
          </p:cNvSpPr>
          <p:nvPr/>
        </p:nvSpPr>
        <p:spPr bwMode="auto">
          <a:xfrm>
            <a:off x="604838" y="3857625"/>
            <a:ext cx="1752600" cy="396875"/>
          </a:xfrm>
          <a:prstGeom prst="rect">
            <a:avLst/>
          </a:prstGeom>
          <a:noFill/>
          <a:ln w="9525">
            <a:noFill/>
            <a:miter lim="800000"/>
            <a:headEnd/>
            <a:tailEnd/>
          </a:ln>
        </p:spPr>
        <p:txBody>
          <a:bodyPr>
            <a:spAutoFit/>
          </a:bodyPr>
          <a:lstStyle/>
          <a:p>
            <a:pPr>
              <a:spcBef>
                <a:spcPct val="50000"/>
              </a:spcBef>
            </a:pPr>
            <a:r>
              <a:rPr lang="ja-JP" altLang="en-US" sz="2000" b="1">
                <a:latin typeface="Times New Roman" pitchFamily="18" charset="0"/>
              </a:rPr>
              <a:t>計画（案）作成</a:t>
            </a:r>
          </a:p>
        </p:txBody>
      </p:sp>
      <p:sp>
        <p:nvSpPr>
          <p:cNvPr id="22" name="Text Box 53"/>
          <p:cNvSpPr txBox="1">
            <a:spLocks noChangeArrowheads="1"/>
          </p:cNvSpPr>
          <p:nvPr/>
        </p:nvSpPr>
        <p:spPr bwMode="auto">
          <a:xfrm>
            <a:off x="214313" y="2428875"/>
            <a:ext cx="2500312" cy="708025"/>
          </a:xfrm>
          <a:prstGeom prst="rect">
            <a:avLst/>
          </a:prstGeom>
          <a:noFill/>
          <a:ln w="9525">
            <a:noFill/>
            <a:miter lim="800000"/>
            <a:headEnd/>
            <a:tailEnd/>
          </a:ln>
          <a:effectLst/>
        </p:spPr>
        <p:txBody>
          <a:bodyPr>
            <a:spAutoFit/>
          </a:bodyPr>
          <a:lstStyle/>
          <a:p>
            <a:pPr fontAlgn="auto">
              <a:spcBef>
                <a:spcPct val="50000"/>
              </a:spcBef>
              <a:spcAft>
                <a:spcPts val="0"/>
              </a:spcAft>
              <a:defRPr/>
            </a:pPr>
            <a:r>
              <a:rPr lang="ja-JP" altLang="en-US" sz="2000" b="1" dirty="0">
                <a:solidFill>
                  <a:schemeClr val="tx2">
                    <a:lumMod val="60000"/>
                    <a:lumOff val="40000"/>
                  </a:schemeClr>
                </a:solidFill>
                <a:latin typeface="Times New Roman" pitchFamily="18" charset="0"/>
                <a:ea typeface="+mn-ea"/>
              </a:rPr>
              <a:t>第</a:t>
            </a:r>
            <a:r>
              <a:rPr lang="en-US" altLang="ja-JP" sz="2000" b="1" dirty="0">
                <a:solidFill>
                  <a:schemeClr val="tx2">
                    <a:lumMod val="60000"/>
                    <a:lumOff val="40000"/>
                  </a:schemeClr>
                </a:solidFill>
                <a:latin typeface="Times New Roman" pitchFamily="18" charset="0"/>
                <a:ea typeface="+mn-ea"/>
              </a:rPr>
              <a:t>2</a:t>
            </a:r>
            <a:r>
              <a:rPr lang="ja-JP" altLang="en-US" sz="2000" b="1" dirty="0">
                <a:solidFill>
                  <a:schemeClr val="tx2">
                    <a:lumMod val="60000"/>
                    <a:lumOff val="40000"/>
                  </a:schemeClr>
                </a:solidFill>
                <a:latin typeface="Times New Roman" pitchFamily="18" charset="0"/>
                <a:ea typeface="+mn-ea"/>
              </a:rPr>
              <a:t>回ワークショップ（</a:t>
            </a:r>
            <a:r>
              <a:rPr lang="en-US" altLang="ja-JP" sz="2000" b="1" dirty="0">
                <a:solidFill>
                  <a:schemeClr val="tx2">
                    <a:lumMod val="60000"/>
                    <a:lumOff val="40000"/>
                  </a:schemeClr>
                </a:solidFill>
                <a:latin typeface="Times New Roman" pitchFamily="18" charset="0"/>
                <a:ea typeface="+mn-ea"/>
              </a:rPr>
              <a:t>9/26)</a:t>
            </a:r>
            <a:endParaRPr lang="ja-JP" altLang="en-US" sz="2000" b="1" dirty="0">
              <a:solidFill>
                <a:schemeClr val="tx2">
                  <a:lumMod val="60000"/>
                  <a:lumOff val="40000"/>
                </a:schemeClr>
              </a:solidFill>
              <a:latin typeface="Times New Roman" pitchFamily="18" charset="0"/>
              <a:ea typeface="+mn-ea"/>
            </a:endParaRPr>
          </a:p>
        </p:txBody>
      </p:sp>
      <p:sp>
        <p:nvSpPr>
          <p:cNvPr id="23" name="Text Box 53"/>
          <p:cNvSpPr txBox="1">
            <a:spLocks noChangeArrowheads="1"/>
          </p:cNvSpPr>
          <p:nvPr/>
        </p:nvSpPr>
        <p:spPr bwMode="auto">
          <a:xfrm>
            <a:off x="1857375" y="5286375"/>
            <a:ext cx="5500688" cy="461963"/>
          </a:xfrm>
          <a:prstGeom prst="rect">
            <a:avLst/>
          </a:prstGeom>
          <a:solidFill>
            <a:srgbClr val="FFC000">
              <a:alpha val="50000"/>
            </a:srgbClr>
          </a:solidFill>
          <a:ln w="9525">
            <a:noFill/>
            <a:miter lim="800000"/>
            <a:headEnd/>
            <a:tailEnd/>
          </a:ln>
          <a:effectLst/>
        </p:spPr>
        <p:txBody>
          <a:bodyPr>
            <a:spAutoFit/>
          </a:bodyPr>
          <a:lstStyle/>
          <a:p>
            <a:pPr fontAlgn="auto">
              <a:spcBef>
                <a:spcPct val="50000"/>
              </a:spcBef>
              <a:spcAft>
                <a:spcPts val="0"/>
              </a:spcAft>
              <a:defRPr/>
            </a:pPr>
            <a:r>
              <a:rPr lang="ja-JP" altLang="en-US" sz="2400" b="1" dirty="0">
                <a:solidFill>
                  <a:schemeClr val="tx2">
                    <a:lumMod val="60000"/>
                    <a:lumOff val="40000"/>
                  </a:schemeClr>
                </a:solidFill>
                <a:latin typeface="Times New Roman" pitchFamily="18" charset="0"/>
                <a:ea typeface="+mn-ea"/>
              </a:rPr>
              <a:t>災害時要援護者の避難行動実験（</a:t>
            </a:r>
            <a:r>
              <a:rPr lang="en-US" altLang="ja-JP" sz="2400" b="1" dirty="0">
                <a:solidFill>
                  <a:schemeClr val="tx2">
                    <a:lumMod val="60000"/>
                    <a:lumOff val="40000"/>
                  </a:schemeClr>
                </a:solidFill>
                <a:latin typeface="Times New Roman" pitchFamily="18" charset="0"/>
                <a:ea typeface="+mn-ea"/>
              </a:rPr>
              <a:t>10/24)</a:t>
            </a:r>
            <a:endParaRPr lang="ja-JP" altLang="en-US" sz="2400" b="1" dirty="0">
              <a:solidFill>
                <a:schemeClr val="tx2">
                  <a:lumMod val="60000"/>
                  <a:lumOff val="40000"/>
                </a:schemeClr>
              </a:solidFill>
              <a:latin typeface="Times New Roman" pitchFamily="18" charset="0"/>
              <a:ea typeface="+mn-ea"/>
            </a:endParaRPr>
          </a:p>
        </p:txBody>
      </p:sp>
      <p:sp>
        <p:nvSpPr>
          <p:cNvPr id="24" name="Text Box 53"/>
          <p:cNvSpPr txBox="1">
            <a:spLocks noChangeArrowheads="1"/>
          </p:cNvSpPr>
          <p:nvPr/>
        </p:nvSpPr>
        <p:spPr bwMode="auto">
          <a:xfrm>
            <a:off x="6500813" y="3929063"/>
            <a:ext cx="2428875" cy="708025"/>
          </a:xfrm>
          <a:prstGeom prst="rect">
            <a:avLst/>
          </a:prstGeom>
          <a:noFill/>
          <a:ln w="9525">
            <a:noFill/>
            <a:miter lim="800000"/>
            <a:headEnd/>
            <a:tailEnd/>
          </a:ln>
          <a:effectLst/>
        </p:spPr>
        <p:txBody>
          <a:bodyPr>
            <a:spAutoFit/>
          </a:bodyPr>
          <a:lstStyle/>
          <a:p>
            <a:pPr fontAlgn="auto">
              <a:spcBef>
                <a:spcPct val="50000"/>
              </a:spcBef>
              <a:spcAft>
                <a:spcPts val="0"/>
              </a:spcAft>
              <a:defRPr/>
            </a:pPr>
            <a:r>
              <a:rPr lang="ja-JP" altLang="en-US" sz="2000" b="1" dirty="0">
                <a:solidFill>
                  <a:schemeClr val="tx2">
                    <a:lumMod val="60000"/>
                    <a:lumOff val="40000"/>
                  </a:schemeClr>
                </a:solidFill>
                <a:latin typeface="Times New Roman" pitchFamily="18" charset="0"/>
                <a:ea typeface="+mn-ea"/>
              </a:rPr>
              <a:t>第</a:t>
            </a:r>
            <a:r>
              <a:rPr lang="en-US" altLang="ja-JP" sz="2000" b="1" dirty="0">
                <a:solidFill>
                  <a:schemeClr val="tx2">
                    <a:lumMod val="60000"/>
                    <a:lumOff val="40000"/>
                  </a:schemeClr>
                </a:solidFill>
                <a:latin typeface="Times New Roman" pitchFamily="18" charset="0"/>
                <a:ea typeface="+mn-ea"/>
              </a:rPr>
              <a:t>3</a:t>
            </a:r>
            <a:r>
              <a:rPr lang="ja-JP" altLang="en-US" sz="2000" b="1" dirty="0">
                <a:solidFill>
                  <a:schemeClr val="tx2">
                    <a:lumMod val="60000"/>
                    <a:lumOff val="40000"/>
                  </a:schemeClr>
                </a:solidFill>
                <a:latin typeface="Times New Roman" pitchFamily="18" charset="0"/>
                <a:ea typeface="+mn-ea"/>
              </a:rPr>
              <a:t>回ワークショップ（</a:t>
            </a:r>
            <a:r>
              <a:rPr lang="en-US" altLang="ja-JP" sz="2000" b="1" dirty="0">
                <a:solidFill>
                  <a:schemeClr val="tx2">
                    <a:lumMod val="60000"/>
                    <a:lumOff val="40000"/>
                  </a:schemeClr>
                </a:solidFill>
                <a:latin typeface="Times New Roman" pitchFamily="18" charset="0"/>
                <a:ea typeface="+mn-ea"/>
              </a:rPr>
              <a:t>12</a:t>
            </a:r>
            <a:r>
              <a:rPr lang="ja-JP" altLang="en-US" sz="2000" b="1" dirty="0">
                <a:solidFill>
                  <a:schemeClr val="tx2">
                    <a:lumMod val="60000"/>
                    <a:lumOff val="40000"/>
                  </a:schemeClr>
                </a:solidFill>
                <a:latin typeface="Times New Roman" pitchFamily="18" charset="0"/>
                <a:ea typeface="+mn-ea"/>
              </a:rPr>
              <a:t>月上旬</a:t>
            </a:r>
            <a:r>
              <a:rPr lang="en-US" altLang="ja-JP" sz="2000" b="1" dirty="0">
                <a:solidFill>
                  <a:schemeClr val="tx2">
                    <a:lumMod val="60000"/>
                    <a:lumOff val="40000"/>
                  </a:schemeClr>
                </a:solidFill>
                <a:latin typeface="Times New Roman" pitchFamily="18" charset="0"/>
                <a:ea typeface="+mn-ea"/>
              </a:rPr>
              <a:t>)</a:t>
            </a:r>
            <a:endParaRPr lang="ja-JP" altLang="en-US" sz="2000" b="1" dirty="0">
              <a:solidFill>
                <a:schemeClr val="tx2">
                  <a:lumMod val="60000"/>
                  <a:lumOff val="40000"/>
                </a:schemeClr>
              </a:solidFill>
              <a:latin typeface="Times New Roman" pitchFamily="18" charset="0"/>
              <a:ea typeface="+mn-ea"/>
            </a:endParaRPr>
          </a:p>
        </p:txBody>
      </p:sp>
      <p:sp>
        <p:nvSpPr>
          <p:cNvPr id="25" name="Text Box 53"/>
          <p:cNvSpPr txBox="1">
            <a:spLocks noChangeArrowheads="1"/>
          </p:cNvSpPr>
          <p:nvPr/>
        </p:nvSpPr>
        <p:spPr bwMode="auto">
          <a:xfrm>
            <a:off x="3429000" y="642938"/>
            <a:ext cx="2428875" cy="708025"/>
          </a:xfrm>
          <a:prstGeom prst="rect">
            <a:avLst/>
          </a:prstGeom>
          <a:noFill/>
          <a:ln w="9525">
            <a:noFill/>
            <a:miter lim="800000"/>
            <a:headEnd/>
            <a:tailEnd/>
          </a:ln>
          <a:effectLst/>
        </p:spPr>
        <p:txBody>
          <a:bodyPr>
            <a:spAutoFit/>
          </a:bodyPr>
          <a:lstStyle/>
          <a:p>
            <a:pPr fontAlgn="auto">
              <a:spcBef>
                <a:spcPct val="50000"/>
              </a:spcBef>
              <a:spcAft>
                <a:spcPts val="0"/>
              </a:spcAft>
              <a:defRPr/>
            </a:pPr>
            <a:r>
              <a:rPr lang="ja-JP" altLang="en-US" sz="2000" b="1" dirty="0">
                <a:solidFill>
                  <a:schemeClr val="tx2">
                    <a:lumMod val="60000"/>
                    <a:lumOff val="40000"/>
                  </a:schemeClr>
                </a:solidFill>
                <a:latin typeface="Times New Roman" pitchFamily="18" charset="0"/>
                <a:ea typeface="+mn-ea"/>
              </a:rPr>
              <a:t>第</a:t>
            </a:r>
            <a:r>
              <a:rPr lang="en-US" altLang="ja-JP" sz="2000" b="1" dirty="0">
                <a:solidFill>
                  <a:schemeClr val="tx2">
                    <a:lumMod val="60000"/>
                    <a:lumOff val="40000"/>
                  </a:schemeClr>
                </a:solidFill>
                <a:latin typeface="Times New Roman" pitchFamily="18" charset="0"/>
                <a:ea typeface="+mn-ea"/>
              </a:rPr>
              <a:t>4</a:t>
            </a:r>
            <a:r>
              <a:rPr lang="ja-JP" altLang="en-US" sz="2000" b="1" dirty="0">
                <a:solidFill>
                  <a:schemeClr val="tx2">
                    <a:lumMod val="60000"/>
                    <a:lumOff val="40000"/>
                  </a:schemeClr>
                </a:solidFill>
                <a:latin typeface="Times New Roman" pitchFamily="18" charset="0"/>
                <a:ea typeface="+mn-ea"/>
              </a:rPr>
              <a:t>回ワークショップ（</a:t>
            </a:r>
            <a:r>
              <a:rPr lang="en-US" altLang="ja-JP" sz="2000" b="1" dirty="0">
                <a:solidFill>
                  <a:schemeClr val="tx2">
                    <a:lumMod val="60000"/>
                    <a:lumOff val="40000"/>
                  </a:schemeClr>
                </a:solidFill>
                <a:latin typeface="Times New Roman" pitchFamily="18" charset="0"/>
                <a:ea typeface="+mn-ea"/>
              </a:rPr>
              <a:t>3</a:t>
            </a:r>
            <a:r>
              <a:rPr lang="ja-JP" altLang="en-US" sz="2000" b="1" dirty="0">
                <a:solidFill>
                  <a:schemeClr val="tx2">
                    <a:lumMod val="60000"/>
                    <a:lumOff val="40000"/>
                  </a:schemeClr>
                </a:solidFill>
                <a:latin typeface="Times New Roman" pitchFamily="18" charset="0"/>
                <a:ea typeface="+mn-ea"/>
              </a:rPr>
              <a:t>月下旬</a:t>
            </a:r>
            <a:r>
              <a:rPr lang="en-US" altLang="ja-JP" sz="2000" b="1" dirty="0">
                <a:solidFill>
                  <a:schemeClr val="tx2">
                    <a:lumMod val="60000"/>
                    <a:lumOff val="40000"/>
                  </a:schemeClr>
                </a:solidFill>
                <a:latin typeface="Times New Roman" pitchFamily="18" charset="0"/>
                <a:ea typeface="+mn-ea"/>
              </a:rPr>
              <a:t>)</a:t>
            </a:r>
            <a:endParaRPr lang="ja-JP" altLang="en-US" sz="2000" b="1" dirty="0">
              <a:solidFill>
                <a:schemeClr val="tx2">
                  <a:lumMod val="60000"/>
                  <a:lumOff val="40000"/>
                </a:schemeClr>
              </a:solidFill>
              <a:latin typeface="Times New Roman" pitchFamily="18" charset="0"/>
              <a:ea typeface="+mn-ea"/>
            </a:endParaRPr>
          </a:p>
        </p:txBody>
      </p:sp>
      <p:sp>
        <p:nvSpPr>
          <p:cNvPr id="25621" name="テキスト ボックス 26"/>
          <p:cNvSpPr txBox="1">
            <a:spLocks noChangeArrowheads="1"/>
          </p:cNvSpPr>
          <p:nvPr/>
        </p:nvSpPr>
        <p:spPr bwMode="auto">
          <a:xfrm>
            <a:off x="6215063" y="4857750"/>
            <a:ext cx="2500312" cy="369888"/>
          </a:xfrm>
          <a:prstGeom prst="rect">
            <a:avLst/>
          </a:prstGeom>
          <a:solidFill>
            <a:srgbClr val="92D050">
              <a:alpha val="50195"/>
            </a:srgbClr>
          </a:solidFill>
          <a:ln w="9525">
            <a:noFill/>
            <a:miter lim="800000"/>
            <a:headEnd/>
            <a:tailEnd/>
          </a:ln>
        </p:spPr>
        <p:txBody>
          <a:bodyPr>
            <a:spAutoFit/>
          </a:bodyPr>
          <a:lstStyle/>
          <a:p>
            <a:r>
              <a:rPr lang="ja-JP" altLang="en-US" b="1">
                <a:latin typeface="Calibri" pitchFamily="34" charset="0"/>
              </a:rPr>
              <a:t>避難行動訓練の報告会</a:t>
            </a:r>
          </a:p>
        </p:txBody>
      </p:sp>
      <p:sp>
        <p:nvSpPr>
          <p:cNvPr id="25622" name="テキスト ボックス 28"/>
          <p:cNvSpPr txBox="1">
            <a:spLocks noChangeArrowheads="1"/>
          </p:cNvSpPr>
          <p:nvPr/>
        </p:nvSpPr>
        <p:spPr bwMode="auto">
          <a:xfrm>
            <a:off x="6000750" y="1785938"/>
            <a:ext cx="2928938" cy="369887"/>
          </a:xfrm>
          <a:prstGeom prst="rect">
            <a:avLst/>
          </a:prstGeom>
          <a:solidFill>
            <a:srgbClr val="92D050">
              <a:alpha val="50195"/>
            </a:srgbClr>
          </a:solidFill>
          <a:ln w="9525">
            <a:noFill/>
            <a:miter lim="800000"/>
            <a:headEnd/>
            <a:tailEnd/>
          </a:ln>
        </p:spPr>
        <p:txBody>
          <a:bodyPr>
            <a:spAutoFit/>
          </a:bodyPr>
          <a:lstStyle/>
          <a:p>
            <a:r>
              <a:rPr lang="ja-JP" altLang="en-US" b="1">
                <a:latin typeface="Calibri" pitchFamily="34" charset="0"/>
              </a:rPr>
              <a:t>避難行動訓練のデータ解析</a:t>
            </a:r>
          </a:p>
        </p:txBody>
      </p:sp>
      <p:sp>
        <p:nvSpPr>
          <p:cNvPr id="25623" name="テキスト ボックス 29"/>
          <p:cNvSpPr txBox="1">
            <a:spLocks noChangeArrowheads="1"/>
          </p:cNvSpPr>
          <p:nvPr/>
        </p:nvSpPr>
        <p:spPr bwMode="auto">
          <a:xfrm>
            <a:off x="285750" y="4643438"/>
            <a:ext cx="2357438" cy="369887"/>
          </a:xfrm>
          <a:prstGeom prst="rect">
            <a:avLst/>
          </a:prstGeom>
          <a:solidFill>
            <a:srgbClr val="92D050">
              <a:alpha val="50195"/>
            </a:srgbClr>
          </a:solidFill>
          <a:ln w="9525">
            <a:noFill/>
            <a:miter lim="800000"/>
            <a:headEnd/>
            <a:tailEnd/>
          </a:ln>
        </p:spPr>
        <p:txBody>
          <a:bodyPr>
            <a:spAutoFit/>
          </a:bodyPr>
          <a:lstStyle/>
          <a:p>
            <a:r>
              <a:rPr lang="ja-JP" altLang="en-US" b="1">
                <a:latin typeface="Calibri" pitchFamily="34" charset="0"/>
              </a:rPr>
              <a:t>避難行動訓練の準備</a:t>
            </a:r>
          </a:p>
        </p:txBody>
      </p:sp>
      <p:sp>
        <p:nvSpPr>
          <p:cNvPr id="25624" name="テキスト ボックス 30"/>
          <p:cNvSpPr txBox="1">
            <a:spLocks noChangeArrowheads="1"/>
          </p:cNvSpPr>
          <p:nvPr/>
        </p:nvSpPr>
        <p:spPr bwMode="auto">
          <a:xfrm>
            <a:off x="142875" y="1785938"/>
            <a:ext cx="3000375" cy="369887"/>
          </a:xfrm>
          <a:prstGeom prst="rect">
            <a:avLst/>
          </a:prstGeom>
          <a:solidFill>
            <a:srgbClr val="92D050">
              <a:alpha val="50195"/>
            </a:srgbClr>
          </a:solidFill>
          <a:ln w="9525">
            <a:noFill/>
            <a:miter lim="800000"/>
            <a:headEnd/>
            <a:tailEnd/>
          </a:ln>
        </p:spPr>
        <p:txBody>
          <a:bodyPr>
            <a:spAutoFit/>
          </a:bodyPr>
          <a:lstStyle/>
          <a:p>
            <a:r>
              <a:rPr lang="ja-JP" altLang="en-US" b="1">
                <a:latin typeface="Calibri" pitchFamily="34" charset="0"/>
              </a:rPr>
              <a:t>避難行動訓練の打ち合わせ</a:t>
            </a:r>
          </a:p>
        </p:txBody>
      </p:sp>
      <p:sp>
        <p:nvSpPr>
          <p:cNvPr id="25625" name="Text Box 34"/>
          <p:cNvSpPr txBox="1">
            <a:spLocks noChangeArrowheads="1"/>
          </p:cNvSpPr>
          <p:nvPr/>
        </p:nvSpPr>
        <p:spPr bwMode="auto">
          <a:xfrm>
            <a:off x="0" y="5842000"/>
            <a:ext cx="9144000" cy="1016000"/>
          </a:xfrm>
          <a:prstGeom prst="rect">
            <a:avLst/>
          </a:prstGeom>
          <a:solidFill>
            <a:srgbClr val="CCFFFF"/>
          </a:solidFill>
          <a:ln w="9525">
            <a:noFill/>
            <a:miter lim="800000"/>
            <a:headEnd/>
            <a:tailEnd/>
          </a:ln>
        </p:spPr>
        <p:txBody>
          <a:bodyPr>
            <a:spAutoFit/>
          </a:bodyPr>
          <a:lstStyle/>
          <a:p>
            <a:pPr algn="ctr">
              <a:spcBef>
                <a:spcPct val="50000"/>
              </a:spcBef>
            </a:pPr>
            <a:r>
              <a:rPr lang="ja-JP" altLang="en-US" sz="2400">
                <a:latin typeface="Calibri" pitchFamily="34" charset="0"/>
              </a:rPr>
              <a:t>災害時要援護者の避難状況・安否確認システムの運用実験</a:t>
            </a:r>
            <a:endParaRPr lang="en-US" altLang="ja-JP" sz="2400">
              <a:latin typeface="Calibri" pitchFamily="34" charset="0"/>
            </a:endParaRPr>
          </a:p>
          <a:p>
            <a:pPr algn="ctr">
              <a:spcBef>
                <a:spcPct val="50000"/>
              </a:spcBef>
            </a:pPr>
            <a:r>
              <a:rPr lang="ja-JP" altLang="en-US" sz="2400">
                <a:latin typeface="Calibri" pitchFamily="34" charset="0"/>
              </a:rPr>
              <a:t>災害時要援護者支援プランの検討</a:t>
            </a:r>
            <a:endParaRPr lang="en-US" altLang="ja-JP" sz="2400">
              <a:latin typeface="Calibri" pitchFamily="34"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線コネクタ 4"/>
          <p:cNvCxnSpPr/>
          <p:nvPr/>
        </p:nvCxnSpPr>
        <p:spPr>
          <a:xfrm>
            <a:off x="214282" y="579438"/>
            <a:ext cx="8715436" cy="0"/>
          </a:xfrm>
          <a:prstGeom prst="line">
            <a:avLst/>
          </a:prstGeom>
          <a:ln w="50800">
            <a:gradFill flip="none" rotWithShape="1">
              <a:gsLst>
                <a:gs pos="0">
                  <a:schemeClr val="tx2">
                    <a:lumMod val="50000"/>
                  </a:schemeClr>
                </a:gs>
                <a:gs pos="50000">
                  <a:schemeClr val="accent1">
                    <a:tint val="44500"/>
                    <a:satMod val="160000"/>
                  </a:schemeClr>
                </a:gs>
                <a:gs pos="100000">
                  <a:schemeClr val="accent1">
                    <a:tint val="23500"/>
                    <a:satMod val="160000"/>
                  </a:scheme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4099" name="テキスト ボックス 9"/>
          <p:cNvSpPr txBox="1">
            <a:spLocks noChangeArrowheads="1"/>
          </p:cNvSpPr>
          <p:nvPr/>
        </p:nvSpPr>
        <p:spPr bwMode="auto">
          <a:xfrm>
            <a:off x="214313" y="0"/>
            <a:ext cx="5572125" cy="646113"/>
          </a:xfrm>
          <a:prstGeom prst="rect">
            <a:avLst/>
          </a:prstGeom>
          <a:noFill/>
          <a:ln w="9525">
            <a:noFill/>
            <a:miter lim="800000"/>
            <a:headEnd/>
            <a:tailEnd/>
          </a:ln>
        </p:spPr>
        <p:txBody>
          <a:bodyPr>
            <a:spAutoFit/>
          </a:bodyPr>
          <a:lstStyle/>
          <a:p>
            <a:r>
              <a:rPr lang="ja-JP" altLang="en-US" sz="3600">
                <a:latin typeface="Calibri" pitchFamily="34" charset="0"/>
              </a:rPr>
              <a:t>目次</a:t>
            </a:r>
          </a:p>
        </p:txBody>
      </p:sp>
      <p:sp>
        <p:nvSpPr>
          <p:cNvPr id="4100" name="テキスト ボックス 10"/>
          <p:cNvSpPr txBox="1">
            <a:spLocks noChangeArrowheads="1"/>
          </p:cNvSpPr>
          <p:nvPr/>
        </p:nvSpPr>
        <p:spPr bwMode="auto">
          <a:xfrm>
            <a:off x="142876" y="952103"/>
            <a:ext cx="8786842" cy="5509200"/>
          </a:xfrm>
          <a:prstGeom prst="rect">
            <a:avLst/>
          </a:prstGeom>
          <a:noFill/>
          <a:ln w="38100">
            <a:noFill/>
            <a:miter lim="800000"/>
            <a:headEnd/>
            <a:tailEnd/>
          </a:ln>
        </p:spPr>
        <p:txBody>
          <a:bodyPr wrap="square">
            <a:spAutoFit/>
          </a:bodyPr>
          <a:lstStyle/>
          <a:p>
            <a:r>
              <a:rPr lang="ja-JP" altLang="en-US" sz="4000" dirty="0" smtClean="0">
                <a:solidFill>
                  <a:srgbClr val="FF0000"/>
                </a:solidFill>
                <a:latin typeface="Calibri" pitchFamily="34" charset="0"/>
              </a:rPr>
              <a:t>１．社会的背景</a:t>
            </a:r>
            <a:endParaRPr lang="en-US" altLang="ja-JP" sz="4000" dirty="0" smtClean="0">
              <a:solidFill>
                <a:srgbClr val="FF0000"/>
              </a:solidFill>
              <a:latin typeface="Calibri" pitchFamily="34" charset="0"/>
            </a:endParaRPr>
          </a:p>
          <a:p>
            <a:r>
              <a:rPr lang="ja-JP" altLang="en-US" sz="2800" dirty="0" smtClean="0">
                <a:solidFill>
                  <a:srgbClr val="FF0000"/>
                </a:solidFill>
                <a:latin typeface="Calibri" pitchFamily="34" charset="0"/>
              </a:rPr>
              <a:t>　　</a:t>
            </a:r>
            <a:r>
              <a:rPr lang="ja-JP" altLang="en-US" sz="3600" dirty="0" smtClean="0">
                <a:solidFill>
                  <a:srgbClr val="FF0000"/>
                </a:solidFill>
                <a:latin typeface="Calibri" pitchFamily="34" charset="0"/>
              </a:rPr>
              <a:t>～地域社会の問題～</a:t>
            </a:r>
            <a:endParaRPr lang="en-US" altLang="ja-JP" sz="3600" dirty="0" smtClean="0">
              <a:solidFill>
                <a:srgbClr val="FF0000"/>
              </a:solidFill>
              <a:latin typeface="Calibri" pitchFamily="34" charset="0"/>
            </a:endParaRPr>
          </a:p>
          <a:p>
            <a:r>
              <a:rPr lang="ja-JP" altLang="en-US" sz="3200" dirty="0" smtClean="0">
                <a:latin typeface="Calibri" pitchFamily="34" charset="0"/>
              </a:rPr>
              <a:t>２．</a:t>
            </a:r>
            <a:r>
              <a:rPr lang="ja-JP" altLang="en-US" sz="3200" dirty="0">
                <a:latin typeface="Calibri" pitchFamily="34" charset="0"/>
              </a:rPr>
              <a:t>研究</a:t>
            </a:r>
            <a:r>
              <a:rPr lang="ja-JP" altLang="en-US" sz="3200" dirty="0" smtClean="0">
                <a:latin typeface="Calibri" pitchFamily="34" charset="0"/>
              </a:rPr>
              <a:t>背景</a:t>
            </a:r>
            <a:endParaRPr lang="en-US" altLang="ja-JP" sz="3200" dirty="0" smtClean="0">
              <a:latin typeface="Calibri" pitchFamily="34" charset="0"/>
            </a:endParaRPr>
          </a:p>
          <a:p>
            <a:r>
              <a:rPr lang="ja-JP" altLang="en-US" sz="2800" dirty="0" smtClean="0">
                <a:latin typeface="Calibri" pitchFamily="34" charset="0"/>
              </a:rPr>
              <a:t>　　～近年</a:t>
            </a:r>
            <a:r>
              <a:rPr lang="ja-JP" altLang="en-US" sz="2800" dirty="0">
                <a:latin typeface="Calibri" pitchFamily="34" charset="0"/>
              </a:rPr>
              <a:t>の災害対策～</a:t>
            </a:r>
            <a:endParaRPr lang="en-US" altLang="ja-JP" sz="2800" dirty="0">
              <a:latin typeface="Calibri" pitchFamily="34" charset="0"/>
            </a:endParaRPr>
          </a:p>
          <a:p>
            <a:r>
              <a:rPr lang="ja-JP" altLang="en-US" sz="3200" dirty="0" smtClean="0">
                <a:latin typeface="Calibri" pitchFamily="34" charset="0"/>
              </a:rPr>
              <a:t>３．</a:t>
            </a:r>
            <a:r>
              <a:rPr lang="ja-JP" altLang="en-US" sz="3200" dirty="0">
                <a:latin typeface="Calibri" pitchFamily="34" charset="0"/>
              </a:rPr>
              <a:t>研究手法</a:t>
            </a:r>
            <a:endParaRPr lang="en-US" altLang="ja-JP" sz="3200" dirty="0">
              <a:latin typeface="Calibri" pitchFamily="34" charset="0"/>
            </a:endParaRPr>
          </a:p>
          <a:p>
            <a:r>
              <a:rPr lang="ja-JP" altLang="en-US" sz="2800" dirty="0">
                <a:latin typeface="Calibri" pitchFamily="34" charset="0"/>
              </a:rPr>
              <a:t>　　</a:t>
            </a:r>
            <a:r>
              <a:rPr lang="ja-JP" altLang="en-US" sz="2800" dirty="0" smtClean="0">
                <a:latin typeface="Calibri" pitchFamily="34" charset="0"/>
              </a:rPr>
              <a:t>～</a:t>
            </a:r>
            <a:r>
              <a:rPr lang="ja-JP" altLang="en-US" sz="2800" dirty="0">
                <a:latin typeface="Calibri" pitchFamily="34" charset="0"/>
              </a:rPr>
              <a:t>リスクコミュニケーションに基づいた</a:t>
            </a:r>
            <a:r>
              <a:rPr lang="en-US" altLang="ja-JP" sz="2800" dirty="0">
                <a:latin typeface="Calibri" pitchFamily="34" charset="0"/>
              </a:rPr>
              <a:t>PDCA</a:t>
            </a:r>
            <a:r>
              <a:rPr lang="ja-JP" altLang="en-US" sz="2800" dirty="0">
                <a:latin typeface="Calibri" pitchFamily="34" charset="0"/>
              </a:rPr>
              <a:t>サイクル～</a:t>
            </a:r>
            <a:endParaRPr lang="en-US" altLang="ja-JP" sz="2800" dirty="0">
              <a:latin typeface="Calibri" pitchFamily="34" charset="0"/>
            </a:endParaRPr>
          </a:p>
          <a:p>
            <a:r>
              <a:rPr lang="ja-JP" altLang="en-US" sz="3200" dirty="0" smtClean="0">
                <a:latin typeface="Calibri" pitchFamily="34" charset="0"/>
              </a:rPr>
              <a:t>４．</a:t>
            </a:r>
            <a:r>
              <a:rPr lang="ja-JP" altLang="en-US" sz="3200" dirty="0">
                <a:latin typeface="Calibri" pitchFamily="34" charset="0"/>
              </a:rPr>
              <a:t>本研究の目的</a:t>
            </a:r>
            <a:endParaRPr lang="en-US" altLang="ja-JP" sz="3200" dirty="0">
              <a:latin typeface="Calibri" pitchFamily="34" charset="0"/>
            </a:endParaRPr>
          </a:p>
          <a:p>
            <a:r>
              <a:rPr lang="ja-JP" altLang="en-US" sz="3200" dirty="0" smtClean="0">
                <a:latin typeface="Calibri" pitchFamily="34" charset="0"/>
              </a:rPr>
              <a:t>５．</a:t>
            </a:r>
            <a:r>
              <a:rPr lang="ja-JP" altLang="en-US" sz="3200" dirty="0">
                <a:latin typeface="Calibri" pitchFamily="34" charset="0"/>
              </a:rPr>
              <a:t>ケーススタディ</a:t>
            </a:r>
            <a:endParaRPr lang="en-US" altLang="ja-JP" sz="3200" dirty="0">
              <a:latin typeface="Calibri" pitchFamily="34" charset="0"/>
            </a:endParaRPr>
          </a:p>
          <a:p>
            <a:r>
              <a:rPr lang="ja-JP" altLang="en-US" sz="2800" dirty="0">
                <a:latin typeface="Calibri" pitchFamily="34" charset="0"/>
              </a:rPr>
              <a:t>　　～熊本市壷</a:t>
            </a:r>
            <a:r>
              <a:rPr lang="ja-JP" altLang="en-US" sz="2800" dirty="0" smtClean="0">
                <a:latin typeface="Calibri" pitchFamily="34" charset="0"/>
              </a:rPr>
              <a:t>川校区で</a:t>
            </a:r>
            <a:r>
              <a:rPr lang="ja-JP" altLang="en-US" sz="2800" dirty="0">
                <a:latin typeface="Calibri" pitchFamily="34" charset="0"/>
              </a:rPr>
              <a:t>の取り組み</a:t>
            </a:r>
            <a:r>
              <a:rPr lang="ja-JP" altLang="en-US" sz="2800" dirty="0" smtClean="0">
                <a:latin typeface="Calibri" pitchFamily="34" charset="0"/>
              </a:rPr>
              <a:t>～</a:t>
            </a:r>
            <a:endParaRPr lang="en-US" altLang="ja-JP" sz="2800" dirty="0" smtClean="0">
              <a:latin typeface="Calibri" pitchFamily="34" charset="0"/>
            </a:endParaRPr>
          </a:p>
          <a:p>
            <a:r>
              <a:rPr lang="ja-JP" altLang="en-US" sz="3200" dirty="0" smtClean="0">
                <a:latin typeface="Calibri" pitchFamily="34" charset="0"/>
              </a:rPr>
              <a:t>６．評価指標の位置づけ</a:t>
            </a:r>
            <a:endParaRPr lang="en-US" altLang="ja-JP" sz="3200" dirty="0">
              <a:latin typeface="Calibri" pitchFamily="34" charset="0"/>
            </a:endParaRPr>
          </a:p>
          <a:p>
            <a:r>
              <a:rPr lang="ja-JP" altLang="en-US" sz="3200" dirty="0" smtClean="0">
                <a:latin typeface="Calibri" pitchFamily="34" charset="0"/>
              </a:rPr>
              <a:t>７．</a:t>
            </a:r>
            <a:r>
              <a:rPr lang="ja-JP" altLang="en-US" sz="3200" dirty="0">
                <a:latin typeface="Calibri" pitchFamily="34" charset="0"/>
              </a:rPr>
              <a:t>まとめと今後の展開</a:t>
            </a:r>
            <a:endParaRPr lang="en-US" altLang="ja-JP" sz="3200" dirty="0">
              <a:latin typeface="Calibri" pitchFamily="34"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線コネクタ 3"/>
          <p:cNvCxnSpPr/>
          <p:nvPr/>
        </p:nvCxnSpPr>
        <p:spPr>
          <a:xfrm>
            <a:off x="214282" y="579438"/>
            <a:ext cx="8715436" cy="0"/>
          </a:xfrm>
          <a:prstGeom prst="line">
            <a:avLst/>
          </a:prstGeom>
          <a:ln w="50800">
            <a:gradFill flip="none" rotWithShape="1">
              <a:gsLst>
                <a:gs pos="0">
                  <a:schemeClr val="tx2">
                    <a:lumMod val="50000"/>
                  </a:schemeClr>
                </a:gs>
                <a:gs pos="50000">
                  <a:schemeClr val="accent1">
                    <a:tint val="44500"/>
                    <a:satMod val="160000"/>
                  </a:schemeClr>
                </a:gs>
                <a:gs pos="100000">
                  <a:schemeClr val="accent1">
                    <a:tint val="23500"/>
                    <a:satMod val="160000"/>
                  </a:scheme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26627" name="テキスト ボックス 4"/>
          <p:cNvSpPr txBox="1">
            <a:spLocks noChangeArrowheads="1"/>
          </p:cNvSpPr>
          <p:nvPr/>
        </p:nvSpPr>
        <p:spPr bwMode="auto">
          <a:xfrm>
            <a:off x="214313" y="0"/>
            <a:ext cx="7358062" cy="646113"/>
          </a:xfrm>
          <a:prstGeom prst="rect">
            <a:avLst/>
          </a:prstGeom>
          <a:noFill/>
          <a:ln w="9525">
            <a:noFill/>
            <a:miter lim="800000"/>
            <a:headEnd/>
            <a:tailEnd/>
          </a:ln>
        </p:spPr>
        <p:txBody>
          <a:bodyPr>
            <a:spAutoFit/>
          </a:bodyPr>
          <a:lstStyle/>
          <a:p>
            <a:r>
              <a:rPr lang="ja-JP" altLang="en-US" sz="3600">
                <a:latin typeface="Calibri" pitchFamily="34" charset="0"/>
              </a:rPr>
              <a:t>災害時要援護者の避難行動訓練</a:t>
            </a:r>
          </a:p>
        </p:txBody>
      </p:sp>
      <p:sp>
        <p:nvSpPr>
          <p:cNvPr id="26628" name="Text Box 9"/>
          <p:cNvSpPr txBox="1">
            <a:spLocks noChangeArrowheads="1"/>
          </p:cNvSpPr>
          <p:nvPr/>
        </p:nvSpPr>
        <p:spPr bwMode="auto">
          <a:xfrm>
            <a:off x="214282" y="3826567"/>
            <a:ext cx="8786874" cy="2031325"/>
          </a:xfrm>
          <a:prstGeom prst="rect">
            <a:avLst/>
          </a:prstGeom>
          <a:solidFill>
            <a:srgbClr val="FFFF00">
              <a:alpha val="50195"/>
            </a:srgbClr>
          </a:solidFill>
          <a:ln w="9525">
            <a:noFill/>
            <a:miter lim="800000"/>
            <a:headEnd/>
            <a:tailEnd/>
          </a:ln>
        </p:spPr>
        <p:txBody>
          <a:bodyPr wrap="square">
            <a:spAutoFit/>
          </a:bodyPr>
          <a:lstStyle/>
          <a:p>
            <a:r>
              <a:rPr lang="ja-JP" altLang="en-US" dirty="0">
                <a:latin typeface="Calibri" pitchFamily="34" charset="0"/>
              </a:rPr>
              <a:t>手法：災害時要援護者</a:t>
            </a:r>
            <a:r>
              <a:rPr lang="en-US" altLang="ja-JP" dirty="0">
                <a:latin typeface="Calibri" pitchFamily="34" charset="0"/>
              </a:rPr>
              <a:t>1</a:t>
            </a:r>
            <a:r>
              <a:rPr lang="ja-JP" altLang="en-US" dirty="0">
                <a:latin typeface="Calibri" pitchFamily="34" charset="0"/>
              </a:rPr>
              <a:t>名につき支援者</a:t>
            </a:r>
            <a:r>
              <a:rPr lang="en-US" altLang="ja-JP" dirty="0">
                <a:latin typeface="Calibri" pitchFamily="34" charset="0"/>
              </a:rPr>
              <a:t>1,2</a:t>
            </a:r>
            <a:r>
              <a:rPr lang="ja-JP" altLang="en-US" dirty="0">
                <a:latin typeface="Calibri" pitchFamily="34" charset="0"/>
              </a:rPr>
              <a:t>名を配置</a:t>
            </a:r>
            <a:endParaRPr lang="en-US" altLang="ja-JP" dirty="0">
              <a:latin typeface="Calibri" pitchFamily="34" charset="0"/>
            </a:endParaRPr>
          </a:p>
          <a:p>
            <a:r>
              <a:rPr lang="ja-JP" altLang="en-US" dirty="0">
                <a:latin typeface="Calibri" pitchFamily="34" charset="0"/>
              </a:rPr>
              <a:t>　　　　支援者補助担当学生の携帯電話にメールを送信し</a:t>
            </a:r>
            <a:r>
              <a:rPr lang="ja-JP" altLang="en-US" dirty="0" smtClean="0">
                <a:latin typeface="Calibri" pitchFamily="34" charset="0"/>
              </a:rPr>
              <a:t>、避難</a:t>
            </a:r>
            <a:r>
              <a:rPr lang="ja-JP" altLang="en-US" dirty="0">
                <a:latin typeface="Calibri" pitchFamily="34" charset="0"/>
              </a:rPr>
              <a:t>状況・安否確認を</a:t>
            </a:r>
            <a:r>
              <a:rPr lang="ja-JP" altLang="en-US" dirty="0" smtClean="0">
                <a:latin typeface="Calibri" pitchFamily="34" charset="0"/>
              </a:rPr>
              <a:t>行う</a:t>
            </a:r>
            <a:endParaRPr lang="en-US" altLang="ja-JP" dirty="0" smtClean="0">
              <a:latin typeface="Calibri" pitchFamily="34" charset="0"/>
            </a:endParaRPr>
          </a:p>
          <a:p>
            <a:r>
              <a:rPr lang="ja-JP" altLang="en-US" b="1" dirty="0" smtClean="0">
                <a:solidFill>
                  <a:srgbClr val="FF0000"/>
                </a:solidFill>
                <a:latin typeface="Calibri" pitchFamily="34" charset="0"/>
              </a:rPr>
              <a:t>　　⇒</a:t>
            </a:r>
            <a:r>
              <a:rPr lang="ja-JP" altLang="en-US" b="1" dirty="0">
                <a:solidFill>
                  <a:srgbClr val="FF0000"/>
                </a:solidFill>
                <a:latin typeface="Calibri" pitchFamily="34" charset="0"/>
              </a:rPr>
              <a:t>災害時要援護者避難状況・安否確認</a:t>
            </a:r>
            <a:r>
              <a:rPr lang="ja-JP" altLang="en-US" b="1" dirty="0" smtClean="0">
                <a:solidFill>
                  <a:srgbClr val="FF0000"/>
                </a:solidFill>
                <a:latin typeface="Calibri" pitchFamily="34" charset="0"/>
              </a:rPr>
              <a:t>システムの</a:t>
            </a:r>
            <a:r>
              <a:rPr lang="ja-JP" altLang="en-US" b="1" dirty="0">
                <a:solidFill>
                  <a:srgbClr val="FF0000"/>
                </a:solidFill>
                <a:latin typeface="Calibri" pitchFamily="34" charset="0"/>
              </a:rPr>
              <a:t>運用実験</a:t>
            </a:r>
            <a:endParaRPr lang="en-US" altLang="ja-JP" b="1" dirty="0">
              <a:solidFill>
                <a:srgbClr val="FF0000"/>
              </a:solidFill>
              <a:latin typeface="Calibri" pitchFamily="34" charset="0"/>
            </a:endParaRPr>
          </a:p>
          <a:p>
            <a:endParaRPr lang="en-US" altLang="ja-JP" dirty="0">
              <a:solidFill>
                <a:srgbClr val="FF0000"/>
              </a:solidFill>
              <a:latin typeface="Calibri" pitchFamily="34" charset="0"/>
            </a:endParaRPr>
          </a:p>
          <a:p>
            <a:r>
              <a:rPr lang="ja-JP" altLang="en-US" dirty="0">
                <a:latin typeface="Calibri" pitchFamily="34" charset="0"/>
              </a:rPr>
              <a:t>　　　　</a:t>
            </a:r>
            <a:r>
              <a:rPr lang="en-US" altLang="ja-JP" dirty="0">
                <a:latin typeface="Calibri" pitchFamily="34" charset="0"/>
              </a:rPr>
              <a:t>GPS</a:t>
            </a:r>
            <a:r>
              <a:rPr lang="ja-JP" altLang="en-US" dirty="0">
                <a:latin typeface="Calibri" pitchFamily="34" charset="0"/>
              </a:rPr>
              <a:t>端末により避難行動時の避難時間</a:t>
            </a:r>
            <a:r>
              <a:rPr lang="ja-JP" altLang="en-US" dirty="0" smtClean="0">
                <a:latin typeface="Calibri" pitchFamily="34" charset="0"/>
              </a:rPr>
              <a:t>、経路</a:t>
            </a:r>
            <a:r>
              <a:rPr lang="ja-JP" altLang="en-US" dirty="0">
                <a:latin typeface="Calibri" pitchFamily="34" charset="0"/>
              </a:rPr>
              <a:t>データ</a:t>
            </a:r>
            <a:r>
              <a:rPr lang="ja-JP" altLang="en-US" dirty="0" smtClean="0">
                <a:latin typeface="Calibri" pitchFamily="34" charset="0"/>
              </a:rPr>
              <a:t>を取得</a:t>
            </a:r>
            <a:endParaRPr lang="en-US" altLang="ja-JP" dirty="0" smtClean="0">
              <a:latin typeface="Calibri" pitchFamily="34" charset="0"/>
            </a:endParaRPr>
          </a:p>
          <a:p>
            <a:r>
              <a:rPr lang="ja-JP" altLang="en-US" dirty="0">
                <a:latin typeface="Calibri" pitchFamily="34" charset="0"/>
              </a:rPr>
              <a:t>　</a:t>
            </a:r>
            <a:r>
              <a:rPr lang="ja-JP" altLang="en-US" dirty="0" smtClean="0">
                <a:latin typeface="Calibri" pitchFamily="34" charset="0"/>
              </a:rPr>
              <a:t>　　　交差点</a:t>
            </a:r>
            <a:r>
              <a:rPr lang="ja-JP" altLang="en-US" dirty="0">
                <a:latin typeface="Calibri" pitchFamily="34" charset="0"/>
              </a:rPr>
              <a:t>に配置する学生</a:t>
            </a:r>
            <a:r>
              <a:rPr lang="ja-JP" altLang="en-US" dirty="0" smtClean="0">
                <a:latin typeface="Calibri" pitchFamily="34" charset="0"/>
              </a:rPr>
              <a:t>はトラップ</a:t>
            </a:r>
            <a:r>
              <a:rPr lang="ja-JP" altLang="en-US" dirty="0">
                <a:latin typeface="Calibri" pitchFamily="34" charset="0"/>
              </a:rPr>
              <a:t>の指示</a:t>
            </a:r>
            <a:r>
              <a:rPr lang="ja-JP" altLang="en-US" dirty="0" smtClean="0">
                <a:latin typeface="Calibri" pitchFamily="34" charset="0"/>
              </a:rPr>
              <a:t>や避難</a:t>
            </a:r>
            <a:r>
              <a:rPr lang="ja-JP" altLang="en-US" dirty="0">
                <a:latin typeface="Calibri" pitchFamily="34" charset="0"/>
              </a:rPr>
              <a:t>行動の路上計測を行う</a:t>
            </a:r>
            <a:endParaRPr lang="en-US" altLang="ja-JP" dirty="0">
              <a:latin typeface="Calibri" pitchFamily="34" charset="0"/>
            </a:endParaRPr>
          </a:p>
          <a:p>
            <a:r>
              <a:rPr lang="ja-JP" altLang="en-US" b="1" dirty="0" smtClean="0">
                <a:solidFill>
                  <a:srgbClr val="FF0000"/>
                </a:solidFill>
                <a:latin typeface="Calibri" pitchFamily="34" charset="0"/>
              </a:rPr>
              <a:t>　　⇒</a:t>
            </a:r>
            <a:r>
              <a:rPr lang="ja-JP" altLang="en-US" b="1" dirty="0">
                <a:solidFill>
                  <a:srgbClr val="FF0000"/>
                </a:solidFill>
                <a:latin typeface="Calibri" pitchFamily="34" charset="0"/>
              </a:rPr>
              <a:t>災害時要援護者支援プラン</a:t>
            </a:r>
            <a:r>
              <a:rPr lang="ja-JP" altLang="en-US" b="1" dirty="0" smtClean="0">
                <a:solidFill>
                  <a:srgbClr val="FF0000"/>
                </a:solidFill>
                <a:latin typeface="Calibri" pitchFamily="34" charset="0"/>
              </a:rPr>
              <a:t>の検討</a:t>
            </a:r>
            <a:endParaRPr lang="en-US" altLang="ja-JP" b="1" dirty="0">
              <a:solidFill>
                <a:srgbClr val="FF0000"/>
              </a:solidFill>
              <a:latin typeface="Calibri" pitchFamily="34" charset="0"/>
            </a:endParaRPr>
          </a:p>
        </p:txBody>
      </p:sp>
      <p:sp>
        <p:nvSpPr>
          <p:cNvPr id="26629" name="Text Box 8"/>
          <p:cNvSpPr txBox="1">
            <a:spLocks noChangeArrowheads="1"/>
          </p:cNvSpPr>
          <p:nvPr/>
        </p:nvSpPr>
        <p:spPr bwMode="auto">
          <a:xfrm>
            <a:off x="214282" y="2925545"/>
            <a:ext cx="4657044" cy="646331"/>
          </a:xfrm>
          <a:prstGeom prst="rect">
            <a:avLst/>
          </a:prstGeom>
          <a:noFill/>
          <a:ln w="9525">
            <a:noFill/>
            <a:miter lim="800000"/>
            <a:headEnd/>
            <a:tailEnd/>
          </a:ln>
        </p:spPr>
        <p:txBody>
          <a:bodyPr wrap="none">
            <a:spAutoFit/>
          </a:bodyPr>
          <a:lstStyle/>
          <a:p>
            <a:r>
              <a:rPr lang="ja-JP" altLang="en-US" dirty="0">
                <a:latin typeface="Calibri" pitchFamily="34" charset="0"/>
              </a:rPr>
              <a:t>シナリオ：震度</a:t>
            </a:r>
            <a:r>
              <a:rPr lang="en-US" altLang="ja-JP" dirty="0">
                <a:latin typeface="Calibri" pitchFamily="34" charset="0"/>
              </a:rPr>
              <a:t>6</a:t>
            </a:r>
            <a:r>
              <a:rPr lang="ja-JP" altLang="en-US" dirty="0">
                <a:latin typeface="Calibri" pitchFamily="34" charset="0"/>
              </a:rPr>
              <a:t>弱の地震を想定</a:t>
            </a:r>
          </a:p>
          <a:p>
            <a:r>
              <a:rPr lang="ja-JP" altLang="en-US" dirty="0">
                <a:latin typeface="Calibri" pitchFamily="34" charset="0"/>
              </a:rPr>
              <a:t>	家屋倒壊、火事などのトラップを考慮</a:t>
            </a:r>
          </a:p>
        </p:txBody>
      </p:sp>
      <p:sp>
        <p:nvSpPr>
          <p:cNvPr id="26630" name="Text Box 5"/>
          <p:cNvSpPr txBox="1">
            <a:spLocks noChangeArrowheads="1"/>
          </p:cNvSpPr>
          <p:nvPr/>
        </p:nvSpPr>
        <p:spPr bwMode="auto">
          <a:xfrm>
            <a:off x="171457" y="853843"/>
            <a:ext cx="5400675" cy="369332"/>
          </a:xfrm>
          <a:prstGeom prst="rect">
            <a:avLst/>
          </a:prstGeom>
          <a:noFill/>
          <a:ln w="9525">
            <a:noFill/>
            <a:miter lim="800000"/>
            <a:headEnd/>
            <a:tailEnd/>
          </a:ln>
        </p:spPr>
        <p:txBody>
          <a:bodyPr>
            <a:spAutoFit/>
          </a:bodyPr>
          <a:lstStyle/>
          <a:p>
            <a:pPr>
              <a:spcBef>
                <a:spcPct val="50000"/>
              </a:spcBef>
            </a:pPr>
            <a:r>
              <a:rPr lang="ja-JP" altLang="en-US" dirty="0">
                <a:latin typeface="Calibri" pitchFamily="34" charset="0"/>
              </a:rPr>
              <a:t>日時：	 </a:t>
            </a:r>
            <a:r>
              <a:rPr lang="en-US" altLang="ja-JP" dirty="0">
                <a:latin typeface="Calibri" pitchFamily="34" charset="0"/>
              </a:rPr>
              <a:t>2009</a:t>
            </a:r>
            <a:r>
              <a:rPr lang="ja-JP" altLang="en-US" dirty="0">
                <a:latin typeface="Calibri" pitchFamily="34" charset="0"/>
              </a:rPr>
              <a:t>年</a:t>
            </a:r>
            <a:r>
              <a:rPr lang="en-US" altLang="ja-JP" dirty="0">
                <a:latin typeface="Calibri" pitchFamily="34" charset="0"/>
              </a:rPr>
              <a:t>10</a:t>
            </a:r>
            <a:r>
              <a:rPr lang="ja-JP" altLang="en-US" dirty="0">
                <a:latin typeface="Calibri" pitchFamily="34" charset="0"/>
              </a:rPr>
              <a:t>月</a:t>
            </a:r>
            <a:r>
              <a:rPr lang="en-US" altLang="ja-JP" dirty="0">
                <a:latin typeface="Calibri" pitchFamily="34" charset="0"/>
              </a:rPr>
              <a:t>24</a:t>
            </a:r>
            <a:r>
              <a:rPr lang="ja-JP" altLang="en-US" dirty="0">
                <a:latin typeface="Calibri" pitchFamily="34" charset="0"/>
              </a:rPr>
              <a:t>日　</a:t>
            </a:r>
            <a:r>
              <a:rPr lang="en-US" altLang="ja-JP" dirty="0">
                <a:latin typeface="Calibri" pitchFamily="34" charset="0"/>
              </a:rPr>
              <a:t>9:00</a:t>
            </a:r>
            <a:r>
              <a:rPr lang="ja-JP" altLang="en-US" dirty="0">
                <a:latin typeface="Calibri" pitchFamily="34" charset="0"/>
              </a:rPr>
              <a:t>～</a:t>
            </a:r>
            <a:r>
              <a:rPr lang="en-US" altLang="ja-JP" dirty="0">
                <a:latin typeface="Calibri" pitchFamily="34" charset="0"/>
              </a:rPr>
              <a:t>11:00</a:t>
            </a:r>
          </a:p>
        </p:txBody>
      </p:sp>
      <p:sp>
        <p:nvSpPr>
          <p:cNvPr id="26631" name="Text Box 6"/>
          <p:cNvSpPr txBox="1">
            <a:spLocks noChangeArrowheads="1"/>
          </p:cNvSpPr>
          <p:nvPr/>
        </p:nvSpPr>
        <p:spPr bwMode="auto">
          <a:xfrm>
            <a:off x="171457" y="1139595"/>
            <a:ext cx="5197257" cy="1477328"/>
          </a:xfrm>
          <a:prstGeom prst="rect">
            <a:avLst/>
          </a:prstGeom>
          <a:noFill/>
          <a:ln w="9525">
            <a:noFill/>
            <a:miter lim="800000"/>
            <a:headEnd/>
            <a:tailEnd/>
          </a:ln>
        </p:spPr>
        <p:txBody>
          <a:bodyPr wrap="none">
            <a:spAutoFit/>
          </a:bodyPr>
          <a:lstStyle/>
          <a:p>
            <a:r>
              <a:rPr lang="ja-JP" altLang="en-US" dirty="0">
                <a:latin typeface="Calibri" pitchFamily="34" charset="0"/>
              </a:rPr>
              <a:t>参加者：	 壺川校区住民</a:t>
            </a:r>
            <a:endParaRPr lang="en-US" altLang="ja-JP" dirty="0">
              <a:latin typeface="Calibri" pitchFamily="34" charset="0"/>
            </a:endParaRPr>
          </a:p>
          <a:p>
            <a:r>
              <a:rPr lang="ja-JP" altLang="en-US" dirty="0">
                <a:latin typeface="Calibri" pitchFamily="34" charset="0"/>
              </a:rPr>
              <a:t>　　　</a:t>
            </a:r>
            <a:r>
              <a:rPr lang="ja-JP" altLang="en-US" dirty="0" smtClean="0">
                <a:latin typeface="Calibri" pitchFamily="34" charset="0"/>
              </a:rPr>
              <a:t>　　　</a:t>
            </a:r>
            <a:r>
              <a:rPr lang="en-US" altLang="ja-JP" dirty="0" smtClean="0">
                <a:latin typeface="Calibri" pitchFamily="34" charset="0"/>
              </a:rPr>
              <a:t>(</a:t>
            </a:r>
            <a:r>
              <a:rPr lang="ja-JP" altLang="en-US" dirty="0">
                <a:latin typeface="Calibri" pitchFamily="34" charset="0"/>
              </a:rPr>
              <a:t>災害時要援護者</a:t>
            </a:r>
            <a:r>
              <a:rPr lang="en-US" altLang="ja-JP" dirty="0" smtClean="0">
                <a:latin typeface="Calibri" pitchFamily="34" charset="0"/>
              </a:rPr>
              <a:t>11</a:t>
            </a:r>
            <a:r>
              <a:rPr lang="ja-JP" altLang="en-US" dirty="0" smtClean="0">
                <a:latin typeface="Calibri" pitchFamily="34" charset="0"/>
              </a:rPr>
              <a:t>名</a:t>
            </a:r>
            <a:r>
              <a:rPr lang="ja-JP" altLang="en-US" dirty="0">
                <a:latin typeface="Calibri" pitchFamily="34" charset="0"/>
              </a:rPr>
              <a:t>、支援者</a:t>
            </a:r>
            <a:r>
              <a:rPr lang="en-US" altLang="ja-JP" dirty="0" smtClean="0">
                <a:latin typeface="Calibri" pitchFamily="34" charset="0"/>
              </a:rPr>
              <a:t>18</a:t>
            </a:r>
            <a:r>
              <a:rPr lang="ja-JP" altLang="en-US" dirty="0" smtClean="0">
                <a:latin typeface="Calibri" pitchFamily="34" charset="0"/>
              </a:rPr>
              <a:t>名、</a:t>
            </a:r>
            <a:endParaRPr lang="en-US" altLang="ja-JP" dirty="0" smtClean="0">
              <a:latin typeface="Calibri" pitchFamily="34" charset="0"/>
            </a:endParaRPr>
          </a:p>
          <a:p>
            <a:r>
              <a:rPr lang="ja-JP" altLang="en-US" dirty="0">
                <a:latin typeface="Calibri" pitchFamily="34" charset="0"/>
              </a:rPr>
              <a:t>　</a:t>
            </a:r>
            <a:r>
              <a:rPr lang="ja-JP" altLang="en-US" dirty="0" smtClean="0">
                <a:latin typeface="Calibri" pitchFamily="34" charset="0"/>
              </a:rPr>
              <a:t>　　　　　一般参加者　</a:t>
            </a:r>
            <a:r>
              <a:rPr lang="en-US" altLang="ja-JP" dirty="0" smtClean="0">
                <a:latin typeface="Calibri" pitchFamily="34" charset="0"/>
              </a:rPr>
              <a:t>59</a:t>
            </a:r>
            <a:r>
              <a:rPr lang="ja-JP" altLang="en-US" dirty="0" smtClean="0">
                <a:latin typeface="Calibri" pitchFamily="34" charset="0"/>
              </a:rPr>
              <a:t>名</a:t>
            </a:r>
            <a:r>
              <a:rPr lang="en-US" altLang="ja-JP" dirty="0" smtClean="0">
                <a:latin typeface="Calibri" pitchFamily="34" charset="0"/>
              </a:rPr>
              <a:t>)</a:t>
            </a:r>
            <a:endParaRPr lang="en-US" altLang="ja-JP" dirty="0">
              <a:latin typeface="Calibri" pitchFamily="34" charset="0"/>
            </a:endParaRPr>
          </a:p>
          <a:p>
            <a:r>
              <a:rPr lang="en-US" altLang="ja-JP" dirty="0">
                <a:latin typeface="Calibri" pitchFamily="34" charset="0"/>
              </a:rPr>
              <a:t>	 </a:t>
            </a:r>
            <a:r>
              <a:rPr lang="ja-JP" altLang="en-US" dirty="0">
                <a:latin typeface="Calibri" pitchFamily="34" charset="0"/>
              </a:rPr>
              <a:t>熊本大学、</a:t>
            </a:r>
            <a:r>
              <a:rPr lang="en-US" altLang="ja-JP" dirty="0">
                <a:latin typeface="Calibri" pitchFamily="34" charset="0"/>
              </a:rPr>
              <a:t>NPO</a:t>
            </a:r>
            <a:r>
              <a:rPr lang="ja-JP" altLang="en-US" dirty="0" err="1">
                <a:latin typeface="Calibri" pitchFamily="34" charset="0"/>
              </a:rPr>
              <a:t>、</a:t>
            </a:r>
            <a:r>
              <a:rPr lang="ja-JP" altLang="en-US" dirty="0">
                <a:latin typeface="Calibri" pitchFamily="34" charset="0"/>
              </a:rPr>
              <a:t>熊本市役所、熊本県庁、</a:t>
            </a:r>
          </a:p>
          <a:p>
            <a:r>
              <a:rPr lang="ja-JP" altLang="en-US" dirty="0">
                <a:latin typeface="Calibri" pitchFamily="34" charset="0"/>
              </a:rPr>
              <a:t>	 熊本市社会福祉協議会</a:t>
            </a:r>
          </a:p>
        </p:txBody>
      </p:sp>
      <p:sp>
        <p:nvSpPr>
          <p:cNvPr id="26632" name="Text Box 7"/>
          <p:cNvSpPr txBox="1">
            <a:spLocks noChangeArrowheads="1"/>
          </p:cNvSpPr>
          <p:nvPr/>
        </p:nvSpPr>
        <p:spPr bwMode="auto">
          <a:xfrm>
            <a:off x="223504" y="2568355"/>
            <a:ext cx="2377574" cy="369332"/>
          </a:xfrm>
          <a:prstGeom prst="rect">
            <a:avLst/>
          </a:prstGeom>
          <a:noFill/>
          <a:ln w="9525">
            <a:noFill/>
            <a:miter lim="800000"/>
            <a:headEnd/>
            <a:tailEnd/>
          </a:ln>
        </p:spPr>
        <p:txBody>
          <a:bodyPr wrap="none">
            <a:spAutoFit/>
          </a:bodyPr>
          <a:lstStyle/>
          <a:p>
            <a:r>
              <a:rPr lang="ja-JP" altLang="en-US" dirty="0">
                <a:latin typeface="Calibri" pitchFamily="34" charset="0"/>
              </a:rPr>
              <a:t>避難場所：壺川小学校</a:t>
            </a:r>
          </a:p>
        </p:txBody>
      </p:sp>
      <p:sp>
        <p:nvSpPr>
          <p:cNvPr id="26633" name="Text Box 34"/>
          <p:cNvSpPr txBox="1">
            <a:spLocks noChangeArrowheads="1"/>
          </p:cNvSpPr>
          <p:nvPr/>
        </p:nvSpPr>
        <p:spPr bwMode="auto">
          <a:xfrm>
            <a:off x="0" y="6048397"/>
            <a:ext cx="9144000" cy="523875"/>
          </a:xfrm>
          <a:prstGeom prst="rect">
            <a:avLst/>
          </a:prstGeom>
          <a:solidFill>
            <a:srgbClr val="CCFFFF"/>
          </a:solidFill>
          <a:ln w="9525">
            <a:noFill/>
            <a:miter lim="800000"/>
            <a:headEnd/>
            <a:tailEnd/>
          </a:ln>
        </p:spPr>
        <p:txBody>
          <a:bodyPr>
            <a:spAutoFit/>
          </a:bodyPr>
          <a:lstStyle/>
          <a:p>
            <a:pPr algn="ctr">
              <a:spcBef>
                <a:spcPct val="50000"/>
              </a:spcBef>
            </a:pPr>
            <a:r>
              <a:rPr lang="ja-JP" altLang="en-US" sz="2800" dirty="0">
                <a:latin typeface="Calibri" pitchFamily="34" charset="0"/>
              </a:rPr>
              <a:t>システムの改良や災害時要援護者支援プランの策定を行う</a:t>
            </a:r>
            <a:endParaRPr lang="en-US" altLang="ja-JP" sz="2800" dirty="0">
              <a:latin typeface="Calibri" pitchFamily="34" charset="0"/>
            </a:endParaRPr>
          </a:p>
        </p:txBody>
      </p:sp>
      <p:pic>
        <p:nvPicPr>
          <p:cNvPr id="26634" name="Picture 10" descr="F:\DSC07471.JPG"/>
          <p:cNvPicPr>
            <a:picLocks noChangeAspect="1" noChangeArrowheads="1"/>
          </p:cNvPicPr>
          <p:nvPr/>
        </p:nvPicPr>
        <p:blipFill>
          <a:blip r:embed="rId3" cstate="print"/>
          <a:srcRect/>
          <a:stretch>
            <a:fillRect/>
          </a:stretch>
        </p:blipFill>
        <p:spPr bwMode="auto">
          <a:xfrm>
            <a:off x="5238754" y="821513"/>
            <a:ext cx="3762402" cy="2821801"/>
          </a:xfrm>
          <a:prstGeom prst="rect">
            <a:avLst/>
          </a:prstGeom>
          <a:noFill/>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線コネクタ 4"/>
          <p:cNvCxnSpPr/>
          <p:nvPr/>
        </p:nvCxnSpPr>
        <p:spPr>
          <a:xfrm>
            <a:off x="214282" y="579438"/>
            <a:ext cx="8715436" cy="0"/>
          </a:xfrm>
          <a:prstGeom prst="line">
            <a:avLst/>
          </a:prstGeom>
          <a:ln w="50800">
            <a:gradFill flip="none" rotWithShape="1">
              <a:gsLst>
                <a:gs pos="0">
                  <a:schemeClr val="tx2">
                    <a:lumMod val="50000"/>
                  </a:schemeClr>
                </a:gs>
                <a:gs pos="50000">
                  <a:schemeClr val="accent1">
                    <a:tint val="44500"/>
                    <a:satMod val="160000"/>
                  </a:schemeClr>
                </a:gs>
                <a:gs pos="100000">
                  <a:schemeClr val="accent1">
                    <a:tint val="23500"/>
                    <a:satMod val="160000"/>
                  </a:scheme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4099" name="テキスト ボックス 9"/>
          <p:cNvSpPr txBox="1">
            <a:spLocks noChangeArrowheads="1"/>
          </p:cNvSpPr>
          <p:nvPr/>
        </p:nvSpPr>
        <p:spPr bwMode="auto">
          <a:xfrm>
            <a:off x="214313" y="0"/>
            <a:ext cx="5572125" cy="646113"/>
          </a:xfrm>
          <a:prstGeom prst="rect">
            <a:avLst/>
          </a:prstGeom>
          <a:noFill/>
          <a:ln w="9525">
            <a:noFill/>
            <a:miter lim="800000"/>
            <a:headEnd/>
            <a:tailEnd/>
          </a:ln>
        </p:spPr>
        <p:txBody>
          <a:bodyPr>
            <a:spAutoFit/>
          </a:bodyPr>
          <a:lstStyle/>
          <a:p>
            <a:r>
              <a:rPr lang="ja-JP" altLang="en-US" sz="3600">
                <a:latin typeface="Calibri" pitchFamily="34" charset="0"/>
              </a:rPr>
              <a:t>目次</a:t>
            </a:r>
          </a:p>
        </p:txBody>
      </p:sp>
      <p:sp>
        <p:nvSpPr>
          <p:cNvPr id="4100" name="テキスト ボックス 10"/>
          <p:cNvSpPr txBox="1">
            <a:spLocks noChangeArrowheads="1"/>
          </p:cNvSpPr>
          <p:nvPr/>
        </p:nvSpPr>
        <p:spPr bwMode="auto">
          <a:xfrm>
            <a:off x="142876" y="952103"/>
            <a:ext cx="8786842" cy="5386090"/>
          </a:xfrm>
          <a:prstGeom prst="rect">
            <a:avLst/>
          </a:prstGeom>
          <a:noFill/>
          <a:ln w="38100">
            <a:noFill/>
            <a:miter lim="800000"/>
            <a:headEnd/>
            <a:tailEnd/>
          </a:ln>
        </p:spPr>
        <p:txBody>
          <a:bodyPr wrap="square">
            <a:spAutoFit/>
          </a:bodyPr>
          <a:lstStyle/>
          <a:p>
            <a:r>
              <a:rPr lang="ja-JP" altLang="en-US" sz="3200" dirty="0" smtClean="0">
                <a:latin typeface="Calibri" pitchFamily="34" charset="0"/>
              </a:rPr>
              <a:t>１．社会的背景</a:t>
            </a:r>
            <a:endParaRPr lang="en-US" altLang="ja-JP" sz="3200" dirty="0" smtClean="0">
              <a:latin typeface="Calibri" pitchFamily="34" charset="0"/>
            </a:endParaRPr>
          </a:p>
          <a:p>
            <a:r>
              <a:rPr lang="ja-JP" altLang="en-US" sz="2800" dirty="0" smtClean="0">
                <a:latin typeface="Calibri" pitchFamily="34" charset="0"/>
              </a:rPr>
              <a:t>　　～地域社会の問題～</a:t>
            </a:r>
            <a:endParaRPr lang="en-US" altLang="ja-JP" sz="2800" dirty="0" smtClean="0">
              <a:latin typeface="Calibri" pitchFamily="34" charset="0"/>
            </a:endParaRPr>
          </a:p>
          <a:p>
            <a:r>
              <a:rPr lang="ja-JP" altLang="en-US" sz="3200" dirty="0" smtClean="0">
                <a:latin typeface="Calibri" pitchFamily="34" charset="0"/>
              </a:rPr>
              <a:t>２．</a:t>
            </a:r>
            <a:r>
              <a:rPr lang="ja-JP" altLang="en-US" sz="3200" dirty="0">
                <a:latin typeface="Calibri" pitchFamily="34" charset="0"/>
              </a:rPr>
              <a:t>研究</a:t>
            </a:r>
            <a:r>
              <a:rPr lang="ja-JP" altLang="en-US" sz="3200" dirty="0" smtClean="0">
                <a:latin typeface="Calibri" pitchFamily="34" charset="0"/>
              </a:rPr>
              <a:t>背景</a:t>
            </a:r>
            <a:endParaRPr lang="en-US" altLang="ja-JP" sz="3200" dirty="0" smtClean="0">
              <a:latin typeface="Calibri" pitchFamily="34" charset="0"/>
            </a:endParaRPr>
          </a:p>
          <a:p>
            <a:r>
              <a:rPr lang="ja-JP" altLang="en-US" sz="2800" dirty="0" smtClean="0">
                <a:latin typeface="Calibri" pitchFamily="34" charset="0"/>
              </a:rPr>
              <a:t>　　～近年</a:t>
            </a:r>
            <a:r>
              <a:rPr lang="ja-JP" altLang="en-US" sz="2800" dirty="0">
                <a:latin typeface="Calibri" pitchFamily="34" charset="0"/>
              </a:rPr>
              <a:t>の災害対策～</a:t>
            </a:r>
            <a:endParaRPr lang="en-US" altLang="ja-JP" sz="2800" dirty="0">
              <a:latin typeface="Calibri" pitchFamily="34" charset="0"/>
            </a:endParaRPr>
          </a:p>
          <a:p>
            <a:r>
              <a:rPr lang="ja-JP" altLang="en-US" sz="3200" dirty="0" smtClean="0">
                <a:latin typeface="Calibri" pitchFamily="34" charset="0"/>
              </a:rPr>
              <a:t>３．</a:t>
            </a:r>
            <a:r>
              <a:rPr lang="ja-JP" altLang="en-US" sz="3200" dirty="0">
                <a:latin typeface="Calibri" pitchFamily="34" charset="0"/>
              </a:rPr>
              <a:t>研究手法</a:t>
            </a:r>
            <a:endParaRPr lang="en-US" altLang="ja-JP" sz="3200" dirty="0">
              <a:latin typeface="Calibri" pitchFamily="34" charset="0"/>
            </a:endParaRPr>
          </a:p>
          <a:p>
            <a:r>
              <a:rPr lang="ja-JP" altLang="en-US" sz="2800" dirty="0">
                <a:latin typeface="Calibri" pitchFamily="34" charset="0"/>
              </a:rPr>
              <a:t>　　</a:t>
            </a:r>
            <a:r>
              <a:rPr lang="ja-JP" altLang="en-US" sz="2800" dirty="0" smtClean="0">
                <a:latin typeface="Calibri" pitchFamily="34" charset="0"/>
              </a:rPr>
              <a:t>～</a:t>
            </a:r>
            <a:r>
              <a:rPr lang="ja-JP" altLang="en-US" sz="2800" dirty="0">
                <a:latin typeface="Calibri" pitchFamily="34" charset="0"/>
              </a:rPr>
              <a:t>リスクコミュニケーションに基づいた</a:t>
            </a:r>
            <a:r>
              <a:rPr lang="en-US" altLang="ja-JP" sz="2800" dirty="0">
                <a:latin typeface="Calibri" pitchFamily="34" charset="0"/>
              </a:rPr>
              <a:t>PDCA</a:t>
            </a:r>
            <a:r>
              <a:rPr lang="ja-JP" altLang="en-US" sz="2800" dirty="0">
                <a:latin typeface="Calibri" pitchFamily="34" charset="0"/>
              </a:rPr>
              <a:t>サイクル～</a:t>
            </a:r>
            <a:endParaRPr lang="en-US" altLang="ja-JP" sz="2800" dirty="0">
              <a:latin typeface="Calibri" pitchFamily="34" charset="0"/>
            </a:endParaRPr>
          </a:p>
          <a:p>
            <a:r>
              <a:rPr lang="ja-JP" altLang="en-US" sz="3200" dirty="0" smtClean="0">
                <a:latin typeface="Calibri" pitchFamily="34" charset="0"/>
              </a:rPr>
              <a:t>４．</a:t>
            </a:r>
            <a:r>
              <a:rPr lang="ja-JP" altLang="en-US" sz="3200" dirty="0">
                <a:latin typeface="Calibri" pitchFamily="34" charset="0"/>
              </a:rPr>
              <a:t>本研究の目的</a:t>
            </a:r>
            <a:endParaRPr lang="en-US" altLang="ja-JP" sz="3200" dirty="0">
              <a:latin typeface="Calibri" pitchFamily="34" charset="0"/>
            </a:endParaRPr>
          </a:p>
          <a:p>
            <a:r>
              <a:rPr lang="ja-JP" altLang="en-US" sz="3200" dirty="0" smtClean="0">
                <a:latin typeface="Calibri" pitchFamily="34" charset="0"/>
              </a:rPr>
              <a:t>５．</a:t>
            </a:r>
            <a:r>
              <a:rPr lang="ja-JP" altLang="en-US" sz="3200" dirty="0">
                <a:latin typeface="Calibri" pitchFamily="34" charset="0"/>
              </a:rPr>
              <a:t>ケーススタディ</a:t>
            </a:r>
            <a:endParaRPr lang="en-US" altLang="ja-JP" sz="3200" dirty="0">
              <a:latin typeface="Calibri" pitchFamily="34" charset="0"/>
            </a:endParaRPr>
          </a:p>
          <a:p>
            <a:r>
              <a:rPr lang="ja-JP" altLang="en-US" sz="2800" dirty="0">
                <a:latin typeface="Calibri" pitchFamily="34" charset="0"/>
              </a:rPr>
              <a:t>　　～熊本市壷</a:t>
            </a:r>
            <a:r>
              <a:rPr lang="ja-JP" altLang="en-US" sz="2800" dirty="0" smtClean="0">
                <a:latin typeface="Calibri" pitchFamily="34" charset="0"/>
              </a:rPr>
              <a:t>川校区で</a:t>
            </a:r>
            <a:r>
              <a:rPr lang="ja-JP" altLang="en-US" sz="2800" dirty="0">
                <a:latin typeface="Calibri" pitchFamily="34" charset="0"/>
              </a:rPr>
              <a:t>の取り組み</a:t>
            </a:r>
            <a:r>
              <a:rPr lang="ja-JP" altLang="en-US" sz="2800" dirty="0" smtClean="0">
                <a:latin typeface="Calibri" pitchFamily="34" charset="0"/>
              </a:rPr>
              <a:t>～</a:t>
            </a:r>
            <a:endParaRPr lang="en-US" altLang="ja-JP" sz="2800" dirty="0" smtClean="0">
              <a:latin typeface="Calibri" pitchFamily="34" charset="0"/>
            </a:endParaRPr>
          </a:p>
          <a:p>
            <a:r>
              <a:rPr lang="ja-JP" altLang="en-US" sz="4000" dirty="0" smtClean="0">
                <a:solidFill>
                  <a:srgbClr val="FF0000"/>
                </a:solidFill>
                <a:latin typeface="Calibri" pitchFamily="34" charset="0"/>
              </a:rPr>
              <a:t>６．評価指標の位置づけ</a:t>
            </a:r>
            <a:endParaRPr lang="en-US" altLang="ja-JP" sz="4000" dirty="0">
              <a:solidFill>
                <a:srgbClr val="FF0000"/>
              </a:solidFill>
              <a:latin typeface="Calibri" pitchFamily="34" charset="0"/>
            </a:endParaRPr>
          </a:p>
          <a:p>
            <a:r>
              <a:rPr lang="ja-JP" altLang="en-US" sz="3200" dirty="0" smtClean="0">
                <a:latin typeface="Calibri" pitchFamily="34" charset="0"/>
              </a:rPr>
              <a:t>７．</a:t>
            </a:r>
            <a:r>
              <a:rPr lang="ja-JP" altLang="en-US" sz="3200" dirty="0">
                <a:latin typeface="Calibri" pitchFamily="34" charset="0"/>
              </a:rPr>
              <a:t>まとめと今後の展開</a:t>
            </a:r>
            <a:endParaRPr lang="en-US" altLang="ja-JP" sz="3200" dirty="0">
              <a:latin typeface="Calibri" pitchFamily="34" charset="0"/>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線コネクタ 3"/>
          <p:cNvCxnSpPr/>
          <p:nvPr/>
        </p:nvCxnSpPr>
        <p:spPr>
          <a:xfrm>
            <a:off x="214282" y="579438"/>
            <a:ext cx="8715436" cy="0"/>
          </a:xfrm>
          <a:prstGeom prst="line">
            <a:avLst/>
          </a:prstGeom>
          <a:ln w="50800">
            <a:gradFill flip="none" rotWithShape="1">
              <a:gsLst>
                <a:gs pos="0">
                  <a:schemeClr val="tx2">
                    <a:lumMod val="50000"/>
                  </a:schemeClr>
                </a:gs>
                <a:gs pos="50000">
                  <a:schemeClr val="accent1">
                    <a:tint val="44500"/>
                    <a:satMod val="160000"/>
                  </a:schemeClr>
                </a:gs>
                <a:gs pos="100000">
                  <a:schemeClr val="accent1">
                    <a:tint val="23500"/>
                    <a:satMod val="160000"/>
                  </a:scheme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27651" name="テキスト ボックス 4"/>
          <p:cNvSpPr txBox="1">
            <a:spLocks noChangeArrowheads="1"/>
          </p:cNvSpPr>
          <p:nvPr/>
        </p:nvSpPr>
        <p:spPr bwMode="auto">
          <a:xfrm>
            <a:off x="214313" y="0"/>
            <a:ext cx="8715375" cy="646113"/>
          </a:xfrm>
          <a:prstGeom prst="rect">
            <a:avLst/>
          </a:prstGeom>
          <a:noFill/>
          <a:ln w="9525">
            <a:noFill/>
            <a:miter lim="800000"/>
            <a:headEnd/>
            <a:tailEnd/>
          </a:ln>
        </p:spPr>
        <p:txBody>
          <a:bodyPr>
            <a:spAutoFit/>
          </a:bodyPr>
          <a:lstStyle/>
          <a:p>
            <a:r>
              <a:rPr lang="en-US" altLang="ja-JP" sz="3600">
                <a:latin typeface="Calibri" pitchFamily="34" charset="0"/>
              </a:rPr>
              <a:t>PDCA</a:t>
            </a:r>
            <a:r>
              <a:rPr lang="ja-JP" altLang="en-US" sz="3600">
                <a:latin typeface="Calibri" pitchFamily="34" charset="0"/>
              </a:rPr>
              <a:t>サイクルの実践からわかった問題点</a:t>
            </a:r>
          </a:p>
        </p:txBody>
      </p:sp>
      <p:sp>
        <p:nvSpPr>
          <p:cNvPr id="27652" name="Text Box 6"/>
          <p:cNvSpPr txBox="1">
            <a:spLocks noChangeArrowheads="1"/>
          </p:cNvSpPr>
          <p:nvPr/>
        </p:nvSpPr>
        <p:spPr bwMode="auto">
          <a:xfrm>
            <a:off x="571472" y="1071546"/>
            <a:ext cx="7993063" cy="2259080"/>
          </a:xfrm>
          <a:prstGeom prst="rect">
            <a:avLst/>
          </a:prstGeom>
          <a:solidFill>
            <a:srgbClr val="CCFFCC"/>
          </a:solidFill>
          <a:ln w="9525">
            <a:noFill/>
            <a:miter lim="800000"/>
            <a:headEnd/>
            <a:tailEnd/>
          </a:ln>
        </p:spPr>
        <p:txBody>
          <a:bodyPr>
            <a:spAutoFit/>
          </a:bodyPr>
          <a:lstStyle/>
          <a:p>
            <a:pPr algn="ctr">
              <a:spcBef>
                <a:spcPct val="20000"/>
              </a:spcBef>
            </a:pPr>
            <a:r>
              <a:rPr lang="ja-JP" altLang="en-US" sz="3200" dirty="0">
                <a:latin typeface="Calibri" pitchFamily="34" charset="0"/>
              </a:rPr>
              <a:t>実践手法の適用は</a:t>
            </a:r>
            <a:r>
              <a:rPr lang="ja-JP" altLang="en-US" sz="3200" dirty="0" smtClean="0">
                <a:latin typeface="Calibri" pitchFamily="34" charset="0"/>
              </a:rPr>
              <a:t>進んでいるが、</a:t>
            </a:r>
            <a:endParaRPr lang="ja-JP" altLang="en-US" sz="3200" dirty="0">
              <a:latin typeface="Calibri" pitchFamily="34" charset="0"/>
            </a:endParaRPr>
          </a:p>
          <a:p>
            <a:pPr algn="ctr">
              <a:spcBef>
                <a:spcPct val="20000"/>
              </a:spcBef>
            </a:pPr>
            <a:r>
              <a:rPr lang="ja-JP" altLang="en-US" sz="3200" dirty="0" smtClean="0">
                <a:solidFill>
                  <a:srgbClr val="FF0000"/>
                </a:solidFill>
                <a:latin typeface="Calibri" pitchFamily="34" charset="0"/>
              </a:rPr>
              <a:t>地域力、地域防災力、ソーシャル・キャピタルの向上について</a:t>
            </a:r>
            <a:endParaRPr lang="en-US" altLang="ja-JP" sz="3200" dirty="0" smtClean="0">
              <a:solidFill>
                <a:srgbClr val="FF0000"/>
              </a:solidFill>
              <a:latin typeface="Calibri" pitchFamily="34" charset="0"/>
            </a:endParaRPr>
          </a:p>
          <a:p>
            <a:pPr algn="ctr">
              <a:spcBef>
                <a:spcPct val="20000"/>
              </a:spcBef>
            </a:pPr>
            <a:r>
              <a:rPr lang="ja-JP" altLang="en-US" sz="3200" dirty="0" smtClean="0">
                <a:solidFill>
                  <a:srgbClr val="FF0000"/>
                </a:solidFill>
                <a:latin typeface="Calibri" pitchFamily="34" charset="0"/>
              </a:rPr>
              <a:t>評価手法の検討</a:t>
            </a:r>
            <a:r>
              <a:rPr lang="ja-JP" altLang="en-US" sz="3200" dirty="0">
                <a:solidFill>
                  <a:srgbClr val="FF0000"/>
                </a:solidFill>
                <a:latin typeface="Calibri" pitchFamily="34" charset="0"/>
              </a:rPr>
              <a:t>が</a:t>
            </a:r>
            <a:r>
              <a:rPr lang="ja-JP" altLang="en-US" sz="3200" dirty="0" smtClean="0">
                <a:solidFill>
                  <a:srgbClr val="FF0000"/>
                </a:solidFill>
                <a:latin typeface="Calibri" pitchFamily="34" charset="0"/>
              </a:rPr>
              <a:t>不十分</a:t>
            </a:r>
            <a:endParaRPr lang="ja-JP" altLang="en-US" sz="3200" dirty="0">
              <a:solidFill>
                <a:srgbClr val="FF0000"/>
              </a:solidFill>
              <a:latin typeface="Calibri" pitchFamily="34" charset="0"/>
            </a:endParaRPr>
          </a:p>
        </p:txBody>
      </p:sp>
      <p:sp>
        <p:nvSpPr>
          <p:cNvPr id="27653" name="AutoShape 7"/>
          <p:cNvSpPr>
            <a:spLocks noChangeArrowheads="1"/>
          </p:cNvSpPr>
          <p:nvPr/>
        </p:nvSpPr>
        <p:spPr bwMode="auto">
          <a:xfrm>
            <a:off x="3708400" y="3779845"/>
            <a:ext cx="1728788" cy="792163"/>
          </a:xfrm>
          <a:prstGeom prst="downArrow">
            <a:avLst>
              <a:gd name="adj1" fmla="val 50046"/>
              <a:gd name="adj2" fmla="val 45292"/>
            </a:avLst>
          </a:prstGeom>
          <a:solidFill>
            <a:schemeClr val="accent1"/>
          </a:solidFill>
          <a:ln w="9525">
            <a:solidFill>
              <a:schemeClr val="tx1"/>
            </a:solidFill>
            <a:miter lim="800000"/>
            <a:headEnd/>
            <a:tailEnd/>
          </a:ln>
        </p:spPr>
        <p:txBody>
          <a:bodyPr vert="eaVert" wrap="none" anchor="ctr"/>
          <a:lstStyle/>
          <a:p>
            <a:endParaRPr lang="ja-JP" altLang="en-US">
              <a:latin typeface="Calibri" pitchFamily="34" charset="0"/>
            </a:endParaRPr>
          </a:p>
        </p:txBody>
      </p:sp>
      <p:sp>
        <p:nvSpPr>
          <p:cNvPr id="27654" name="Text Box 8"/>
          <p:cNvSpPr txBox="1">
            <a:spLocks noChangeArrowheads="1"/>
          </p:cNvSpPr>
          <p:nvPr/>
        </p:nvSpPr>
        <p:spPr bwMode="auto">
          <a:xfrm>
            <a:off x="1187450" y="4975245"/>
            <a:ext cx="6840538" cy="1311275"/>
          </a:xfrm>
          <a:prstGeom prst="rect">
            <a:avLst/>
          </a:prstGeom>
          <a:solidFill>
            <a:srgbClr val="FFFF00">
              <a:alpha val="50195"/>
            </a:srgbClr>
          </a:solidFill>
          <a:ln w="9525">
            <a:noFill/>
            <a:miter lim="800000"/>
            <a:headEnd/>
            <a:tailEnd/>
          </a:ln>
        </p:spPr>
        <p:txBody>
          <a:bodyPr>
            <a:spAutoFit/>
          </a:bodyPr>
          <a:lstStyle/>
          <a:p>
            <a:pPr algn="ctr">
              <a:spcBef>
                <a:spcPct val="50000"/>
              </a:spcBef>
            </a:pPr>
            <a:r>
              <a:rPr lang="ja-JP" altLang="en-US" sz="3200" dirty="0">
                <a:latin typeface="Calibri" pitchFamily="34" charset="0"/>
              </a:rPr>
              <a:t>定量的な評価手法の検討のため、</a:t>
            </a:r>
          </a:p>
          <a:p>
            <a:pPr algn="ctr">
              <a:spcBef>
                <a:spcPct val="50000"/>
              </a:spcBef>
            </a:pPr>
            <a:r>
              <a:rPr lang="ja-JP" altLang="en-US" sz="3200" dirty="0">
                <a:solidFill>
                  <a:srgbClr val="FF0000"/>
                </a:solidFill>
                <a:latin typeface="Calibri" pitchFamily="34" charset="0"/>
              </a:rPr>
              <a:t>評価指標</a:t>
            </a:r>
            <a:r>
              <a:rPr lang="ja-JP" altLang="en-US" sz="3200" dirty="0" smtClean="0">
                <a:solidFill>
                  <a:srgbClr val="FF0000"/>
                </a:solidFill>
                <a:latin typeface="Calibri" pitchFamily="34" charset="0"/>
              </a:rPr>
              <a:t>の定義、位置づけ</a:t>
            </a:r>
            <a:r>
              <a:rPr lang="ja-JP" altLang="en-US" sz="3200" dirty="0">
                <a:solidFill>
                  <a:srgbClr val="FF0000"/>
                </a:solidFill>
                <a:latin typeface="Calibri" pitchFamily="34" charset="0"/>
              </a:rPr>
              <a:t>を</a:t>
            </a:r>
            <a:r>
              <a:rPr lang="ja-JP" altLang="en-US" sz="3200" dirty="0" smtClean="0">
                <a:solidFill>
                  <a:srgbClr val="FF0000"/>
                </a:solidFill>
                <a:latin typeface="Calibri" pitchFamily="34" charset="0"/>
              </a:rPr>
              <a:t>行う</a:t>
            </a:r>
            <a:endParaRPr lang="ja-JP" altLang="en-US" sz="3200" dirty="0">
              <a:solidFill>
                <a:srgbClr val="FF0000"/>
              </a:solidFill>
              <a:latin typeface="Calibri" pitchFamily="34" charset="0"/>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線コネクタ 3"/>
          <p:cNvCxnSpPr/>
          <p:nvPr/>
        </p:nvCxnSpPr>
        <p:spPr>
          <a:xfrm>
            <a:off x="214282" y="579438"/>
            <a:ext cx="8715436" cy="0"/>
          </a:xfrm>
          <a:prstGeom prst="line">
            <a:avLst/>
          </a:prstGeom>
          <a:ln w="50800">
            <a:gradFill flip="none" rotWithShape="1">
              <a:gsLst>
                <a:gs pos="0">
                  <a:schemeClr val="tx2">
                    <a:lumMod val="50000"/>
                  </a:schemeClr>
                </a:gs>
                <a:gs pos="50000">
                  <a:schemeClr val="accent1">
                    <a:tint val="44500"/>
                    <a:satMod val="160000"/>
                  </a:schemeClr>
                </a:gs>
                <a:gs pos="100000">
                  <a:schemeClr val="accent1">
                    <a:tint val="23500"/>
                    <a:satMod val="160000"/>
                  </a:scheme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28675" name="テキスト ボックス 4"/>
          <p:cNvSpPr txBox="1">
            <a:spLocks noChangeArrowheads="1"/>
          </p:cNvSpPr>
          <p:nvPr/>
        </p:nvSpPr>
        <p:spPr bwMode="auto">
          <a:xfrm>
            <a:off x="142875" y="0"/>
            <a:ext cx="8929688" cy="646113"/>
          </a:xfrm>
          <a:prstGeom prst="rect">
            <a:avLst/>
          </a:prstGeom>
          <a:noFill/>
          <a:ln w="9525">
            <a:noFill/>
            <a:miter lim="800000"/>
            <a:headEnd/>
            <a:tailEnd/>
          </a:ln>
        </p:spPr>
        <p:txBody>
          <a:bodyPr>
            <a:spAutoFit/>
          </a:bodyPr>
          <a:lstStyle/>
          <a:p>
            <a:r>
              <a:rPr lang="ja-JP" altLang="en-US" sz="3600">
                <a:latin typeface="Calibri" pitchFamily="34" charset="0"/>
              </a:rPr>
              <a:t>地域力、ソーシャル・キャピタル、ＱＯＬの関係</a:t>
            </a:r>
          </a:p>
        </p:txBody>
      </p:sp>
      <p:sp>
        <p:nvSpPr>
          <p:cNvPr id="28676" name="Oval 3"/>
          <p:cNvSpPr>
            <a:spLocks noChangeArrowheads="1"/>
          </p:cNvSpPr>
          <p:nvPr/>
        </p:nvSpPr>
        <p:spPr bwMode="auto">
          <a:xfrm>
            <a:off x="1331913" y="2995613"/>
            <a:ext cx="6553200" cy="1296987"/>
          </a:xfrm>
          <a:prstGeom prst="ellipse">
            <a:avLst/>
          </a:prstGeom>
          <a:solidFill>
            <a:srgbClr val="FFFF99"/>
          </a:solidFill>
          <a:ln w="9525">
            <a:solidFill>
              <a:schemeClr val="tx1"/>
            </a:solidFill>
            <a:round/>
            <a:headEnd/>
            <a:tailEnd/>
          </a:ln>
        </p:spPr>
        <p:txBody>
          <a:bodyPr wrap="none" anchor="ctr"/>
          <a:lstStyle/>
          <a:p>
            <a:endParaRPr lang="ja-JP" altLang="en-US">
              <a:latin typeface="Calibri" pitchFamily="34" charset="0"/>
            </a:endParaRPr>
          </a:p>
        </p:txBody>
      </p:sp>
      <p:sp>
        <p:nvSpPr>
          <p:cNvPr id="28677" name="Text Box 6"/>
          <p:cNvSpPr txBox="1">
            <a:spLocks noChangeArrowheads="1"/>
          </p:cNvSpPr>
          <p:nvPr/>
        </p:nvSpPr>
        <p:spPr bwMode="auto">
          <a:xfrm>
            <a:off x="2195513" y="3500438"/>
            <a:ext cx="4751387" cy="396875"/>
          </a:xfrm>
          <a:prstGeom prst="rect">
            <a:avLst/>
          </a:prstGeom>
          <a:noFill/>
          <a:ln w="9525">
            <a:noFill/>
            <a:miter lim="800000"/>
            <a:headEnd/>
            <a:tailEnd/>
          </a:ln>
        </p:spPr>
        <p:txBody>
          <a:bodyPr>
            <a:spAutoFit/>
          </a:bodyPr>
          <a:lstStyle/>
          <a:p>
            <a:pPr algn="ctr">
              <a:spcBef>
                <a:spcPct val="50000"/>
              </a:spcBef>
            </a:pPr>
            <a:r>
              <a:rPr lang="ja-JP" altLang="en-US" sz="2000">
                <a:latin typeface="Calibri" pitchFamily="34" charset="0"/>
              </a:rPr>
              <a:t>組織化力　自治力　協働力　変革力</a:t>
            </a:r>
          </a:p>
        </p:txBody>
      </p:sp>
      <p:sp>
        <p:nvSpPr>
          <p:cNvPr id="28678" name="Text Box 7"/>
          <p:cNvSpPr txBox="1">
            <a:spLocks noChangeArrowheads="1"/>
          </p:cNvSpPr>
          <p:nvPr/>
        </p:nvSpPr>
        <p:spPr bwMode="auto">
          <a:xfrm>
            <a:off x="3708400" y="4148138"/>
            <a:ext cx="1728788" cy="396875"/>
          </a:xfrm>
          <a:prstGeom prst="rect">
            <a:avLst/>
          </a:prstGeom>
          <a:solidFill>
            <a:srgbClr val="FF99CC"/>
          </a:solidFill>
          <a:ln w="9525">
            <a:noFill/>
            <a:miter lim="800000"/>
            <a:headEnd/>
            <a:tailEnd/>
          </a:ln>
        </p:spPr>
        <p:txBody>
          <a:bodyPr>
            <a:spAutoFit/>
          </a:bodyPr>
          <a:lstStyle/>
          <a:p>
            <a:pPr>
              <a:spcBef>
                <a:spcPct val="50000"/>
              </a:spcBef>
            </a:pPr>
            <a:r>
              <a:rPr lang="ja-JP" altLang="en-US" sz="2000">
                <a:latin typeface="Calibri" pitchFamily="34" charset="0"/>
              </a:rPr>
              <a:t>地域力の形成</a:t>
            </a:r>
          </a:p>
        </p:txBody>
      </p:sp>
      <p:sp>
        <p:nvSpPr>
          <p:cNvPr id="28679" name="Text Box 12"/>
          <p:cNvSpPr txBox="1">
            <a:spLocks noChangeArrowheads="1"/>
          </p:cNvSpPr>
          <p:nvPr/>
        </p:nvSpPr>
        <p:spPr bwMode="auto">
          <a:xfrm>
            <a:off x="3348038" y="3068638"/>
            <a:ext cx="2447925" cy="366712"/>
          </a:xfrm>
          <a:prstGeom prst="rect">
            <a:avLst/>
          </a:prstGeom>
          <a:noFill/>
          <a:ln w="9525">
            <a:noFill/>
            <a:miter lim="800000"/>
            <a:headEnd/>
            <a:tailEnd/>
          </a:ln>
        </p:spPr>
        <p:txBody>
          <a:bodyPr>
            <a:spAutoFit/>
          </a:bodyPr>
          <a:lstStyle/>
          <a:p>
            <a:pPr>
              <a:spcBef>
                <a:spcPct val="50000"/>
              </a:spcBef>
            </a:pPr>
            <a:r>
              <a:rPr lang="ja-JP" altLang="en-US">
                <a:latin typeface="Calibri" pitchFamily="34" charset="0"/>
              </a:rPr>
              <a:t>地域自ら課題を解決</a:t>
            </a:r>
          </a:p>
        </p:txBody>
      </p:sp>
      <p:grpSp>
        <p:nvGrpSpPr>
          <p:cNvPr id="2" name="Group 28"/>
          <p:cNvGrpSpPr>
            <a:grpSpLocks/>
          </p:cNvGrpSpPr>
          <p:nvPr/>
        </p:nvGrpSpPr>
        <p:grpSpPr bwMode="auto">
          <a:xfrm>
            <a:off x="468313" y="836613"/>
            <a:ext cx="8424862" cy="1547812"/>
            <a:chOff x="295" y="527"/>
            <a:chExt cx="5307" cy="975"/>
          </a:xfrm>
        </p:grpSpPr>
        <p:sp>
          <p:nvSpPr>
            <p:cNvPr id="28697" name="Oval 4"/>
            <p:cNvSpPr>
              <a:spLocks noChangeArrowheads="1"/>
            </p:cNvSpPr>
            <p:nvPr/>
          </p:nvSpPr>
          <p:spPr bwMode="auto">
            <a:xfrm>
              <a:off x="295" y="527"/>
              <a:ext cx="5170" cy="862"/>
            </a:xfrm>
            <a:prstGeom prst="ellipse">
              <a:avLst/>
            </a:prstGeom>
            <a:solidFill>
              <a:srgbClr val="FFCC99"/>
            </a:solidFill>
            <a:ln w="9525">
              <a:solidFill>
                <a:schemeClr val="tx1"/>
              </a:solidFill>
              <a:round/>
              <a:headEnd/>
              <a:tailEnd/>
            </a:ln>
          </p:spPr>
          <p:txBody>
            <a:bodyPr wrap="none" anchor="ctr"/>
            <a:lstStyle/>
            <a:p>
              <a:endParaRPr lang="ja-JP" altLang="en-US">
                <a:latin typeface="Calibri" pitchFamily="34" charset="0"/>
              </a:endParaRPr>
            </a:p>
          </p:txBody>
        </p:sp>
        <p:sp>
          <p:nvSpPr>
            <p:cNvPr id="28698" name="Text Box 11"/>
            <p:cNvSpPr txBox="1">
              <a:spLocks noChangeArrowheads="1"/>
            </p:cNvSpPr>
            <p:nvPr/>
          </p:nvSpPr>
          <p:spPr bwMode="auto">
            <a:xfrm>
              <a:off x="340" y="844"/>
              <a:ext cx="5262" cy="250"/>
            </a:xfrm>
            <a:prstGeom prst="rect">
              <a:avLst/>
            </a:prstGeom>
            <a:noFill/>
            <a:ln w="9525">
              <a:noFill/>
              <a:miter lim="800000"/>
              <a:headEnd/>
              <a:tailEnd/>
            </a:ln>
          </p:spPr>
          <p:txBody>
            <a:bodyPr>
              <a:spAutoFit/>
            </a:bodyPr>
            <a:lstStyle/>
            <a:p>
              <a:pPr>
                <a:spcBef>
                  <a:spcPct val="50000"/>
                </a:spcBef>
              </a:pPr>
              <a:r>
                <a:rPr lang="ja-JP" altLang="en-US" sz="2000">
                  <a:latin typeface="Calibri" pitchFamily="34" charset="0"/>
                </a:rPr>
                <a:t>生活サービス機会　快適性　環境低負荷性　安心・安全性　経済雇用機会</a:t>
              </a:r>
            </a:p>
          </p:txBody>
        </p:sp>
        <p:sp>
          <p:nvSpPr>
            <p:cNvPr id="28699" name="Text Box 13"/>
            <p:cNvSpPr txBox="1">
              <a:spLocks noChangeArrowheads="1"/>
            </p:cNvSpPr>
            <p:nvPr/>
          </p:nvSpPr>
          <p:spPr bwMode="auto">
            <a:xfrm>
              <a:off x="2381" y="1252"/>
              <a:ext cx="952" cy="250"/>
            </a:xfrm>
            <a:prstGeom prst="rect">
              <a:avLst/>
            </a:prstGeom>
            <a:solidFill>
              <a:srgbClr val="FF99CC"/>
            </a:solidFill>
            <a:ln w="9525">
              <a:noFill/>
              <a:miter lim="800000"/>
              <a:headEnd/>
              <a:tailEnd/>
            </a:ln>
          </p:spPr>
          <p:txBody>
            <a:bodyPr>
              <a:spAutoFit/>
            </a:bodyPr>
            <a:lstStyle/>
            <a:p>
              <a:pPr>
                <a:spcBef>
                  <a:spcPct val="50000"/>
                </a:spcBef>
              </a:pPr>
              <a:r>
                <a:rPr lang="en-US" altLang="ja-JP" sz="2000">
                  <a:latin typeface="Calibri" pitchFamily="34" charset="0"/>
                </a:rPr>
                <a:t>QOL</a:t>
              </a:r>
              <a:r>
                <a:rPr lang="ja-JP" altLang="en-US" sz="2000">
                  <a:latin typeface="Calibri" pitchFamily="34" charset="0"/>
                </a:rPr>
                <a:t>の向上</a:t>
              </a:r>
            </a:p>
          </p:txBody>
        </p:sp>
        <p:sp>
          <p:nvSpPr>
            <p:cNvPr id="28700" name="Text Box 14"/>
            <p:cNvSpPr txBox="1">
              <a:spLocks noChangeArrowheads="1"/>
            </p:cNvSpPr>
            <p:nvPr/>
          </p:nvSpPr>
          <p:spPr bwMode="auto">
            <a:xfrm>
              <a:off x="2245" y="572"/>
              <a:ext cx="1270" cy="231"/>
            </a:xfrm>
            <a:prstGeom prst="rect">
              <a:avLst/>
            </a:prstGeom>
            <a:noFill/>
            <a:ln w="9525">
              <a:noFill/>
              <a:miter lim="800000"/>
              <a:headEnd/>
              <a:tailEnd/>
            </a:ln>
          </p:spPr>
          <p:txBody>
            <a:bodyPr>
              <a:spAutoFit/>
            </a:bodyPr>
            <a:lstStyle/>
            <a:p>
              <a:pPr>
                <a:spcBef>
                  <a:spcPct val="50000"/>
                </a:spcBef>
              </a:pPr>
              <a:r>
                <a:rPr lang="ja-JP" altLang="en-US">
                  <a:latin typeface="Calibri" pitchFamily="34" charset="0"/>
                </a:rPr>
                <a:t>住民の豊かな生活</a:t>
              </a:r>
            </a:p>
          </p:txBody>
        </p:sp>
      </p:grpSp>
      <p:sp>
        <p:nvSpPr>
          <p:cNvPr id="15" name="AutoShape 15"/>
          <p:cNvSpPr>
            <a:spLocks noChangeArrowheads="1"/>
          </p:cNvSpPr>
          <p:nvPr/>
        </p:nvSpPr>
        <p:spPr bwMode="auto">
          <a:xfrm>
            <a:off x="3995738" y="4652963"/>
            <a:ext cx="1081087" cy="360362"/>
          </a:xfrm>
          <a:prstGeom prst="upArrow">
            <a:avLst>
              <a:gd name="adj1" fmla="val 50074"/>
              <a:gd name="adj2" fmla="val 50662"/>
            </a:avLst>
          </a:prstGeom>
          <a:solidFill>
            <a:schemeClr val="accent1"/>
          </a:solidFill>
          <a:ln w="9525">
            <a:solidFill>
              <a:schemeClr val="tx1"/>
            </a:solidFill>
            <a:miter lim="800000"/>
            <a:headEnd/>
            <a:tailEnd/>
          </a:ln>
        </p:spPr>
        <p:txBody>
          <a:bodyPr vert="eaVert" wrap="none" anchor="ctr"/>
          <a:lstStyle/>
          <a:p>
            <a:endParaRPr lang="ja-JP" altLang="en-US">
              <a:latin typeface="Calibri" pitchFamily="34" charset="0"/>
            </a:endParaRPr>
          </a:p>
        </p:txBody>
      </p:sp>
      <p:sp>
        <p:nvSpPr>
          <p:cNvPr id="16" name="AutoShape 16"/>
          <p:cNvSpPr>
            <a:spLocks noChangeArrowheads="1"/>
          </p:cNvSpPr>
          <p:nvPr/>
        </p:nvSpPr>
        <p:spPr bwMode="auto">
          <a:xfrm>
            <a:off x="3995738" y="2492375"/>
            <a:ext cx="1081087" cy="360363"/>
          </a:xfrm>
          <a:prstGeom prst="upArrow">
            <a:avLst>
              <a:gd name="adj1" fmla="val 50074"/>
              <a:gd name="adj2" fmla="val 50662"/>
            </a:avLst>
          </a:prstGeom>
          <a:solidFill>
            <a:schemeClr val="accent1"/>
          </a:solidFill>
          <a:ln w="9525">
            <a:solidFill>
              <a:schemeClr val="tx1"/>
            </a:solidFill>
            <a:miter lim="800000"/>
            <a:headEnd/>
            <a:tailEnd/>
          </a:ln>
        </p:spPr>
        <p:txBody>
          <a:bodyPr vert="eaVert" wrap="none" anchor="ctr"/>
          <a:lstStyle/>
          <a:p>
            <a:endParaRPr lang="ja-JP" altLang="en-US">
              <a:latin typeface="Calibri" pitchFamily="34" charset="0"/>
            </a:endParaRPr>
          </a:p>
        </p:txBody>
      </p:sp>
      <p:sp>
        <p:nvSpPr>
          <p:cNvPr id="17" name="Text Box 22"/>
          <p:cNvSpPr txBox="1">
            <a:spLocks noChangeArrowheads="1"/>
          </p:cNvSpPr>
          <p:nvPr/>
        </p:nvSpPr>
        <p:spPr bwMode="auto">
          <a:xfrm>
            <a:off x="6372225" y="6092825"/>
            <a:ext cx="2951163" cy="366713"/>
          </a:xfrm>
          <a:prstGeom prst="rect">
            <a:avLst/>
          </a:prstGeom>
          <a:noFill/>
          <a:ln w="9525">
            <a:noFill/>
            <a:miter lim="800000"/>
            <a:headEnd/>
            <a:tailEnd/>
          </a:ln>
        </p:spPr>
        <p:txBody>
          <a:bodyPr>
            <a:spAutoFit/>
          </a:bodyPr>
          <a:lstStyle/>
          <a:p>
            <a:pPr>
              <a:spcBef>
                <a:spcPct val="50000"/>
              </a:spcBef>
            </a:pPr>
            <a:r>
              <a:rPr lang="ja-JP" altLang="en-US">
                <a:solidFill>
                  <a:srgbClr val="FF0000"/>
                </a:solidFill>
                <a:latin typeface="Calibri" pitchFamily="34" charset="0"/>
              </a:rPr>
              <a:t>目に見えない特性（状態）</a:t>
            </a:r>
          </a:p>
        </p:txBody>
      </p:sp>
      <p:sp>
        <p:nvSpPr>
          <p:cNvPr id="18" name="Text Box 23"/>
          <p:cNvSpPr txBox="1">
            <a:spLocks noChangeArrowheads="1"/>
          </p:cNvSpPr>
          <p:nvPr/>
        </p:nvSpPr>
        <p:spPr bwMode="auto">
          <a:xfrm>
            <a:off x="5580063" y="4149725"/>
            <a:ext cx="2376487" cy="366713"/>
          </a:xfrm>
          <a:prstGeom prst="rect">
            <a:avLst/>
          </a:prstGeom>
          <a:solidFill>
            <a:schemeClr val="bg1"/>
          </a:solidFill>
          <a:ln w="9525">
            <a:noFill/>
            <a:miter lim="800000"/>
            <a:headEnd/>
            <a:tailEnd/>
          </a:ln>
        </p:spPr>
        <p:txBody>
          <a:bodyPr>
            <a:spAutoFit/>
          </a:bodyPr>
          <a:lstStyle/>
          <a:p>
            <a:pPr>
              <a:spcBef>
                <a:spcPct val="50000"/>
              </a:spcBef>
            </a:pPr>
            <a:r>
              <a:rPr lang="ja-JP" altLang="en-US">
                <a:solidFill>
                  <a:srgbClr val="FF0000"/>
                </a:solidFill>
                <a:latin typeface="Calibri" pitchFamily="34" charset="0"/>
              </a:rPr>
              <a:t>課題の解決力（能力）</a:t>
            </a:r>
          </a:p>
        </p:txBody>
      </p:sp>
      <p:sp>
        <p:nvSpPr>
          <p:cNvPr id="19" name="Text Box 24"/>
          <p:cNvSpPr txBox="1">
            <a:spLocks noChangeArrowheads="1"/>
          </p:cNvSpPr>
          <p:nvPr/>
        </p:nvSpPr>
        <p:spPr bwMode="auto">
          <a:xfrm>
            <a:off x="5435600" y="1989138"/>
            <a:ext cx="3457575" cy="366712"/>
          </a:xfrm>
          <a:prstGeom prst="rect">
            <a:avLst/>
          </a:prstGeom>
          <a:solidFill>
            <a:schemeClr val="bg1"/>
          </a:solidFill>
          <a:ln w="9525">
            <a:noFill/>
            <a:miter lim="800000"/>
            <a:headEnd/>
            <a:tailEnd/>
          </a:ln>
        </p:spPr>
        <p:txBody>
          <a:bodyPr>
            <a:spAutoFit/>
          </a:bodyPr>
          <a:lstStyle/>
          <a:p>
            <a:pPr>
              <a:spcBef>
                <a:spcPct val="50000"/>
              </a:spcBef>
            </a:pPr>
            <a:r>
              <a:rPr lang="ja-JP" altLang="en-US">
                <a:solidFill>
                  <a:srgbClr val="FF0000"/>
                </a:solidFill>
                <a:latin typeface="Calibri" pitchFamily="34" charset="0"/>
              </a:rPr>
              <a:t>課題の解決がもたらすもの（結果）</a:t>
            </a:r>
          </a:p>
        </p:txBody>
      </p:sp>
      <p:grpSp>
        <p:nvGrpSpPr>
          <p:cNvPr id="3" name="Group 32"/>
          <p:cNvGrpSpPr>
            <a:grpSpLocks/>
          </p:cNvGrpSpPr>
          <p:nvPr/>
        </p:nvGrpSpPr>
        <p:grpSpPr bwMode="auto">
          <a:xfrm>
            <a:off x="250825" y="765175"/>
            <a:ext cx="8569325" cy="1878013"/>
            <a:chOff x="158" y="482"/>
            <a:chExt cx="5398" cy="1183"/>
          </a:xfrm>
        </p:grpSpPr>
        <p:sp>
          <p:nvSpPr>
            <p:cNvPr id="28695" name="Rectangle 21"/>
            <p:cNvSpPr>
              <a:spLocks noChangeArrowheads="1"/>
            </p:cNvSpPr>
            <p:nvPr/>
          </p:nvSpPr>
          <p:spPr bwMode="auto">
            <a:xfrm>
              <a:off x="158" y="482"/>
              <a:ext cx="5398" cy="1043"/>
            </a:xfrm>
            <a:prstGeom prst="rect">
              <a:avLst/>
            </a:prstGeom>
            <a:noFill/>
            <a:ln w="25400">
              <a:solidFill>
                <a:srgbClr val="0070C0"/>
              </a:solidFill>
              <a:miter lim="800000"/>
              <a:headEnd/>
              <a:tailEnd/>
            </a:ln>
          </p:spPr>
          <p:txBody>
            <a:bodyPr wrap="none" anchor="ctr"/>
            <a:lstStyle/>
            <a:p>
              <a:endParaRPr lang="ja-JP" altLang="en-US">
                <a:latin typeface="Calibri" pitchFamily="34" charset="0"/>
              </a:endParaRPr>
            </a:p>
          </p:txBody>
        </p:sp>
        <p:sp>
          <p:nvSpPr>
            <p:cNvPr id="28696" name="Text Box 20"/>
            <p:cNvSpPr txBox="1">
              <a:spLocks noChangeArrowheads="1"/>
            </p:cNvSpPr>
            <p:nvPr/>
          </p:nvSpPr>
          <p:spPr bwMode="auto">
            <a:xfrm>
              <a:off x="295" y="1434"/>
              <a:ext cx="816" cy="231"/>
            </a:xfrm>
            <a:prstGeom prst="rect">
              <a:avLst/>
            </a:prstGeom>
            <a:solidFill>
              <a:schemeClr val="bg1"/>
            </a:solidFill>
            <a:ln w="9525">
              <a:noFill/>
              <a:miter lim="800000"/>
              <a:headEnd/>
              <a:tailEnd/>
            </a:ln>
          </p:spPr>
          <p:txBody>
            <a:bodyPr>
              <a:spAutoFit/>
            </a:bodyPr>
            <a:lstStyle/>
            <a:p>
              <a:pPr>
                <a:spcBef>
                  <a:spcPct val="50000"/>
                </a:spcBef>
              </a:pPr>
              <a:r>
                <a:rPr lang="ja-JP" altLang="en-US" b="1">
                  <a:solidFill>
                    <a:srgbClr val="0070C0"/>
                  </a:solidFill>
                  <a:latin typeface="Calibri" pitchFamily="34" charset="0"/>
                </a:rPr>
                <a:t>林ら</a:t>
              </a:r>
              <a:r>
                <a:rPr lang="en-US" altLang="ja-JP" b="1">
                  <a:solidFill>
                    <a:srgbClr val="0070C0"/>
                  </a:solidFill>
                  <a:latin typeface="Calibri" pitchFamily="34" charset="0"/>
                </a:rPr>
                <a:t>(2004)</a:t>
              </a:r>
            </a:p>
          </p:txBody>
        </p:sp>
      </p:grpSp>
      <p:grpSp>
        <p:nvGrpSpPr>
          <p:cNvPr id="5" name="Group 33"/>
          <p:cNvGrpSpPr>
            <a:grpSpLocks/>
          </p:cNvGrpSpPr>
          <p:nvPr/>
        </p:nvGrpSpPr>
        <p:grpSpPr bwMode="auto">
          <a:xfrm>
            <a:off x="179388" y="2708275"/>
            <a:ext cx="8785225" cy="3889375"/>
            <a:chOff x="113" y="1706"/>
            <a:chExt cx="5534" cy="2450"/>
          </a:xfrm>
        </p:grpSpPr>
        <p:sp>
          <p:nvSpPr>
            <p:cNvPr id="28693" name="Rectangle 29"/>
            <p:cNvSpPr>
              <a:spLocks noChangeArrowheads="1"/>
            </p:cNvSpPr>
            <p:nvPr/>
          </p:nvSpPr>
          <p:spPr bwMode="auto">
            <a:xfrm>
              <a:off x="113" y="1842"/>
              <a:ext cx="5534" cy="2314"/>
            </a:xfrm>
            <a:prstGeom prst="rect">
              <a:avLst/>
            </a:prstGeom>
            <a:noFill/>
            <a:ln w="25400">
              <a:solidFill>
                <a:srgbClr val="0070C0"/>
              </a:solidFill>
              <a:miter lim="800000"/>
              <a:headEnd/>
              <a:tailEnd/>
            </a:ln>
          </p:spPr>
          <p:txBody>
            <a:bodyPr wrap="none" anchor="ctr"/>
            <a:lstStyle/>
            <a:p>
              <a:endParaRPr lang="ja-JP" altLang="en-US">
                <a:latin typeface="Calibri" pitchFamily="34" charset="0"/>
              </a:endParaRPr>
            </a:p>
          </p:txBody>
        </p:sp>
        <p:sp>
          <p:nvSpPr>
            <p:cNvPr id="28694" name="Text Box 30"/>
            <p:cNvSpPr txBox="1">
              <a:spLocks noChangeArrowheads="1"/>
            </p:cNvSpPr>
            <p:nvPr/>
          </p:nvSpPr>
          <p:spPr bwMode="auto">
            <a:xfrm>
              <a:off x="158" y="1706"/>
              <a:ext cx="1769" cy="231"/>
            </a:xfrm>
            <a:prstGeom prst="rect">
              <a:avLst/>
            </a:prstGeom>
            <a:solidFill>
              <a:schemeClr val="bg1"/>
            </a:solidFill>
            <a:ln w="9525">
              <a:noFill/>
              <a:miter lim="800000"/>
              <a:headEnd/>
              <a:tailEnd/>
            </a:ln>
          </p:spPr>
          <p:txBody>
            <a:bodyPr>
              <a:spAutoFit/>
            </a:bodyPr>
            <a:lstStyle/>
            <a:p>
              <a:pPr>
                <a:spcBef>
                  <a:spcPct val="50000"/>
                </a:spcBef>
              </a:pPr>
              <a:r>
                <a:rPr lang="ja-JP" altLang="en-US" b="1">
                  <a:solidFill>
                    <a:srgbClr val="0070C0"/>
                  </a:solidFill>
                  <a:latin typeface="Calibri" pitchFamily="34" charset="0"/>
                </a:rPr>
                <a:t>北海道知事政策部</a:t>
              </a:r>
              <a:r>
                <a:rPr lang="en-US" altLang="ja-JP" b="1">
                  <a:solidFill>
                    <a:srgbClr val="0070C0"/>
                  </a:solidFill>
                  <a:latin typeface="Calibri" pitchFamily="34" charset="0"/>
                </a:rPr>
                <a:t>(2006)</a:t>
              </a:r>
            </a:p>
          </p:txBody>
        </p:sp>
      </p:grpSp>
      <p:grpSp>
        <p:nvGrpSpPr>
          <p:cNvPr id="6" name="Group 35"/>
          <p:cNvGrpSpPr>
            <a:grpSpLocks/>
          </p:cNvGrpSpPr>
          <p:nvPr/>
        </p:nvGrpSpPr>
        <p:grpSpPr bwMode="auto">
          <a:xfrm>
            <a:off x="2051050" y="5156200"/>
            <a:ext cx="5113338" cy="1333500"/>
            <a:chOff x="1292" y="3248"/>
            <a:chExt cx="3221" cy="840"/>
          </a:xfrm>
        </p:grpSpPr>
        <p:sp>
          <p:nvSpPr>
            <p:cNvPr id="28689" name="Oval 5"/>
            <p:cNvSpPr>
              <a:spLocks noChangeArrowheads="1"/>
            </p:cNvSpPr>
            <p:nvPr/>
          </p:nvSpPr>
          <p:spPr bwMode="auto">
            <a:xfrm>
              <a:off x="1292" y="3248"/>
              <a:ext cx="3221" cy="726"/>
            </a:xfrm>
            <a:prstGeom prst="ellipse">
              <a:avLst/>
            </a:prstGeom>
            <a:solidFill>
              <a:srgbClr val="CCFFCC"/>
            </a:solidFill>
            <a:ln w="9525">
              <a:solidFill>
                <a:schemeClr val="tx1"/>
              </a:solidFill>
              <a:round/>
              <a:headEnd/>
              <a:tailEnd/>
            </a:ln>
          </p:spPr>
          <p:txBody>
            <a:bodyPr wrap="none" anchor="ctr"/>
            <a:lstStyle/>
            <a:p>
              <a:endParaRPr lang="ja-JP" altLang="en-US">
                <a:latin typeface="Calibri" pitchFamily="34" charset="0"/>
              </a:endParaRPr>
            </a:p>
          </p:txBody>
        </p:sp>
        <p:sp>
          <p:nvSpPr>
            <p:cNvPr id="28690" name="Text Box 8"/>
            <p:cNvSpPr txBox="1">
              <a:spLocks noChangeArrowheads="1"/>
            </p:cNvSpPr>
            <p:nvPr/>
          </p:nvSpPr>
          <p:spPr bwMode="auto">
            <a:xfrm>
              <a:off x="1610" y="3521"/>
              <a:ext cx="2495" cy="250"/>
            </a:xfrm>
            <a:prstGeom prst="rect">
              <a:avLst/>
            </a:prstGeom>
            <a:noFill/>
            <a:ln w="9525">
              <a:noFill/>
              <a:miter lim="800000"/>
              <a:headEnd/>
              <a:tailEnd/>
            </a:ln>
          </p:spPr>
          <p:txBody>
            <a:bodyPr>
              <a:spAutoFit/>
            </a:bodyPr>
            <a:lstStyle/>
            <a:p>
              <a:pPr algn="ctr">
                <a:spcBef>
                  <a:spcPct val="50000"/>
                </a:spcBef>
              </a:pPr>
              <a:r>
                <a:rPr lang="ja-JP" altLang="en-US" sz="2000">
                  <a:latin typeface="Calibri" pitchFamily="34" charset="0"/>
                </a:rPr>
                <a:t>信頼　規範　ネットワーク</a:t>
              </a:r>
            </a:p>
          </p:txBody>
        </p:sp>
        <p:sp>
          <p:nvSpPr>
            <p:cNvPr id="28691" name="Text Box 10"/>
            <p:cNvSpPr txBox="1">
              <a:spLocks noChangeArrowheads="1"/>
            </p:cNvSpPr>
            <p:nvPr/>
          </p:nvSpPr>
          <p:spPr bwMode="auto">
            <a:xfrm>
              <a:off x="1791" y="3838"/>
              <a:ext cx="2178" cy="250"/>
            </a:xfrm>
            <a:prstGeom prst="rect">
              <a:avLst/>
            </a:prstGeom>
            <a:solidFill>
              <a:srgbClr val="FF99CC"/>
            </a:solidFill>
            <a:ln w="9525">
              <a:noFill/>
              <a:miter lim="800000"/>
              <a:headEnd/>
              <a:tailEnd/>
            </a:ln>
          </p:spPr>
          <p:txBody>
            <a:bodyPr>
              <a:spAutoFit/>
            </a:bodyPr>
            <a:lstStyle/>
            <a:p>
              <a:pPr>
                <a:spcBef>
                  <a:spcPct val="50000"/>
                </a:spcBef>
              </a:pPr>
              <a:r>
                <a:rPr lang="ja-JP" altLang="en-US" sz="2000">
                  <a:latin typeface="Calibri" pitchFamily="34" charset="0"/>
                </a:rPr>
                <a:t>ソーシャル・キャピタルの醸成</a:t>
              </a:r>
            </a:p>
          </p:txBody>
        </p:sp>
        <p:sp>
          <p:nvSpPr>
            <p:cNvPr id="28692" name="Text Box 34"/>
            <p:cNvSpPr txBox="1">
              <a:spLocks noChangeArrowheads="1"/>
            </p:cNvSpPr>
            <p:nvPr/>
          </p:nvSpPr>
          <p:spPr bwMode="auto">
            <a:xfrm>
              <a:off x="1927" y="3294"/>
              <a:ext cx="1906" cy="231"/>
            </a:xfrm>
            <a:prstGeom prst="rect">
              <a:avLst/>
            </a:prstGeom>
            <a:noFill/>
            <a:ln w="9525">
              <a:noFill/>
              <a:miter lim="800000"/>
              <a:headEnd/>
              <a:tailEnd/>
            </a:ln>
          </p:spPr>
          <p:txBody>
            <a:bodyPr>
              <a:spAutoFit/>
            </a:bodyPr>
            <a:lstStyle/>
            <a:p>
              <a:pPr>
                <a:spcBef>
                  <a:spcPct val="50000"/>
                </a:spcBef>
              </a:pPr>
              <a:r>
                <a:rPr lang="ja-JP" altLang="en-US">
                  <a:latin typeface="Calibri" pitchFamily="34" charset="0"/>
                </a:rPr>
                <a:t>豊かなソーシャル・キャピタル</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p:bldP spid="18" grpId="0" animBg="1"/>
      <p:bldP spid="1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698" name="グループ化 52"/>
          <p:cNvGrpSpPr>
            <a:grpSpLocks/>
          </p:cNvGrpSpPr>
          <p:nvPr/>
        </p:nvGrpSpPr>
        <p:grpSpPr bwMode="auto">
          <a:xfrm>
            <a:off x="1123950" y="2714625"/>
            <a:ext cx="3662363" cy="1724025"/>
            <a:chOff x="1124674" y="2714620"/>
            <a:chExt cx="3661640" cy="1724022"/>
          </a:xfrm>
        </p:grpSpPr>
        <p:pic>
          <p:nvPicPr>
            <p:cNvPr id="29731" name="Picture 2"/>
            <p:cNvPicPr>
              <a:picLocks noChangeAspect="1" noChangeArrowheads="1"/>
            </p:cNvPicPr>
            <p:nvPr/>
          </p:nvPicPr>
          <p:blipFill>
            <a:blip r:embed="rId2" cstate="print"/>
            <a:srcRect/>
            <a:stretch>
              <a:fillRect/>
            </a:stretch>
          </p:blipFill>
          <p:spPr bwMode="auto">
            <a:xfrm>
              <a:off x="1124674" y="2714620"/>
              <a:ext cx="3661640" cy="1724022"/>
            </a:xfrm>
            <a:prstGeom prst="rect">
              <a:avLst/>
            </a:prstGeom>
            <a:noFill/>
            <a:ln w="9525">
              <a:noFill/>
              <a:miter lim="800000"/>
              <a:headEnd/>
              <a:tailEnd/>
            </a:ln>
          </p:spPr>
        </p:pic>
        <p:sp>
          <p:nvSpPr>
            <p:cNvPr id="51" name="左矢印 50"/>
            <p:cNvSpPr/>
            <p:nvPr/>
          </p:nvSpPr>
          <p:spPr>
            <a:xfrm>
              <a:off x="3357846" y="3571869"/>
              <a:ext cx="1428468" cy="571499"/>
            </a:xfrm>
            <a:prstGeom prst="lef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52" name="正方形/長方形 51"/>
            <p:cNvSpPr/>
            <p:nvPr/>
          </p:nvSpPr>
          <p:spPr>
            <a:xfrm>
              <a:off x="1143720" y="3786181"/>
              <a:ext cx="714234" cy="5000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grpSp>
      <p:cxnSp>
        <p:nvCxnSpPr>
          <p:cNvPr id="4" name="直線コネクタ 3"/>
          <p:cNvCxnSpPr/>
          <p:nvPr/>
        </p:nvCxnSpPr>
        <p:spPr>
          <a:xfrm>
            <a:off x="214282" y="579438"/>
            <a:ext cx="8715436" cy="0"/>
          </a:xfrm>
          <a:prstGeom prst="line">
            <a:avLst/>
          </a:prstGeom>
          <a:ln w="50800">
            <a:gradFill flip="none" rotWithShape="1">
              <a:gsLst>
                <a:gs pos="0">
                  <a:schemeClr val="tx2">
                    <a:lumMod val="50000"/>
                  </a:schemeClr>
                </a:gs>
                <a:gs pos="50000">
                  <a:schemeClr val="accent1">
                    <a:tint val="44500"/>
                    <a:satMod val="160000"/>
                  </a:schemeClr>
                </a:gs>
                <a:gs pos="100000">
                  <a:schemeClr val="accent1">
                    <a:tint val="23500"/>
                    <a:satMod val="160000"/>
                  </a:scheme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29700" name="テキスト ボックス 4"/>
          <p:cNvSpPr txBox="1">
            <a:spLocks noChangeArrowheads="1"/>
          </p:cNvSpPr>
          <p:nvPr/>
        </p:nvSpPr>
        <p:spPr bwMode="auto">
          <a:xfrm>
            <a:off x="214313" y="0"/>
            <a:ext cx="7358062" cy="646113"/>
          </a:xfrm>
          <a:prstGeom prst="rect">
            <a:avLst/>
          </a:prstGeom>
          <a:noFill/>
          <a:ln w="9525">
            <a:noFill/>
            <a:miter lim="800000"/>
            <a:headEnd/>
            <a:tailEnd/>
          </a:ln>
        </p:spPr>
        <p:txBody>
          <a:bodyPr>
            <a:spAutoFit/>
          </a:bodyPr>
          <a:lstStyle/>
          <a:p>
            <a:r>
              <a:rPr lang="ja-JP" altLang="en-US" sz="3600">
                <a:latin typeface="Calibri" pitchFamily="34" charset="0"/>
              </a:rPr>
              <a:t>災害リスクマネジメント概念図</a:t>
            </a:r>
          </a:p>
        </p:txBody>
      </p:sp>
      <p:sp>
        <p:nvSpPr>
          <p:cNvPr id="22" name="正方形/長方形 21"/>
          <p:cNvSpPr/>
          <p:nvPr/>
        </p:nvSpPr>
        <p:spPr>
          <a:xfrm>
            <a:off x="1214438" y="5500688"/>
            <a:ext cx="2928937" cy="714375"/>
          </a:xfrm>
          <a:prstGeom prst="rect">
            <a:avLst/>
          </a:prstGeom>
          <a:solidFill>
            <a:srgbClr val="663B2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29702" name="テキスト ボックス 22"/>
          <p:cNvSpPr txBox="1">
            <a:spLocks noChangeArrowheads="1"/>
          </p:cNvSpPr>
          <p:nvPr/>
        </p:nvSpPr>
        <p:spPr bwMode="auto">
          <a:xfrm>
            <a:off x="1214438" y="5572125"/>
            <a:ext cx="2928937" cy="461963"/>
          </a:xfrm>
          <a:prstGeom prst="rect">
            <a:avLst/>
          </a:prstGeom>
          <a:noFill/>
          <a:ln w="9525">
            <a:noFill/>
            <a:miter lim="800000"/>
            <a:headEnd/>
            <a:tailEnd/>
          </a:ln>
        </p:spPr>
        <p:txBody>
          <a:bodyPr>
            <a:spAutoFit/>
          </a:bodyPr>
          <a:lstStyle/>
          <a:p>
            <a:r>
              <a:rPr lang="ja-JP" altLang="en-US" sz="2400">
                <a:solidFill>
                  <a:srgbClr val="FF0000"/>
                </a:solidFill>
                <a:latin typeface="Calibri" pitchFamily="34" charset="0"/>
              </a:rPr>
              <a:t>ソーシャルキャピタル</a:t>
            </a:r>
          </a:p>
        </p:txBody>
      </p:sp>
      <p:pic>
        <p:nvPicPr>
          <p:cNvPr id="29703" name="Picture 3"/>
          <p:cNvPicPr>
            <a:picLocks noChangeAspect="1" noChangeArrowheads="1"/>
          </p:cNvPicPr>
          <p:nvPr/>
        </p:nvPicPr>
        <p:blipFill>
          <a:blip r:embed="rId3" cstate="print"/>
          <a:srcRect/>
          <a:stretch>
            <a:fillRect/>
          </a:stretch>
        </p:blipFill>
        <p:spPr bwMode="auto">
          <a:xfrm>
            <a:off x="1643063" y="1000125"/>
            <a:ext cx="2286000" cy="1739900"/>
          </a:xfrm>
          <a:prstGeom prst="rect">
            <a:avLst/>
          </a:prstGeom>
          <a:noFill/>
          <a:ln w="9525">
            <a:noFill/>
            <a:miter lim="800000"/>
            <a:headEnd/>
            <a:tailEnd/>
          </a:ln>
        </p:spPr>
      </p:pic>
      <p:sp>
        <p:nvSpPr>
          <p:cNvPr id="29704" name="Text Box 25"/>
          <p:cNvSpPr txBox="1">
            <a:spLocks noChangeArrowheads="1"/>
          </p:cNvSpPr>
          <p:nvPr/>
        </p:nvSpPr>
        <p:spPr bwMode="auto">
          <a:xfrm>
            <a:off x="1857375" y="6286500"/>
            <a:ext cx="1692275" cy="396875"/>
          </a:xfrm>
          <a:prstGeom prst="rect">
            <a:avLst/>
          </a:prstGeom>
          <a:noFill/>
          <a:ln w="9525">
            <a:noFill/>
            <a:miter lim="800000"/>
            <a:headEnd/>
            <a:tailEnd/>
          </a:ln>
        </p:spPr>
        <p:txBody>
          <a:bodyPr>
            <a:spAutoFit/>
          </a:bodyPr>
          <a:lstStyle/>
          <a:p>
            <a:pPr>
              <a:spcBef>
                <a:spcPct val="50000"/>
              </a:spcBef>
            </a:pPr>
            <a:r>
              <a:rPr lang="ja-JP" altLang="en-US" sz="2000" b="1">
                <a:latin typeface="Calibri" pitchFamily="34" charset="0"/>
              </a:rPr>
              <a:t>ワークショップ</a:t>
            </a:r>
          </a:p>
        </p:txBody>
      </p:sp>
      <p:sp>
        <p:nvSpPr>
          <p:cNvPr id="29705" name="AutoShape 28"/>
          <p:cNvSpPr>
            <a:spLocks noChangeArrowheads="1"/>
          </p:cNvSpPr>
          <p:nvPr/>
        </p:nvSpPr>
        <p:spPr bwMode="auto">
          <a:xfrm>
            <a:off x="4246563" y="4071938"/>
            <a:ext cx="539750" cy="1581150"/>
          </a:xfrm>
          <a:prstGeom prst="curvedLeftArrow">
            <a:avLst>
              <a:gd name="adj1" fmla="val 45352"/>
              <a:gd name="adj2" fmla="val 90703"/>
              <a:gd name="adj3" fmla="val 33333"/>
            </a:avLst>
          </a:prstGeom>
          <a:solidFill>
            <a:schemeClr val="accent1"/>
          </a:solidFill>
          <a:ln w="9525">
            <a:solidFill>
              <a:schemeClr val="tx1"/>
            </a:solidFill>
            <a:miter lim="800000"/>
            <a:headEnd/>
            <a:tailEnd/>
          </a:ln>
        </p:spPr>
        <p:txBody>
          <a:bodyPr wrap="none" anchor="ctr"/>
          <a:lstStyle/>
          <a:p>
            <a:endParaRPr lang="ja-JP" altLang="en-US">
              <a:latin typeface="Calibri" pitchFamily="34" charset="0"/>
            </a:endParaRPr>
          </a:p>
        </p:txBody>
      </p:sp>
      <p:sp>
        <p:nvSpPr>
          <p:cNvPr id="29706" name="AutoShape 29"/>
          <p:cNvSpPr>
            <a:spLocks noChangeArrowheads="1"/>
          </p:cNvSpPr>
          <p:nvPr/>
        </p:nvSpPr>
        <p:spPr bwMode="auto">
          <a:xfrm rot="10800000">
            <a:off x="531813" y="4000500"/>
            <a:ext cx="539750" cy="1509713"/>
          </a:xfrm>
          <a:prstGeom prst="curvedLeftArrow">
            <a:avLst>
              <a:gd name="adj1" fmla="val 45362"/>
              <a:gd name="adj2" fmla="val 90710"/>
              <a:gd name="adj3" fmla="val 33333"/>
            </a:avLst>
          </a:prstGeom>
          <a:solidFill>
            <a:schemeClr val="accent1"/>
          </a:solidFill>
          <a:ln w="9525">
            <a:solidFill>
              <a:schemeClr val="tx1"/>
            </a:solidFill>
            <a:miter lim="800000"/>
            <a:headEnd/>
            <a:tailEnd/>
          </a:ln>
        </p:spPr>
        <p:txBody>
          <a:bodyPr wrap="none" anchor="ctr"/>
          <a:lstStyle/>
          <a:p>
            <a:endParaRPr lang="ja-JP" altLang="en-US">
              <a:latin typeface="Calibri" pitchFamily="34" charset="0"/>
            </a:endParaRPr>
          </a:p>
        </p:txBody>
      </p:sp>
      <p:sp>
        <p:nvSpPr>
          <p:cNvPr id="29707" name="Text Box 30"/>
          <p:cNvSpPr txBox="1">
            <a:spLocks noChangeArrowheads="1"/>
          </p:cNvSpPr>
          <p:nvPr/>
        </p:nvSpPr>
        <p:spPr bwMode="auto">
          <a:xfrm>
            <a:off x="1643063" y="714375"/>
            <a:ext cx="2016125" cy="396875"/>
          </a:xfrm>
          <a:prstGeom prst="rect">
            <a:avLst/>
          </a:prstGeom>
          <a:noFill/>
          <a:ln w="9525">
            <a:noFill/>
            <a:miter lim="800000"/>
            <a:headEnd/>
            <a:tailEnd/>
          </a:ln>
        </p:spPr>
        <p:txBody>
          <a:bodyPr>
            <a:spAutoFit/>
          </a:bodyPr>
          <a:lstStyle/>
          <a:p>
            <a:pPr>
              <a:spcBef>
                <a:spcPct val="50000"/>
              </a:spcBef>
            </a:pPr>
            <a:r>
              <a:rPr lang="ja-JP" altLang="en-US" sz="2000" b="1">
                <a:latin typeface="Calibri" pitchFamily="34" charset="0"/>
              </a:rPr>
              <a:t>実践手法の評価</a:t>
            </a:r>
          </a:p>
        </p:txBody>
      </p:sp>
      <p:sp>
        <p:nvSpPr>
          <p:cNvPr id="29708" name="Text Box 26"/>
          <p:cNvSpPr txBox="1">
            <a:spLocks noChangeArrowheads="1"/>
          </p:cNvSpPr>
          <p:nvPr/>
        </p:nvSpPr>
        <p:spPr bwMode="auto">
          <a:xfrm>
            <a:off x="1444625" y="4786313"/>
            <a:ext cx="2627313" cy="396875"/>
          </a:xfrm>
          <a:prstGeom prst="rect">
            <a:avLst/>
          </a:prstGeom>
          <a:solidFill>
            <a:schemeClr val="bg1"/>
          </a:solidFill>
          <a:ln w="9525">
            <a:noFill/>
            <a:miter lim="800000"/>
            <a:headEnd/>
            <a:tailEnd/>
          </a:ln>
        </p:spPr>
        <p:txBody>
          <a:bodyPr>
            <a:spAutoFit/>
          </a:bodyPr>
          <a:lstStyle/>
          <a:p>
            <a:pPr>
              <a:spcBef>
                <a:spcPct val="50000"/>
              </a:spcBef>
            </a:pPr>
            <a:r>
              <a:rPr lang="en-US" altLang="ja-JP" sz="2000" b="1">
                <a:solidFill>
                  <a:srgbClr val="0070C0"/>
                </a:solidFill>
                <a:latin typeface="Calibri" pitchFamily="34" charset="0"/>
              </a:rPr>
              <a:t>PDCA</a:t>
            </a:r>
            <a:r>
              <a:rPr lang="ja-JP" altLang="en-US" sz="2000" b="1">
                <a:solidFill>
                  <a:srgbClr val="0070C0"/>
                </a:solidFill>
                <a:latin typeface="Calibri" pitchFamily="34" charset="0"/>
              </a:rPr>
              <a:t>サイクルの継続</a:t>
            </a:r>
          </a:p>
        </p:txBody>
      </p:sp>
      <p:sp>
        <p:nvSpPr>
          <p:cNvPr id="29709" name="AutoShape 28"/>
          <p:cNvSpPr>
            <a:spLocks noChangeArrowheads="1"/>
          </p:cNvSpPr>
          <p:nvPr/>
        </p:nvSpPr>
        <p:spPr bwMode="auto">
          <a:xfrm rot="-800164">
            <a:off x="4537075" y="1825625"/>
            <a:ext cx="681038" cy="2874963"/>
          </a:xfrm>
          <a:prstGeom prst="curvedLeftArrow">
            <a:avLst>
              <a:gd name="adj1" fmla="val 45400"/>
              <a:gd name="adj2" fmla="val 90781"/>
              <a:gd name="adj3" fmla="val 33333"/>
            </a:avLst>
          </a:prstGeom>
          <a:solidFill>
            <a:schemeClr val="accent1"/>
          </a:solidFill>
          <a:ln w="9525">
            <a:solidFill>
              <a:schemeClr val="tx1"/>
            </a:solidFill>
            <a:miter lim="800000"/>
            <a:headEnd/>
            <a:tailEnd/>
          </a:ln>
        </p:spPr>
        <p:txBody>
          <a:bodyPr wrap="none" anchor="ctr"/>
          <a:lstStyle/>
          <a:p>
            <a:endParaRPr lang="ja-JP" altLang="en-US">
              <a:latin typeface="Calibri" pitchFamily="34" charset="0"/>
            </a:endParaRPr>
          </a:p>
        </p:txBody>
      </p:sp>
      <p:sp>
        <p:nvSpPr>
          <p:cNvPr id="39" name="AutoShape 28"/>
          <p:cNvSpPr>
            <a:spLocks noChangeArrowheads="1"/>
          </p:cNvSpPr>
          <p:nvPr/>
        </p:nvSpPr>
        <p:spPr bwMode="auto">
          <a:xfrm rot="1118291">
            <a:off x="434505" y="1876384"/>
            <a:ext cx="681597" cy="2962378"/>
          </a:xfrm>
          <a:prstGeom prst="curvedLeftArrow">
            <a:avLst>
              <a:gd name="adj1" fmla="val 45353"/>
              <a:gd name="adj2" fmla="val 90706"/>
              <a:gd name="adj3" fmla="val 33333"/>
            </a:avLst>
          </a:prstGeom>
          <a:solidFill>
            <a:schemeClr val="accent1"/>
          </a:solidFill>
          <a:ln w="9525">
            <a:solidFill>
              <a:schemeClr val="tx1"/>
            </a:solidFill>
            <a:miter lim="800000"/>
            <a:headEnd/>
            <a:tailEnd/>
          </a:ln>
          <a:effectLst/>
          <a:scene3d>
            <a:camera prst="orthographicFront">
              <a:rot lat="0" lon="10800000" rev="0"/>
            </a:camera>
            <a:lightRig rig="threePt" dir="t"/>
          </a:scene3d>
        </p:spPr>
        <p:txBody>
          <a:bodyPr wrap="none" anchor="ctr"/>
          <a:lstStyle/>
          <a:p>
            <a:pPr fontAlgn="auto">
              <a:spcBef>
                <a:spcPts val="0"/>
              </a:spcBef>
              <a:spcAft>
                <a:spcPts val="0"/>
              </a:spcAft>
              <a:defRPr/>
            </a:pPr>
            <a:endParaRPr lang="ja-JP" altLang="en-US">
              <a:latin typeface="+mn-lt"/>
              <a:ea typeface="+mn-ea"/>
            </a:endParaRPr>
          </a:p>
        </p:txBody>
      </p:sp>
      <p:pic>
        <p:nvPicPr>
          <p:cNvPr id="29711" name="Picture 3"/>
          <p:cNvPicPr>
            <a:picLocks noChangeAspect="1" noChangeArrowheads="1"/>
          </p:cNvPicPr>
          <p:nvPr/>
        </p:nvPicPr>
        <p:blipFill>
          <a:blip r:embed="rId4" cstate="print"/>
          <a:srcRect l="10429" t="8865" r="4404"/>
          <a:stretch>
            <a:fillRect/>
          </a:stretch>
        </p:blipFill>
        <p:spPr bwMode="auto">
          <a:xfrm>
            <a:off x="5426075" y="1285875"/>
            <a:ext cx="3717925" cy="4857750"/>
          </a:xfrm>
          <a:prstGeom prst="rect">
            <a:avLst/>
          </a:prstGeom>
          <a:noFill/>
          <a:ln w="9525">
            <a:noFill/>
            <a:miter lim="800000"/>
            <a:headEnd/>
            <a:tailEnd/>
          </a:ln>
        </p:spPr>
      </p:pic>
      <p:sp>
        <p:nvSpPr>
          <p:cNvPr id="29712" name="Oval 4"/>
          <p:cNvSpPr>
            <a:spLocks noChangeArrowheads="1"/>
          </p:cNvSpPr>
          <p:nvPr/>
        </p:nvSpPr>
        <p:spPr bwMode="auto">
          <a:xfrm>
            <a:off x="5695950" y="6065838"/>
            <a:ext cx="3222625" cy="338137"/>
          </a:xfrm>
          <a:prstGeom prst="ellipse">
            <a:avLst/>
          </a:prstGeom>
          <a:noFill/>
          <a:ln w="34925">
            <a:solidFill>
              <a:schemeClr val="tx1"/>
            </a:solidFill>
            <a:round/>
            <a:headEnd/>
            <a:tailEnd/>
          </a:ln>
        </p:spPr>
        <p:txBody>
          <a:bodyPr wrap="none" anchor="ctr"/>
          <a:lstStyle/>
          <a:p>
            <a:endParaRPr lang="ja-JP" altLang="en-US">
              <a:latin typeface="Calibri" pitchFamily="34" charset="0"/>
            </a:endParaRPr>
          </a:p>
        </p:txBody>
      </p:sp>
      <p:sp>
        <p:nvSpPr>
          <p:cNvPr id="29713" name="Text Box 5"/>
          <p:cNvSpPr txBox="1">
            <a:spLocks noChangeArrowheads="1"/>
          </p:cNvSpPr>
          <p:nvPr/>
        </p:nvSpPr>
        <p:spPr bwMode="auto">
          <a:xfrm>
            <a:off x="4994275" y="6350000"/>
            <a:ext cx="792163" cy="436563"/>
          </a:xfrm>
          <a:prstGeom prst="rect">
            <a:avLst/>
          </a:prstGeom>
          <a:noFill/>
          <a:ln w="9525">
            <a:noFill/>
            <a:miter lim="800000"/>
            <a:headEnd/>
            <a:tailEnd/>
          </a:ln>
        </p:spPr>
        <p:txBody>
          <a:bodyPr/>
          <a:lstStyle/>
          <a:p>
            <a:pPr marL="342900" indent="-342900">
              <a:spcBef>
                <a:spcPct val="50000"/>
              </a:spcBef>
            </a:pPr>
            <a:r>
              <a:rPr lang="en-US" altLang="ja-JP" sz="2000" b="1">
                <a:latin typeface="Times New Roman" pitchFamily="18" charset="0"/>
              </a:rPr>
              <a:t>Plan</a:t>
            </a:r>
          </a:p>
        </p:txBody>
      </p:sp>
      <p:sp>
        <p:nvSpPr>
          <p:cNvPr id="29714" name="Text Box 6"/>
          <p:cNvSpPr txBox="1">
            <a:spLocks noChangeArrowheads="1"/>
          </p:cNvSpPr>
          <p:nvPr/>
        </p:nvSpPr>
        <p:spPr bwMode="auto">
          <a:xfrm>
            <a:off x="8143875" y="5715000"/>
            <a:ext cx="1000125" cy="360363"/>
          </a:xfrm>
          <a:prstGeom prst="rect">
            <a:avLst/>
          </a:prstGeom>
          <a:noFill/>
          <a:ln w="9525">
            <a:noFill/>
            <a:miter lim="800000"/>
            <a:headEnd/>
            <a:tailEnd/>
          </a:ln>
        </p:spPr>
        <p:txBody>
          <a:bodyPr/>
          <a:lstStyle/>
          <a:p>
            <a:pPr marL="342900" indent="-342900">
              <a:spcBef>
                <a:spcPct val="50000"/>
              </a:spcBef>
            </a:pPr>
            <a:r>
              <a:rPr lang="en-US" altLang="ja-JP" sz="2000" b="1">
                <a:latin typeface="Times New Roman" pitchFamily="18" charset="0"/>
              </a:rPr>
              <a:t>Check</a:t>
            </a:r>
          </a:p>
        </p:txBody>
      </p:sp>
      <p:sp>
        <p:nvSpPr>
          <p:cNvPr id="29715" name="Text Box 7"/>
          <p:cNvSpPr txBox="1">
            <a:spLocks noChangeArrowheads="1"/>
          </p:cNvSpPr>
          <p:nvPr/>
        </p:nvSpPr>
        <p:spPr bwMode="auto">
          <a:xfrm>
            <a:off x="5749925" y="5640388"/>
            <a:ext cx="965200" cy="360362"/>
          </a:xfrm>
          <a:prstGeom prst="rect">
            <a:avLst/>
          </a:prstGeom>
          <a:noFill/>
          <a:ln w="9525">
            <a:noFill/>
            <a:miter lim="800000"/>
            <a:headEnd/>
            <a:tailEnd/>
          </a:ln>
        </p:spPr>
        <p:txBody>
          <a:bodyPr/>
          <a:lstStyle/>
          <a:p>
            <a:pPr marL="342900" indent="-342900">
              <a:spcBef>
                <a:spcPct val="50000"/>
              </a:spcBef>
            </a:pPr>
            <a:r>
              <a:rPr lang="en-US" altLang="ja-JP" sz="2000" b="1">
                <a:latin typeface="Times New Roman" pitchFamily="18" charset="0"/>
              </a:rPr>
              <a:t>Action</a:t>
            </a:r>
          </a:p>
        </p:txBody>
      </p:sp>
      <p:sp>
        <p:nvSpPr>
          <p:cNvPr id="29716" name="Text Box 8"/>
          <p:cNvSpPr txBox="1">
            <a:spLocks noChangeArrowheads="1"/>
          </p:cNvSpPr>
          <p:nvPr/>
        </p:nvSpPr>
        <p:spPr bwMode="auto">
          <a:xfrm>
            <a:off x="7478713" y="6415088"/>
            <a:ext cx="522287" cy="298450"/>
          </a:xfrm>
          <a:prstGeom prst="rect">
            <a:avLst/>
          </a:prstGeom>
          <a:noFill/>
          <a:ln w="9525">
            <a:noFill/>
            <a:miter lim="800000"/>
            <a:headEnd/>
            <a:tailEnd/>
          </a:ln>
        </p:spPr>
        <p:txBody>
          <a:bodyPr/>
          <a:lstStyle/>
          <a:p>
            <a:pPr marL="342900" indent="-342900">
              <a:spcBef>
                <a:spcPct val="50000"/>
              </a:spcBef>
            </a:pPr>
            <a:r>
              <a:rPr lang="en-US" altLang="ja-JP" sz="2000" b="1">
                <a:latin typeface="Times New Roman" pitchFamily="18" charset="0"/>
              </a:rPr>
              <a:t>Do</a:t>
            </a:r>
          </a:p>
        </p:txBody>
      </p:sp>
      <p:sp>
        <p:nvSpPr>
          <p:cNvPr id="29717" name="テキスト ボックス 45"/>
          <p:cNvSpPr txBox="1">
            <a:spLocks noChangeArrowheads="1"/>
          </p:cNvSpPr>
          <p:nvPr/>
        </p:nvSpPr>
        <p:spPr bwMode="auto">
          <a:xfrm>
            <a:off x="6180138" y="6073775"/>
            <a:ext cx="2249487" cy="338138"/>
          </a:xfrm>
          <a:prstGeom prst="rect">
            <a:avLst/>
          </a:prstGeom>
          <a:noFill/>
          <a:ln w="9525">
            <a:noFill/>
            <a:miter lim="800000"/>
            <a:headEnd/>
            <a:tailEnd/>
          </a:ln>
        </p:spPr>
        <p:txBody>
          <a:bodyPr>
            <a:spAutoFit/>
          </a:bodyPr>
          <a:lstStyle/>
          <a:p>
            <a:r>
              <a:rPr lang="ja-JP" altLang="en-US" sz="1600" b="1">
                <a:solidFill>
                  <a:srgbClr val="FF0000"/>
                </a:solidFill>
                <a:latin typeface="Calibri" pitchFamily="34" charset="0"/>
              </a:rPr>
              <a:t>リスクコミュニケーション</a:t>
            </a:r>
          </a:p>
        </p:txBody>
      </p:sp>
      <p:sp>
        <p:nvSpPr>
          <p:cNvPr id="29718" name="テキスト ボックス 46"/>
          <p:cNvSpPr txBox="1">
            <a:spLocks noChangeArrowheads="1"/>
          </p:cNvSpPr>
          <p:nvPr/>
        </p:nvSpPr>
        <p:spPr bwMode="auto">
          <a:xfrm>
            <a:off x="7286625" y="714375"/>
            <a:ext cx="1036638" cy="584200"/>
          </a:xfrm>
          <a:prstGeom prst="rect">
            <a:avLst/>
          </a:prstGeom>
          <a:noFill/>
          <a:ln w="9525">
            <a:noFill/>
            <a:miter lim="800000"/>
            <a:headEnd/>
            <a:tailEnd/>
          </a:ln>
        </p:spPr>
        <p:txBody>
          <a:bodyPr>
            <a:spAutoFit/>
          </a:bodyPr>
          <a:lstStyle/>
          <a:p>
            <a:r>
              <a:rPr lang="en-US" altLang="ja-JP" sz="3200">
                <a:latin typeface="Calibri" pitchFamily="34" charset="0"/>
              </a:rPr>
              <a:t>QOL</a:t>
            </a:r>
            <a:endParaRPr lang="ja-JP" altLang="en-US" sz="3200">
              <a:latin typeface="Calibri" pitchFamily="34" charset="0"/>
            </a:endParaRPr>
          </a:p>
        </p:txBody>
      </p:sp>
      <p:sp>
        <p:nvSpPr>
          <p:cNvPr id="29719" name="テキスト ボックス 48"/>
          <p:cNvSpPr txBox="1">
            <a:spLocks noChangeArrowheads="1"/>
          </p:cNvSpPr>
          <p:nvPr/>
        </p:nvSpPr>
        <p:spPr bwMode="auto">
          <a:xfrm>
            <a:off x="142875" y="2714625"/>
            <a:ext cx="1857375" cy="769938"/>
          </a:xfrm>
          <a:prstGeom prst="rect">
            <a:avLst/>
          </a:prstGeom>
          <a:noFill/>
          <a:ln w="9525">
            <a:noFill/>
            <a:miter lim="800000"/>
            <a:headEnd/>
            <a:tailEnd/>
          </a:ln>
        </p:spPr>
        <p:txBody>
          <a:bodyPr>
            <a:spAutoFit/>
          </a:bodyPr>
          <a:lstStyle/>
          <a:p>
            <a:pPr algn="ctr"/>
            <a:r>
              <a:rPr lang="ja-JP" altLang="en-US" sz="2400" b="1">
                <a:solidFill>
                  <a:srgbClr val="FF0000"/>
                </a:solidFill>
                <a:latin typeface="Calibri" pitchFamily="34" charset="0"/>
              </a:rPr>
              <a:t>地域力</a:t>
            </a:r>
            <a:endParaRPr lang="en-US" altLang="ja-JP" sz="2400" b="1">
              <a:solidFill>
                <a:srgbClr val="FF0000"/>
              </a:solidFill>
              <a:latin typeface="Calibri" pitchFamily="34" charset="0"/>
            </a:endParaRPr>
          </a:p>
          <a:p>
            <a:r>
              <a:rPr lang="ja-JP" altLang="en-US" sz="2000">
                <a:solidFill>
                  <a:srgbClr val="FF0000"/>
                </a:solidFill>
                <a:latin typeface="Calibri" pitchFamily="34" charset="0"/>
              </a:rPr>
              <a:t>（地域防災力）</a:t>
            </a:r>
          </a:p>
        </p:txBody>
      </p:sp>
      <p:sp>
        <p:nvSpPr>
          <p:cNvPr id="29720" name="Text Box 27"/>
          <p:cNvSpPr txBox="1">
            <a:spLocks noChangeArrowheads="1"/>
          </p:cNvSpPr>
          <p:nvPr/>
        </p:nvSpPr>
        <p:spPr bwMode="auto">
          <a:xfrm>
            <a:off x="1357313" y="4143375"/>
            <a:ext cx="2555875" cy="396875"/>
          </a:xfrm>
          <a:prstGeom prst="rect">
            <a:avLst/>
          </a:prstGeom>
          <a:solidFill>
            <a:schemeClr val="bg1"/>
          </a:solidFill>
          <a:ln w="9525">
            <a:noFill/>
            <a:miter lim="800000"/>
            <a:headEnd/>
            <a:tailEnd/>
          </a:ln>
        </p:spPr>
        <p:txBody>
          <a:bodyPr>
            <a:spAutoFit/>
          </a:bodyPr>
          <a:lstStyle/>
          <a:p>
            <a:pPr>
              <a:spcBef>
                <a:spcPct val="50000"/>
              </a:spcBef>
            </a:pPr>
            <a:r>
              <a:rPr lang="ja-JP" altLang="en-US" sz="2000" b="1">
                <a:latin typeface="Calibri" pitchFamily="34" charset="0"/>
              </a:rPr>
              <a:t>ニーズに応えた対策</a:t>
            </a:r>
          </a:p>
        </p:txBody>
      </p:sp>
      <p:sp>
        <p:nvSpPr>
          <p:cNvPr id="29721" name="テキスト ボックス 53"/>
          <p:cNvSpPr txBox="1">
            <a:spLocks noChangeArrowheads="1"/>
          </p:cNvSpPr>
          <p:nvPr/>
        </p:nvSpPr>
        <p:spPr bwMode="auto">
          <a:xfrm>
            <a:off x="642938" y="1071563"/>
            <a:ext cx="928687" cy="523875"/>
          </a:xfrm>
          <a:prstGeom prst="rect">
            <a:avLst/>
          </a:prstGeom>
          <a:noFill/>
          <a:ln w="9525">
            <a:noFill/>
            <a:miter lim="800000"/>
            <a:headEnd/>
            <a:tailEnd/>
          </a:ln>
        </p:spPr>
        <p:txBody>
          <a:bodyPr>
            <a:spAutoFit/>
          </a:bodyPr>
          <a:lstStyle/>
          <a:p>
            <a:r>
              <a:rPr lang="en-US" altLang="ja-JP" sz="2800" b="1">
                <a:solidFill>
                  <a:srgbClr val="FF0000"/>
                </a:solidFill>
                <a:latin typeface="Calibri" pitchFamily="34" charset="0"/>
              </a:rPr>
              <a:t>QOL</a:t>
            </a:r>
            <a:endParaRPr lang="ja-JP" altLang="en-US" sz="2800" b="1">
              <a:solidFill>
                <a:srgbClr val="FF0000"/>
              </a:solidFill>
              <a:latin typeface="Calibri" pitchFamily="34" charset="0"/>
            </a:endParaRPr>
          </a:p>
        </p:txBody>
      </p:sp>
      <p:sp>
        <p:nvSpPr>
          <p:cNvPr id="29722" name="テキスト ボックス 54"/>
          <p:cNvSpPr txBox="1">
            <a:spLocks noChangeArrowheads="1"/>
          </p:cNvSpPr>
          <p:nvPr/>
        </p:nvSpPr>
        <p:spPr bwMode="auto">
          <a:xfrm>
            <a:off x="71438" y="1500188"/>
            <a:ext cx="1857375" cy="400050"/>
          </a:xfrm>
          <a:prstGeom prst="rect">
            <a:avLst/>
          </a:prstGeom>
          <a:noFill/>
          <a:ln w="9525">
            <a:noFill/>
            <a:miter lim="800000"/>
            <a:headEnd/>
            <a:tailEnd/>
          </a:ln>
        </p:spPr>
        <p:txBody>
          <a:bodyPr>
            <a:spAutoFit/>
          </a:bodyPr>
          <a:lstStyle/>
          <a:p>
            <a:r>
              <a:rPr lang="ja-JP" altLang="en-US" sz="2000">
                <a:solidFill>
                  <a:srgbClr val="FF0000"/>
                </a:solidFill>
                <a:latin typeface="Calibri" pitchFamily="34" charset="0"/>
              </a:rPr>
              <a:t>（安心・安全性）</a:t>
            </a:r>
            <a:endParaRPr lang="ja-JP" altLang="en-US" sz="2000">
              <a:latin typeface="Calibri" pitchFamily="34" charset="0"/>
            </a:endParaRPr>
          </a:p>
        </p:txBody>
      </p:sp>
      <p:sp>
        <p:nvSpPr>
          <p:cNvPr id="56" name="円/楕円 55"/>
          <p:cNvSpPr/>
          <p:nvPr/>
        </p:nvSpPr>
        <p:spPr>
          <a:xfrm>
            <a:off x="5857875" y="2571750"/>
            <a:ext cx="2214563" cy="642938"/>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48" name="上矢印 47"/>
          <p:cNvSpPr/>
          <p:nvPr/>
        </p:nvSpPr>
        <p:spPr>
          <a:xfrm>
            <a:off x="6715140" y="928670"/>
            <a:ext cx="587634" cy="2000264"/>
          </a:xfrm>
          <a:prstGeom prst="upArrow">
            <a:avLst/>
          </a:prstGeom>
          <a:scene3d>
            <a:camera prst="orthographicFront">
              <a:rot lat="21299999" lon="0" rev="0"/>
            </a:camera>
            <a:lightRig rig="threePt" dir="t"/>
          </a:scene3d>
          <a:sp3d>
            <a:bevelT w="0" h="215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57" name="円/楕円 56"/>
          <p:cNvSpPr/>
          <p:nvPr/>
        </p:nvSpPr>
        <p:spPr>
          <a:xfrm>
            <a:off x="6143625" y="3571875"/>
            <a:ext cx="1643063" cy="357188"/>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58" name="円/楕円 57"/>
          <p:cNvSpPr/>
          <p:nvPr/>
        </p:nvSpPr>
        <p:spPr>
          <a:xfrm flipV="1">
            <a:off x="6572250" y="4286250"/>
            <a:ext cx="857250" cy="142875"/>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59" name="円/楕円 58"/>
          <p:cNvSpPr/>
          <p:nvPr/>
        </p:nvSpPr>
        <p:spPr>
          <a:xfrm flipV="1">
            <a:off x="6786563" y="5072063"/>
            <a:ext cx="500062" cy="71437"/>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29728" name="テキスト ボックス 59"/>
          <p:cNvSpPr txBox="1">
            <a:spLocks noChangeArrowheads="1"/>
          </p:cNvSpPr>
          <p:nvPr/>
        </p:nvSpPr>
        <p:spPr bwMode="auto">
          <a:xfrm>
            <a:off x="4143375" y="5857875"/>
            <a:ext cx="642938" cy="369888"/>
          </a:xfrm>
          <a:prstGeom prst="rect">
            <a:avLst/>
          </a:prstGeom>
          <a:noFill/>
          <a:ln w="9525">
            <a:noFill/>
            <a:miter lim="800000"/>
            <a:headEnd/>
            <a:tailEnd/>
          </a:ln>
        </p:spPr>
        <p:txBody>
          <a:bodyPr>
            <a:spAutoFit/>
          </a:bodyPr>
          <a:lstStyle/>
          <a:p>
            <a:r>
              <a:rPr lang="ja-JP" altLang="en-US">
                <a:latin typeface="Calibri" pitchFamily="34" charset="0"/>
              </a:rPr>
              <a:t>土壌</a:t>
            </a:r>
          </a:p>
        </p:txBody>
      </p:sp>
      <p:sp>
        <p:nvSpPr>
          <p:cNvPr id="29729" name="テキスト ボックス 60"/>
          <p:cNvSpPr txBox="1">
            <a:spLocks noChangeArrowheads="1"/>
          </p:cNvSpPr>
          <p:nvPr/>
        </p:nvSpPr>
        <p:spPr bwMode="auto">
          <a:xfrm>
            <a:off x="3429000" y="3786188"/>
            <a:ext cx="428625" cy="369887"/>
          </a:xfrm>
          <a:prstGeom prst="rect">
            <a:avLst/>
          </a:prstGeom>
          <a:noFill/>
          <a:ln w="9525">
            <a:noFill/>
            <a:miter lim="800000"/>
            <a:headEnd/>
            <a:tailEnd/>
          </a:ln>
        </p:spPr>
        <p:txBody>
          <a:bodyPr>
            <a:spAutoFit/>
          </a:bodyPr>
          <a:lstStyle/>
          <a:p>
            <a:r>
              <a:rPr lang="ja-JP" altLang="en-US" dirty="0">
                <a:latin typeface="Calibri" pitchFamily="34" charset="0"/>
              </a:rPr>
              <a:t>苗</a:t>
            </a:r>
          </a:p>
        </p:txBody>
      </p:sp>
      <p:sp>
        <p:nvSpPr>
          <p:cNvPr id="29730" name="テキスト ボックス 61"/>
          <p:cNvSpPr txBox="1">
            <a:spLocks noChangeArrowheads="1"/>
          </p:cNvSpPr>
          <p:nvPr/>
        </p:nvSpPr>
        <p:spPr bwMode="auto">
          <a:xfrm>
            <a:off x="3571875" y="2214563"/>
            <a:ext cx="642938" cy="369887"/>
          </a:xfrm>
          <a:prstGeom prst="rect">
            <a:avLst/>
          </a:prstGeom>
          <a:noFill/>
          <a:ln w="9525">
            <a:noFill/>
            <a:miter lim="800000"/>
            <a:headEnd/>
            <a:tailEnd/>
          </a:ln>
        </p:spPr>
        <p:txBody>
          <a:bodyPr>
            <a:spAutoFit/>
          </a:bodyPr>
          <a:lstStyle/>
          <a:p>
            <a:r>
              <a:rPr lang="ja-JP" altLang="en-US">
                <a:latin typeface="Calibri" pitchFamily="34" charset="0"/>
              </a:rPr>
              <a:t>作物</a:t>
            </a:r>
          </a:p>
        </p:txBody>
      </p:sp>
      <p:sp>
        <p:nvSpPr>
          <p:cNvPr id="38" name="Text Box 34"/>
          <p:cNvSpPr txBox="1">
            <a:spLocks noChangeArrowheads="1"/>
          </p:cNvSpPr>
          <p:nvPr/>
        </p:nvSpPr>
        <p:spPr bwMode="auto">
          <a:xfrm>
            <a:off x="0" y="3903369"/>
            <a:ext cx="9144000" cy="2954655"/>
          </a:xfrm>
          <a:prstGeom prst="rect">
            <a:avLst/>
          </a:prstGeom>
          <a:solidFill>
            <a:srgbClr val="CCFFFF"/>
          </a:solidFill>
          <a:ln w="9525">
            <a:noFill/>
            <a:miter lim="800000"/>
            <a:headEnd/>
            <a:tailEnd/>
          </a:ln>
        </p:spPr>
        <p:txBody>
          <a:bodyPr wrap="square">
            <a:spAutoFit/>
          </a:bodyPr>
          <a:lstStyle/>
          <a:p>
            <a:pPr algn="ctr">
              <a:spcBef>
                <a:spcPct val="50000"/>
              </a:spcBef>
            </a:pPr>
            <a:r>
              <a:rPr lang="ja-JP" altLang="en-US" sz="2800" dirty="0" smtClean="0">
                <a:solidFill>
                  <a:srgbClr val="C00000"/>
                </a:solidFill>
                <a:latin typeface="Calibri" pitchFamily="34" charset="0"/>
              </a:rPr>
              <a:t>最終的な目標</a:t>
            </a:r>
          </a:p>
          <a:p>
            <a:pPr>
              <a:spcBef>
                <a:spcPct val="50000"/>
              </a:spcBef>
            </a:pPr>
            <a:r>
              <a:rPr lang="ja-JP" altLang="en-US" sz="2400" dirty="0" smtClean="0">
                <a:latin typeface="Calibri" pitchFamily="34" charset="0"/>
              </a:rPr>
              <a:t>持続可能な地域社会の形成のために</a:t>
            </a:r>
            <a:endParaRPr lang="en-US" altLang="ja-JP" sz="2400" dirty="0" smtClean="0">
              <a:latin typeface="Calibri" pitchFamily="34" charset="0"/>
            </a:endParaRPr>
          </a:p>
          <a:p>
            <a:pPr algn="ctr">
              <a:spcBef>
                <a:spcPct val="50000"/>
              </a:spcBef>
            </a:pPr>
            <a:r>
              <a:rPr lang="ja-JP" altLang="en-US" sz="2800" dirty="0" smtClean="0">
                <a:solidFill>
                  <a:srgbClr val="FF0000"/>
                </a:solidFill>
                <a:latin typeface="Calibri" pitchFamily="34" charset="0"/>
              </a:rPr>
              <a:t>ＰＤＣＡサイクルを地域住民が主体となって</a:t>
            </a:r>
            <a:endParaRPr lang="en-US" altLang="ja-JP" sz="2800" dirty="0" smtClean="0">
              <a:solidFill>
                <a:srgbClr val="FF0000"/>
              </a:solidFill>
              <a:latin typeface="Calibri" pitchFamily="34" charset="0"/>
            </a:endParaRPr>
          </a:p>
          <a:p>
            <a:pPr algn="ctr">
              <a:spcBef>
                <a:spcPct val="50000"/>
              </a:spcBef>
            </a:pPr>
            <a:r>
              <a:rPr lang="ja-JP" altLang="en-US" sz="2800" dirty="0" smtClean="0">
                <a:solidFill>
                  <a:srgbClr val="FF0000"/>
                </a:solidFill>
                <a:latin typeface="Calibri" pitchFamily="34" charset="0"/>
              </a:rPr>
              <a:t>自らサイクルを循環、大学の支援は最小限に止める</a:t>
            </a:r>
            <a:endParaRPr lang="en-US" altLang="ja-JP" sz="2800" dirty="0" smtClean="0">
              <a:solidFill>
                <a:srgbClr val="FF0000"/>
              </a:solidFill>
              <a:latin typeface="Calibri" pitchFamily="34" charset="0"/>
            </a:endParaRPr>
          </a:p>
          <a:p>
            <a:pPr algn="r">
              <a:spcBef>
                <a:spcPct val="50000"/>
              </a:spcBef>
            </a:pPr>
            <a:r>
              <a:rPr lang="ja-JP" altLang="en-US" sz="2400" dirty="0" smtClean="0">
                <a:latin typeface="Calibri" pitchFamily="34" charset="0"/>
              </a:rPr>
              <a:t>というかたちを目指す</a:t>
            </a:r>
            <a:endParaRPr lang="en-US" altLang="ja-JP" sz="2400" dirty="0">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線コネクタ 4"/>
          <p:cNvCxnSpPr/>
          <p:nvPr/>
        </p:nvCxnSpPr>
        <p:spPr>
          <a:xfrm>
            <a:off x="214282" y="579438"/>
            <a:ext cx="8715436" cy="0"/>
          </a:xfrm>
          <a:prstGeom prst="line">
            <a:avLst/>
          </a:prstGeom>
          <a:ln w="50800">
            <a:gradFill flip="none" rotWithShape="1">
              <a:gsLst>
                <a:gs pos="0">
                  <a:schemeClr val="tx2">
                    <a:lumMod val="50000"/>
                  </a:schemeClr>
                </a:gs>
                <a:gs pos="50000">
                  <a:schemeClr val="accent1">
                    <a:tint val="44500"/>
                    <a:satMod val="160000"/>
                  </a:schemeClr>
                </a:gs>
                <a:gs pos="100000">
                  <a:schemeClr val="accent1">
                    <a:tint val="23500"/>
                    <a:satMod val="160000"/>
                  </a:scheme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4099" name="テキスト ボックス 9"/>
          <p:cNvSpPr txBox="1">
            <a:spLocks noChangeArrowheads="1"/>
          </p:cNvSpPr>
          <p:nvPr/>
        </p:nvSpPr>
        <p:spPr bwMode="auto">
          <a:xfrm>
            <a:off x="214313" y="0"/>
            <a:ext cx="5572125" cy="646113"/>
          </a:xfrm>
          <a:prstGeom prst="rect">
            <a:avLst/>
          </a:prstGeom>
          <a:noFill/>
          <a:ln w="9525">
            <a:noFill/>
            <a:miter lim="800000"/>
            <a:headEnd/>
            <a:tailEnd/>
          </a:ln>
        </p:spPr>
        <p:txBody>
          <a:bodyPr>
            <a:spAutoFit/>
          </a:bodyPr>
          <a:lstStyle/>
          <a:p>
            <a:r>
              <a:rPr lang="ja-JP" altLang="en-US" sz="3600">
                <a:latin typeface="Calibri" pitchFamily="34" charset="0"/>
              </a:rPr>
              <a:t>目次</a:t>
            </a:r>
          </a:p>
        </p:txBody>
      </p:sp>
      <p:sp>
        <p:nvSpPr>
          <p:cNvPr id="4100" name="テキスト ボックス 10"/>
          <p:cNvSpPr txBox="1">
            <a:spLocks noChangeArrowheads="1"/>
          </p:cNvSpPr>
          <p:nvPr/>
        </p:nvSpPr>
        <p:spPr bwMode="auto">
          <a:xfrm>
            <a:off x="142876" y="952103"/>
            <a:ext cx="8786842" cy="5386090"/>
          </a:xfrm>
          <a:prstGeom prst="rect">
            <a:avLst/>
          </a:prstGeom>
          <a:noFill/>
          <a:ln w="38100">
            <a:noFill/>
            <a:miter lim="800000"/>
            <a:headEnd/>
            <a:tailEnd/>
          </a:ln>
        </p:spPr>
        <p:txBody>
          <a:bodyPr wrap="square">
            <a:spAutoFit/>
          </a:bodyPr>
          <a:lstStyle/>
          <a:p>
            <a:r>
              <a:rPr lang="ja-JP" altLang="en-US" sz="3200" dirty="0" smtClean="0">
                <a:latin typeface="Calibri" pitchFamily="34" charset="0"/>
              </a:rPr>
              <a:t>１．社会的背景</a:t>
            </a:r>
            <a:endParaRPr lang="en-US" altLang="ja-JP" sz="3200" dirty="0" smtClean="0">
              <a:latin typeface="Calibri" pitchFamily="34" charset="0"/>
            </a:endParaRPr>
          </a:p>
          <a:p>
            <a:r>
              <a:rPr lang="ja-JP" altLang="en-US" sz="2800" dirty="0" smtClean="0">
                <a:latin typeface="Calibri" pitchFamily="34" charset="0"/>
              </a:rPr>
              <a:t>　　～地域社会の問題～</a:t>
            </a:r>
            <a:endParaRPr lang="en-US" altLang="ja-JP" sz="2800" dirty="0" smtClean="0">
              <a:latin typeface="Calibri" pitchFamily="34" charset="0"/>
            </a:endParaRPr>
          </a:p>
          <a:p>
            <a:r>
              <a:rPr lang="ja-JP" altLang="en-US" sz="3200" dirty="0" smtClean="0">
                <a:latin typeface="Calibri" pitchFamily="34" charset="0"/>
              </a:rPr>
              <a:t>２．</a:t>
            </a:r>
            <a:r>
              <a:rPr lang="ja-JP" altLang="en-US" sz="3200" dirty="0">
                <a:latin typeface="Calibri" pitchFamily="34" charset="0"/>
              </a:rPr>
              <a:t>研究</a:t>
            </a:r>
            <a:r>
              <a:rPr lang="ja-JP" altLang="en-US" sz="3200" dirty="0" smtClean="0">
                <a:latin typeface="Calibri" pitchFamily="34" charset="0"/>
              </a:rPr>
              <a:t>背景</a:t>
            </a:r>
            <a:endParaRPr lang="en-US" altLang="ja-JP" sz="3200" dirty="0" smtClean="0">
              <a:latin typeface="Calibri" pitchFamily="34" charset="0"/>
            </a:endParaRPr>
          </a:p>
          <a:p>
            <a:r>
              <a:rPr lang="ja-JP" altLang="en-US" sz="2800" dirty="0" smtClean="0">
                <a:latin typeface="Calibri" pitchFamily="34" charset="0"/>
              </a:rPr>
              <a:t>　　～近年</a:t>
            </a:r>
            <a:r>
              <a:rPr lang="ja-JP" altLang="en-US" sz="2800" dirty="0">
                <a:latin typeface="Calibri" pitchFamily="34" charset="0"/>
              </a:rPr>
              <a:t>の災害対策～</a:t>
            </a:r>
            <a:endParaRPr lang="en-US" altLang="ja-JP" sz="2800" dirty="0">
              <a:latin typeface="Calibri" pitchFamily="34" charset="0"/>
            </a:endParaRPr>
          </a:p>
          <a:p>
            <a:r>
              <a:rPr lang="ja-JP" altLang="en-US" sz="3200" dirty="0" smtClean="0">
                <a:latin typeface="Calibri" pitchFamily="34" charset="0"/>
              </a:rPr>
              <a:t>３．</a:t>
            </a:r>
            <a:r>
              <a:rPr lang="ja-JP" altLang="en-US" sz="3200" dirty="0">
                <a:latin typeface="Calibri" pitchFamily="34" charset="0"/>
              </a:rPr>
              <a:t>研究手法</a:t>
            </a:r>
            <a:endParaRPr lang="en-US" altLang="ja-JP" sz="3200" dirty="0">
              <a:latin typeface="Calibri" pitchFamily="34" charset="0"/>
            </a:endParaRPr>
          </a:p>
          <a:p>
            <a:r>
              <a:rPr lang="ja-JP" altLang="en-US" sz="2800" dirty="0">
                <a:latin typeface="Calibri" pitchFamily="34" charset="0"/>
              </a:rPr>
              <a:t>　　</a:t>
            </a:r>
            <a:r>
              <a:rPr lang="ja-JP" altLang="en-US" sz="2800" dirty="0" smtClean="0">
                <a:latin typeface="Calibri" pitchFamily="34" charset="0"/>
              </a:rPr>
              <a:t>～</a:t>
            </a:r>
            <a:r>
              <a:rPr lang="ja-JP" altLang="en-US" sz="2800" dirty="0">
                <a:latin typeface="Calibri" pitchFamily="34" charset="0"/>
              </a:rPr>
              <a:t>リスクコミュニケーションに基づいた</a:t>
            </a:r>
            <a:r>
              <a:rPr lang="en-US" altLang="ja-JP" sz="2800" dirty="0">
                <a:latin typeface="Calibri" pitchFamily="34" charset="0"/>
              </a:rPr>
              <a:t>PDCA</a:t>
            </a:r>
            <a:r>
              <a:rPr lang="ja-JP" altLang="en-US" sz="2800" dirty="0">
                <a:latin typeface="Calibri" pitchFamily="34" charset="0"/>
              </a:rPr>
              <a:t>サイクル～</a:t>
            </a:r>
            <a:endParaRPr lang="en-US" altLang="ja-JP" sz="2800" dirty="0">
              <a:latin typeface="Calibri" pitchFamily="34" charset="0"/>
            </a:endParaRPr>
          </a:p>
          <a:p>
            <a:r>
              <a:rPr lang="ja-JP" altLang="en-US" sz="3200" dirty="0" smtClean="0">
                <a:latin typeface="Calibri" pitchFamily="34" charset="0"/>
              </a:rPr>
              <a:t>４．</a:t>
            </a:r>
            <a:r>
              <a:rPr lang="ja-JP" altLang="en-US" sz="3200" dirty="0">
                <a:latin typeface="Calibri" pitchFamily="34" charset="0"/>
              </a:rPr>
              <a:t>本研究の目的</a:t>
            </a:r>
            <a:endParaRPr lang="en-US" altLang="ja-JP" sz="3200" dirty="0">
              <a:latin typeface="Calibri" pitchFamily="34" charset="0"/>
            </a:endParaRPr>
          </a:p>
          <a:p>
            <a:r>
              <a:rPr lang="ja-JP" altLang="en-US" sz="3200" dirty="0" smtClean="0">
                <a:latin typeface="Calibri" pitchFamily="34" charset="0"/>
              </a:rPr>
              <a:t>５．</a:t>
            </a:r>
            <a:r>
              <a:rPr lang="ja-JP" altLang="en-US" sz="3200" dirty="0">
                <a:latin typeface="Calibri" pitchFamily="34" charset="0"/>
              </a:rPr>
              <a:t>ケーススタディ</a:t>
            </a:r>
            <a:endParaRPr lang="en-US" altLang="ja-JP" sz="3200" dirty="0">
              <a:latin typeface="Calibri" pitchFamily="34" charset="0"/>
            </a:endParaRPr>
          </a:p>
          <a:p>
            <a:r>
              <a:rPr lang="ja-JP" altLang="en-US" sz="2800" dirty="0">
                <a:latin typeface="Calibri" pitchFamily="34" charset="0"/>
              </a:rPr>
              <a:t>　　～熊本市壷</a:t>
            </a:r>
            <a:r>
              <a:rPr lang="ja-JP" altLang="en-US" sz="2800" dirty="0" smtClean="0">
                <a:latin typeface="Calibri" pitchFamily="34" charset="0"/>
              </a:rPr>
              <a:t>川校区で</a:t>
            </a:r>
            <a:r>
              <a:rPr lang="ja-JP" altLang="en-US" sz="2800" dirty="0">
                <a:latin typeface="Calibri" pitchFamily="34" charset="0"/>
              </a:rPr>
              <a:t>の取り組み</a:t>
            </a:r>
            <a:r>
              <a:rPr lang="ja-JP" altLang="en-US" sz="2800" dirty="0" smtClean="0">
                <a:latin typeface="Calibri" pitchFamily="34" charset="0"/>
              </a:rPr>
              <a:t>～</a:t>
            </a:r>
            <a:endParaRPr lang="en-US" altLang="ja-JP" sz="2800" dirty="0" smtClean="0">
              <a:latin typeface="Calibri" pitchFamily="34" charset="0"/>
            </a:endParaRPr>
          </a:p>
          <a:p>
            <a:r>
              <a:rPr lang="ja-JP" altLang="en-US" sz="3200" dirty="0" smtClean="0">
                <a:latin typeface="Calibri" pitchFamily="34" charset="0"/>
              </a:rPr>
              <a:t>６．評価指標の位置づけ</a:t>
            </a:r>
            <a:endParaRPr lang="en-US" altLang="ja-JP" sz="3200" dirty="0">
              <a:latin typeface="Calibri" pitchFamily="34" charset="0"/>
            </a:endParaRPr>
          </a:p>
          <a:p>
            <a:r>
              <a:rPr lang="ja-JP" altLang="en-US" sz="4000" dirty="0" smtClean="0">
                <a:solidFill>
                  <a:srgbClr val="FF0000"/>
                </a:solidFill>
                <a:latin typeface="Calibri" pitchFamily="34" charset="0"/>
              </a:rPr>
              <a:t>７．</a:t>
            </a:r>
            <a:r>
              <a:rPr lang="ja-JP" altLang="en-US" sz="4000" dirty="0">
                <a:solidFill>
                  <a:srgbClr val="FF0000"/>
                </a:solidFill>
                <a:latin typeface="Calibri" pitchFamily="34" charset="0"/>
              </a:rPr>
              <a:t>まとめと今後の展開</a:t>
            </a:r>
            <a:endParaRPr lang="en-US" altLang="ja-JP" sz="4000" dirty="0">
              <a:solidFill>
                <a:srgbClr val="FF0000"/>
              </a:solidFill>
              <a:latin typeface="Calibri" pitchFamily="34" charset="0"/>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線コネクタ 3"/>
          <p:cNvCxnSpPr/>
          <p:nvPr/>
        </p:nvCxnSpPr>
        <p:spPr>
          <a:xfrm>
            <a:off x="214282" y="579438"/>
            <a:ext cx="8715436" cy="0"/>
          </a:xfrm>
          <a:prstGeom prst="line">
            <a:avLst/>
          </a:prstGeom>
          <a:ln w="50800">
            <a:gradFill flip="none" rotWithShape="1">
              <a:gsLst>
                <a:gs pos="0">
                  <a:schemeClr val="tx2">
                    <a:lumMod val="50000"/>
                  </a:schemeClr>
                </a:gs>
                <a:gs pos="50000">
                  <a:schemeClr val="accent1">
                    <a:tint val="44500"/>
                    <a:satMod val="160000"/>
                  </a:schemeClr>
                </a:gs>
                <a:gs pos="100000">
                  <a:schemeClr val="accent1">
                    <a:tint val="23500"/>
                    <a:satMod val="160000"/>
                  </a:scheme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30723" name="テキスト ボックス 4"/>
          <p:cNvSpPr txBox="1">
            <a:spLocks noChangeArrowheads="1"/>
          </p:cNvSpPr>
          <p:nvPr/>
        </p:nvSpPr>
        <p:spPr bwMode="auto">
          <a:xfrm>
            <a:off x="214313" y="0"/>
            <a:ext cx="7358062" cy="646113"/>
          </a:xfrm>
          <a:prstGeom prst="rect">
            <a:avLst/>
          </a:prstGeom>
          <a:noFill/>
          <a:ln w="9525">
            <a:noFill/>
            <a:miter lim="800000"/>
            <a:headEnd/>
            <a:tailEnd/>
          </a:ln>
        </p:spPr>
        <p:txBody>
          <a:bodyPr>
            <a:spAutoFit/>
          </a:bodyPr>
          <a:lstStyle/>
          <a:p>
            <a:r>
              <a:rPr lang="ja-JP" altLang="en-US" sz="3600">
                <a:latin typeface="Calibri" pitchFamily="34" charset="0"/>
              </a:rPr>
              <a:t>まとめと今後の展開</a:t>
            </a:r>
          </a:p>
        </p:txBody>
      </p:sp>
      <p:sp>
        <p:nvSpPr>
          <p:cNvPr id="30724" name="Text Box 4"/>
          <p:cNvSpPr txBox="1">
            <a:spLocks noChangeArrowheads="1"/>
          </p:cNvSpPr>
          <p:nvPr/>
        </p:nvSpPr>
        <p:spPr bwMode="auto">
          <a:xfrm>
            <a:off x="500034" y="1928802"/>
            <a:ext cx="8286808" cy="4708981"/>
          </a:xfrm>
          <a:prstGeom prst="rect">
            <a:avLst/>
          </a:prstGeom>
          <a:noFill/>
          <a:ln w="9525">
            <a:noFill/>
            <a:miter lim="800000"/>
            <a:headEnd/>
            <a:tailEnd/>
          </a:ln>
        </p:spPr>
        <p:txBody>
          <a:bodyPr wrap="square">
            <a:spAutoFit/>
          </a:bodyPr>
          <a:lstStyle/>
          <a:p>
            <a:r>
              <a:rPr lang="ja-JP" altLang="en-US" sz="2400" b="1" dirty="0" smtClean="0">
                <a:solidFill>
                  <a:srgbClr val="C00000"/>
                </a:solidFill>
                <a:latin typeface="Calibri" pitchFamily="34" charset="0"/>
              </a:rPr>
              <a:t>・</a:t>
            </a:r>
            <a:r>
              <a:rPr lang="ja-JP" altLang="en-US" sz="2400" b="1" dirty="0">
                <a:solidFill>
                  <a:srgbClr val="C00000"/>
                </a:solidFill>
                <a:latin typeface="Calibri" pitchFamily="34" charset="0"/>
              </a:rPr>
              <a:t>まとめ</a:t>
            </a:r>
            <a:endParaRPr lang="ja-JP" altLang="en-US" sz="2400" dirty="0">
              <a:solidFill>
                <a:srgbClr val="C00000"/>
              </a:solidFill>
              <a:latin typeface="Calibri" pitchFamily="34" charset="0"/>
            </a:endParaRPr>
          </a:p>
          <a:p>
            <a:r>
              <a:rPr lang="en-US" altLang="ja-JP" sz="2400" dirty="0">
                <a:latin typeface="Calibri" pitchFamily="34" charset="0"/>
              </a:rPr>
              <a:t>PDCA</a:t>
            </a:r>
            <a:r>
              <a:rPr lang="ja-JP" altLang="en-US" sz="2400" dirty="0">
                <a:latin typeface="Calibri" pitchFamily="34" charset="0"/>
              </a:rPr>
              <a:t>サイクルの過程で得た地域のニーズに</a:t>
            </a:r>
            <a:r>
              <a:rPr lang="ja-JP" altLang="en-US" sz="2400" dirty="0" smtClean="0">
                <a:latin typeface="Calibri" pitchFamily="34" charset="0"/>
              </a:rPr>
              <a:t>応えた対策を実施し、実践手法の適用が可能であることがわかった。</a:t>
            </a:r>
            <a:endParaRPr lang="ja-JP" altLang="en-US" sz="2400" dirty="0">
              <a:latin typeface="Calibri" pitchFamily="34" charset="0"/>
            </a:endParaRPr>
          </a:p>
          <a:p>
            <a:pPr>
              <a:spcBef>
                <a:spcPct val="50000"/>
              </a:spcBef>
            </a:pPr>
            <a:r>
              <a:rPr lang="ja-JP" altLang="en-US" sz="2400" dirty="0">
                <a:latin typeface="Calibri" pitchFamily="34" charset="0"/>
              </a:rPr>
              <a:t>実践手法の定量的な評価をするために、災害リスクマネジメントを地域力、ソーシャル・キャピタル、</a:t>
            </a:r>
            <a:r>
              <a:rPr lang="en-US" altLang="ja-JP" sz="2400" dirty="0">
                <a:latin typeface="Calibri" pitchFamily="34" charset="0"/>
              </a:rPr>
              <a:t>QOL</a:t>
            </a:r>
            <a:r>
              <a:rPr lang="ja-JP" altLang="en-US" sz="2400" dirty="0">
                <a:latin typeface="Calibri" pitchFamily="34" charset="0"/>
              </a:rPr>
              <a:t>の相互関係を用いて位置づけた。</a:t>
            </a:r>
          </a:p>
          <a:p>
            <a:pPr>
              <a:spcBef>
                <a:spcPct val="50000"/>
              </a:spcBef>
            </a:pPr>
            <a:r>
              <a:rPr lang="ja-JP" altLang="en-US" sz="2400" b="1" dirty="0">
                <a:solidFill>
                  <a:srgbClr val="C00000"/>
                </a:solidFill>
                <a:latin typeface="Calibri" pitchFamily="34" charset="0"/>
              </a:rPr>
              <a:t>・今後の展開</a:t>
            </a:r>
            <a:endParaRPr lang="ja-JP" altLang="en-US" sz="2400" dirty="0">
              <a:solidFill>
                <a:srgbClr val="C00000"/>
              </a:solidFill>
              <a:latin typeface="Calibri" pitchFamily="34" charset="0"/>
            </a:endParaRPr>
          </a:p>
          <a:p>
            <a:pPr>
              <a:spcBef>
                <a:spcPct val="50000"/>
              </a:spcBef>
            </a:pPr>
            <a:r>
              <a:rPr lang="ja-JP" altLang="en-US" sz="2400" dirty="0">
                <a:latin typeface="Calibri" pitchFamily="34" charset="0"/>
              </a:rPr>
              <a:t>　・実践手法の定量的な評価指標を検討する</a:t>
            </a:r>
          </a:p>
          <a:p>
            <a:pPr>
              <a:spcBef>
                <a:spcPct val="50000"/>
              </a:spcBef>
            </a:pPr>
            <a:r>
              <a:rPr lang="ja-JP" altLang="en-US" sz="2400" dirty="0">
                <a:latin typeface="Calibri" pitchFamily="34" charset="0"/>
              </a:rPr>
              <a:t>　・地域特性、災害特性の異なる他地域への</a:t>
            </a:r>
            <a:r>
              <a:rPr lang="ja-JP" altLang="en-US" sz="2400" dirty="0" smtClean="0">
                <a:latin typeface="Calibri" pitchFamily="34" charset="0"/>
              </a:rPr>
              <a:t>適用</a:t>
            </a:r>
            <a:endParaRPr lang="en-US" altLang="ja-JP" sz="2400" dirty="0" smtClean="0">
              <a:latin typeface="Calibri" pitchFamily="34" charset="0"/>
            </a:endParaRPr>
          </a:p>
          <a:p>
            <a:pPr>
              <a:spcBef>
                <a:spcPct val="50000"/>
              </a:spcBef>
            </a:pPr>
            <a:r>
              <a:rPr lang="ja-JP" altLang="en-US" sz="2400" dirty="0" smtClean="0">
                <a:latin typeface="Calibri" pitchFamily="34" charset="0"/>
              </a:rPr>
              <a:t>　　（山都町菅地区、熊本市健軍若葉地区で進行中）</a:t>
            </a:r>
            <a:endParaRPr lang="ja-JP" altLang="en-US" sz="2400" dirty="0">
              <a:latin typeface="Calibri" pitchFamily="34" charset="0"/>
            </a:endParaRPr>
          </a:p>
        </p:txBody>
      </p:sp>
      <p:sp>
        <p:nvSpPr>
          <p:cNvPr id="5" name="テキスト ボックス 4"/>
          <p:cNvSpPr txBox="1"/>
          <p:nvPr/>
        </p:nvSpPr>
        <p:spPr>
          <a:xfrm>
            <a:off x="571472" y="831819"/>
            <a:ext cx="7929618" cy="954107"/>
          </a:xfrm>
          <a:prstGeom prst="rect">
            <a:avLst/>
          </a:prstGeom>
          <a:solidFill>
            <a:srgbClr val="FFFF00">
              <a:alpha val="50000"/>
            </a:srgbClr>
          </a:solidFill>
          <a:ln w="38100">
            <a:noFill/>
          </a:ln>
        </p:spPr>
        <p:txBody>
          <a:bodyPr wrap="square" rtlCol="0">
            <a:spAutoFit/>
          </a:bodyPr>
          <a:lstStyle/>
          <a:p>
            <a:pPr algn="ctr">
              <a:spcBef>
                <a:spcPct val="50000"/>
              </a:spcBef>
            </a:pPr>
            <a:r>
              <a:rPr lang="ja-JP" altLang="en-US" sz="2800" b="1" dirty="0" smtClean="0">
                <a:solidFill>
                  <a:srgbClr val="FF0000"/>
                </a:solidFill>
                <a:latin typeface="Calibri" pitchFamily="34" charset="0"/>
              </a:rPr>
              <a:t>防災まちづくりによる地域の活性化、　　　　　　　　　持続可能な地域社会の形成</a:t>
            </a:r>
            <a:endParaRPr kumimoji="1" lang="ja-JP" altLang="en-US" dirty="0"/>
          </a:p>
        </p:txBody>
      </p:sp>
      <p:sp>
        <p:nvSpPr>
          <p:cNvPr id="6" name="テキスト ボックス 5"/>
          <p:cNvSpPr txBox="1"/>
          <p:nvPr/>
        </p:nvSpPr>
        <p:spPr>
          <a:xfrm>
            <a:off x="642910" y="857232"/>
            <a:ext cx="857256" cy="461665"/>
          </a:xfrm>
          <a:prstGeom prst="rect">
            <a:avLst/>
          </a:prstGeom>
          <a:noFill/>
          <a:ln w="19050">
            <a:noFill/>
          </a:ln>
        </p:spPr>
        <p:txBody>
          <a:bodyPr wrap="square" rtlCol="0">
            <a:spAutoFit/>
          </a:bodyPr>
          <a:lstStyle/>
          <a:p>
            <a:pPr algn="ctr"/>
            <a:r>
              <a:rPr kumimoji="1" lang="ja-JP" altLang="en-US" sz="2400" b="1" dirty="0" smtClean="0">
                <a:solidFill>
                  <a:srgbClr val="C00000"/>
                </a:solidFill>
              </a:rPr>
              <a:t>目的</a:t>
            </a:r>
            <a:endParaRPr kumimoji="1" lang="ja-JP" altLang="en-US" sz="2400" b="1" dirty="0">
              <a:solidFill>
                <a:srgbClr val="C00000"/>
              </a:solidFill>
            </a:endParaRPr>
          </a:p>
        </p:txBody>
      </p:sp>
      <p:sp>
        <p:nvSpPr>
          <p:cNvPr id="7" name="Text Box 34"/>
          <p:cNvSpPr txBox="1">
            <a:spLocks noChangeArrowheads="1"/>
          </p:cNvSpPr>
          <p:nvPr/>
        </p:nvSpPr>
        <p:spPr bwMode="auto">
          <a:xfrm>
            <a:off x="0" y="2000240"/>
            <a:ext cx="9144000" cy="1661993"/>
          </a:xfrm>
          <a:prstGeom prst="rect">
            <a:avLst/>
          </a:prstGeom>
          <a:solidFill>
            <a:srgbClr val="CCFFFF"/>
          </a:solidFill>
          <a:ln w="9525">
            <a:noFill/>
            <a:miter lim="800000"/>
            <a:headEnd/>
            <a:tailEnd/>
          </a:ln>
        </p:spPr>
        <p:txBody>
          <a:bodyPr wrap="square">
            <a:spAutoFit/>
          </a:bodyPr>
          <a:lstStyle/>
          <a:p>
            <a:pPr algn="ctr">
              <a:spcBef>
                <a:spcPct val="50000"/>
              </a:spcBef>
            </a:pPr>
            <a:r>
              <a:rPr lang="ja-JP" altLang="en-US" sz="2400" dirty="0" smtClean="0">
                <a:latin typeface="Calibri" pitchFamily="34" charset="0"/>
              </a:rPr>
              <a:t>災害リスクマネジメントシステムの構築</a:t>
            </a:r>
            <a:endParaRPr lang="en-US" altLang="ja-JP" sz="2400" dirty="0" smtClean="0">
              <a:latin typeface="Calibri" pitchFamily="34" charset="0"/>
            </a:endParaRPr>
          </a:p>
          <a:p>
            <a:pPr algn="ctr">
              <a:spcBef>
                <a:spcPct val="50000"/>
              </a:spcBef>
            </a:pPr>
            <a:r>
              <a:rPr lang="ja-JP" altLang="en-US" sz="2400" dirty="0" smtClean="0">
                <a:latin typeface="Calibri" pitchFamily="34" charset="0"/>
              </a:rPr>
              <a:t>実行性のある地域防災計画策定手法の確立</a:t>
            </a:r>
            <a:endParaRPr lang="en-US" altLang="ja-JP" sz="2400" dirty="0" smtClean="0">
              <a:latin typeface="Calibri" pitchFamily="34" charset="0"/>
            </a:endParaRPr>
          </a:p>
          <a:p>
            <a:pPr algn="ctr">
              <a:spcBef>
                <a:spcPct val="50000"/>
              </a:spcBef>
            </a:pPr>
            <a:r>
              <a:rPr lang="ja-JP" altLang="en-US" sz="2800" b="1" dirty="0" smtClean="0">
                <a:solidFill>
                  <a:srgbClr val="FF0000"/>
                </a:solidFill>
                <a:latin typeface="Calibri" pitchFamily="34" charset="0"/>
              </a:rPr>
              <a:t>⇒防災まちづくりの手法として適用</a:t>
            </a:r>
            <a:endParaRPr lang="en-US" altLang="ja-JP" sz="2800" b="1" dirty="0">
              <a:solidFill>
                <a:srgbClr val="FF0000"/>
              </a:solidFill>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線コネクタ 3"/>
          <p:cNvCxnSpPr/>
          <p:nvPr/>
        </p:nvCxnSpPr>
        <p:spPr>
          <a:xfrm>
            <a:off x="142844" y="3929066"/>
            <a:ext cx="8715436" cy="0"/>
          </a:xfrm>
          <a:prstGeom prst="line">
            <a:avLst/>
          </a:prstGeom>
          <a:ln w="50800">
            <a:gradFill flip="none" rotWithShape="1">
              <a:gsLst>
                <a:gs pos="0">
                  <a:schemeClr val="tx2">
                    <a:lumMod val="50000"/>
                  </a:schemeClr>
                </a:gs>
                <a:gs pos="50000">
                  <a:schemeClr val="accent1">
                    <a:tint val="44500"/>
                    <a:satMod val="160000"/>
                  </a:schemeClr>
                </a:gs>
                <a:gs pos="100000">
                  <a:schemeClr val="accent1">
                    <a:tint val="23500"/>
                    <a:satMod val="160000"/>
                  </a:scheme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5" name="テキスト ボックス 4"/>
          <p:cNvSpPr txBox="1"/>
          <p:nvPr/>
        </p:nvSpPr>
        <p:spPr>
          <a:xfrm>
            <a:off x="142844" y="3143248"/>
            <a:ext cx="8715436" cy="646331"/>
          </a:xfrm>
          <a:prstGeom prst="rect">
            <a:avLst/>
          </a:prstGeom>
          <a:noFill/>
        </p:spPr>
        <p:txBody>
          <a:bodyPr wrap="square" rtlCol="0">
            <a:spAutoFit/>
          </a:bodyPr>
          <a:lstStyle/>
          <a:p>
            <a:pPr algn="ctr"/>
            <a:r>
              <a:rPr kumimoji="1" lang="ja-JP" altLang="en-US" sz="3600" dirty="0" smtClean="0"/>
              <a:t>補足</a:t>
            </a:r>
            <a:endParaRPr kumimoji="1" lang="ja-JP" altLang="en-US" sz="3600" dirty="0"/>
          </a:p>
        </p:txBody>
      </p:sp>
      <p:cxnSp>
        <p:nvCxnSpPr>
          <p:cNvPr id="6" name="直線コネクタ 5"/>
          <p:cNvCxnSpPr/>
          <p:nvPr/>
        </p:nvCxnSpPr>
        <p:spPr>
          <a:xfrm>
            <a:off x="142844" y="3143248"/>
            <a:ext cx="8715436" cy="0"/>
          </a:xfrm>
          <a:prstGeom prst="line">
            <a:avLst/>
          </a:prstGeom>
          <a:ln w="50800">
            <a:gradFill flip="none" rotWithShape="1">
              <a:gsLst>
                <a:gs pos="0">
                  <a:schemeClr val="tx2">
                    <a:lumMod val="50000"/>
                  </a:schemeClr>
                </a:gs>
                <a:gs pos="50000">
                  <a:schemeClr val="accent1">
                    <a:tint val="44500"/>
                    <a:satMod val="160000"/>
                  </a:schemeClr>
                </a:gs>
                <a:gs pos="100000">
                  <a:schemeClr val="accent1">
                    <a:tint val="23500"/>
                    <a:satMod val="160000"/>
                  </a:schemeClr>
                </a:gs>
              </a:gsLst>
              <a:lin ang="0" scaled="1"/>
              <a:tileRect/>
            </a:gra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線コネクタ 3"/>
          <p:cNvCxnSpPr/>
          <p:nvPr/>
        </p:nvCxnSpPr>
        <p:spPr>
          <a:xfrm>
            <a:off x="285720" y="642918"/>
            <a:ext cx="8715436" cy="0"/>
          </a:xfrm>
          <a:prstGeom prst="line">
            <a:avLst/>
          </a:prstGeom>
          <a:ln w="50800">
            <a:gradFill flip="none" rotWithShape="1">
              <a:gsLst>
                <a:gs pos="0">
                  <a:schemeClr val="tx2">
                    <a:lumMod val="50000"/>
                  </a:schemeClr>
                </a:gs>
                <a:gs pos="50000">
                  <a:schemeClr val="accent1">
                    <a:tint val="44500"/>
                    <a:satMod val="160000"/>
                  </a:schemeClr>
                </a:gs>
                <a:gs pos="100000">
                  <a:schemeClr val="accent1">
                    <a:tint val="23500"/>
                    <a:satMod val="160000"/>
                  </a:scheme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5" name="テキスト ボックス 4"/>
          <p:cNvSpPr txBox="1"/>
          <p:nvPr/>
        </p:nvSpPr>
        <p:spPr>
          <a:xfrm>
            <a:off x="214282" y="0"/>
            <a:ext cx="8786874" cy="646331"/>
          </a:xfrm>
          <a:prstGeom prst="rect">
            <a:avLst/>
          </a:prstGeom>
          <a:noFill/>
        </p:spPr>
        <p:txBody>
          <a:bodyPr wrap="square" rtlCol="0">
            <a:spAutoFit/>
          </a:bodyPr>
          <a:lstStyle/>
          <a:p>
            <a:r>
              <a:rPr kumimoji="1" lang="ja-JP" altLang="en-US" sz="3600" dirty="0" smtClean="0"/>
              <a:t>災害本部支援システム（ガントチャート）</a:t>
            </a:r>
            <a:endParaRPr kumimoji="1" lang="ja-JP" altLang="en-US" sz="3600" dirty="0"/>
          </a:p>
        </p:txBody>
      </p:sp>
      <p:pic>
        <p:nvPicPr>
          <p:cNvPr id="7" name="Picture 16"/>
          <p:cNvPicPr>
            <a:picLocks noChangeAspect="1" noChangeArrowheads="1"/>
          </p:cNvPicPr>
          <p:nvPr/>
        </p:nvPicPr>
        <p:blipFill>
          <a:blip r:embed="rId2" cstate="print"/>
          <a:srcRect/>
          <a:stretch>
            <a:fillRect/>
          </a:stretch>
        </p:blipFill>
        <p:spPr bwMode="auto">
          <a:xfrm>
            <a:off x="285719" y="714356"/>
            <a:ext cx="8646881" cy="6000792"/>
          </a:xfrm>
          <a:prstGeom prst="rect">
            <a:avLst/>
          </a:prstGeom>
          <a:noFill/>
          <a:ln w="9525" algn="ctr">
            <a:noFill/>
            <a:miter lim="800000"/>
            <a:headEnd/>
            <a:tailEnd/>
          </a:ln>
          <a:effectLst/>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線コネクタ 3"/>
          <p:cNvCxnSpPr/>
          <p:nvPr/>
        </p:nvCxnSpPr>
        <p:spPr>
          <a:xfrm>
            <a:off x="285720" y="642918"/>
            <a:ext cx="8715436" cy="0"/>
          </a:xfrm>
          <a:prstGeom prst="line">
            <a:avLst/>
          </a:prstGeom>
          <a:ln w="50800">
            <a:gradFill flip="none" rotWithShape="1">
              <a:gsLst>
                <a:gs pos="0">
                  <a:schemeClr val="tx2">
                    <a:lumMod val="50000"/>
                  </a:schemeClr>
                </a:gs>
                <a:gs pos="50000">
                  <a:schemeClr val="accent1">
                    <a:tint val="44500"/>
                    <a:satMod val="160000"/>
                  </a:schemeClr>
                </a:gs>
                <a:gs pos="100000">
                  <a:schemeClr val="accent1">
                    <a:tint val="23500"/>
                    <a:satMod val="160000"/>
                  </a:scheme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5" name="テキスト ボックス 4"/>
          <p:cNvSpPr txBox="1"/>
          <p:nvPr/>
        </p:nvSpPr>
        <p:spPr>
          <a:xfrm>
            <a:off x="214282" y="0"/>
            <a:ext cx="8786874" cy="646331"/>
          </a:xfrm>
          <a:prstGeom prst="rect">
            <a:avLst/>
          </a:prstGeom>
          <a:noFill/>
        </p:spPr>
        <p:txBody>
          <a:bodyPr wrap="square" rtlCol="0">
            <a:spAutoFit/>
          </a:bodyPr>
          <a:lstStyle/>
          <a:p>
            <a:r>
              <a:rPr kumimoji="1" lang="ja-JP" altLang="en-US" sz="3600" dirty="0" smtClean="0"/>
              <a:t>地域水害</a:t>
            </a:r>
            <a:r>
              <a:rPr lang="ja-JP" altLang="en-US" sz="3600" dirty="0" smtClean="0"/>
              <a:t>対応</a:t>
            </a:r>
            <a:r>
              <a:rPr kumimoji="1" lang="ja-JP" altLang="en-US" sz="3600" dirty="0" smtClean="0"/>
              <a:t>マニュアル（ガントチャート）</a:t>
            </a:r>
            <a:endParaRPr kumimoji="1" lang="ja-JP" altLang="en-US" sz="3600" dirty="0"/>
          </a:p>
        </p:txBody>
      </p:sp>
      <p:pic>
        <p:nvPicPr>
          <p:cNvPr id="6" name="Picture 7"/>
          <p:cNvPicPr>
            <a:picLocks noChangeAspect="1" noChangeArrowheads="1"/>
          </p:cNvPicPr>
          <p:nvPr/>
        </p:nvPicPr>
        <p:blipFill>
          <a:blip r:embed="rId2" cstate="print"/>
          <a:srcRect t="10467" b="5190"/>
          <a:stretch>
            <a:fillRect/>
          </a:stretch>
        </p:blipFill>
        <p:spPr bwMode="auto">
          <a:xfrm>
            <a:off x="214281" y="714356"/>
            <a:ext cx="8786875" cy="6000792"/>
          </a:xfrm>
          <a:prstGeom prst="rect">
            <a:avLst/>
          </a:prstGeom>
          <a:noFill/>
          <a:ln w="9525" algn="ctr">
            <a:noFill/>
            <a:miter lim="800000"/>
            <a:headEnd/>
            <a:tailEnd/>
          </a:ln>
          <a:effectLst/>
        </p:spPr>
      </p:pic>
      <p:sp>
        <p:nvSpPr>
          <p:cNvPr id="8" name="AutoShape 9"/>
          <p:cNvSpPr>
            <a:spLocks noChangeArrowheads="1"/>
          </p:cNvSpPr>
          <p:nvPr/>
        </p:nvSpPr>
        <p:spPr bwMode="auto">
          <a:xfrm>
            <a:off x="7705756" y="928670"/>
            <a:ext cx="1366838" cy="1079500"/>
          </a:xfrm>
          <a:prstGeom prst="wedgeRectCallout">
            <a:avLst>
              <a:gd name="adj1" fmla="val -130900"/>
              <a:gd name="adj2" fmla="val 159279"/>
            </a:avLst>
          </a:prstGeom>
          <a:noFill/>
          <a:ln w="12700" algn="ctr">
            <a:solidFill>
              <a:schemeClr val="tx1"/>
            </a:solidFill>
            <a:miter lim="800000"/>
            <a:headEnd/>
            <a:tailEnd/>
          </a:ln>
          <a:effectLst/>
        </p:spPr>
        <p:txBody>
          <a:bodyPr/>
          <a:lstStyle/>
          <a:p>
            <a:pPr marL="469900" indent="-469900"/>
            <a:r>
              <a:rPr lang="ja-JP" altLang="en-US" sz="2000" dirty="0"/>
              <a:t>対応済</a:t>
            </a:r>
            <a:r>
              <a:rPr lang="en-US" altLang="ja-JP" sz="2000" dirty="0"/>
              <a:t>:</a:t>
            </a:r>
            <a:r>
              <a:rPr lang="ja-JP" altLang="en-US" sz="2000" dirty="0">
                <a:solidFill>
                  <a:srgbClr val="00CC00"/>
                </a:solidFill>
              </a:rPr>
              <a:t>緑</a:t>
            </a:r>
          </a:p>
          <a:p>
            <a:pPr marL="469900" indent="-469900"/>
            <a:r>
              <a:rPr lang="ja-JP" altLang="en-US" sz="2000" dirty="0"/>
              <a:t>未対応</a:t>
            </a:r>
            <a:r>
              <a:rPr lang="en-US" altLang="ja-JP" sz="2000" dirty="0"/>
              <a:t>:</a:t>
            </a:r>
            <a:r>
              <a:rPr lang="ja-JP" altLang="en-US" sz="2000" dirty="0">
                <a:solidFill>
                  <a:schemeClr val="accent2"/>
                </a:solidFill>
              </a:rPr>
              <a:t>赤</a:t>
            </a:r>
          </a:p>
          <a:p>
            <a:pPr marL="469900" indent="-469900"/>
            <a:r>
              <a:rPr lang="ja-JP" altLang="en-US" sz="2000" dirty="0"/>
              <a:t>対応中</a:t>
            </a:r>
            <a:r>
              <a:rPr lang="en-US" altLang="ja-JP" sz="2000" dirty="0"/>
              <a:t>:</a:t>
            </a:r>
            <a:r>
              <a:rPr lang="ja-JP" altLang="en-US" sz="2000" dirty="0">
                <a:solidFill>
                  <a:srgbClr val="FF6600"/>
                </a:solidFill>
              </a:rPr>
              <a:t>燈</a:t>
            </a:r>
          </a:p>
          <a:p>
            <a:pPr marL="469900" indent="-469900" algn="ctr"/>
            <a:endParaRPr lang="en-US" altLang="ja-JP"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線コネクタ 3"/>
          <p:cNvCxnSpPr/>
          <p:nvPr/>
        </p:nvCxnSpPr>
        <p:spPr>
          <a:xfrm>
            <a:off x="214282" y="571480"/>
            <a:ext cx="8715436" cy="0"/>
          </a:xfrm>
          <a:prstGeom prst="line">
            <a:avLst/>
          </a:prstGeom>
          <a:ln w="50800">
            <a:gradFill flip="none" rotWithShape="1">
              <a:gsLst>
                <a:gs pos="0">
                  <a:schemeClr val="tx2">
                    <a:lumMod val="50000"/>
                  </a:schemeClr>
                </a:gs>
                <a:gs pos="50000">
                  <a:schemeClr val="accent1">
                    <a:tint val="44500"/>
                    <a:satMod val="160000"/>
                  </a:schemeClr>
                </a:gs>
                <a:gs pos="100000">
                  <a:schemeClr val="accent1">
                    <a:tint val="23500"/>
                    <a:satMod val="160000"/>
                  </a:scheme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5" name="テキスト ボックス 4"/>
          <p:cNvSpPr txBox="1"/>
          <p:nvPr/>
        </p:nvSpPr>
        <p:spPr>
          <a:xfrm>
            <a:off x="214282" y="0"/>
            <a:ext cx="7358114" cy="646331"/>
          </a:xfrm>
          <a:prstGeom prst="rect">
            <a:avLst/>
          </a:prstGeom>
          <a:noFill/>
        </p:spPr>
        <p:txBody>
          <a:bodyPr wrap="square" rtlCol="0">
            <a:spAutoFit/>
          </a:bodyPr>
          <a:lstStyle/>
          <a:p>
            <a:r>
              <a:rPr kumimoji="1" lang="ja-JP" altLang="en-US" sz="3600" dirty="0" smtClean="0"/>
              <a:t>社会的背景～地域社会の問題～</a:t>
            </a:r>
            <a:endParaRPr kumimoji="1" lang="ja-JP" altLang="en-US" sz="3600" dirty="0"/>
          </a:p>
        </p:txBody>
      </p:sp>
      <p:sp>
        <p:nvSpPr>
          <p:cNvPr id="6" name="テキスト ボックス 5"/>
          <p:cNvSpPr txBox="1"/>
          <p:nvPr/>
        </p:nvSpPr>
        <p:spPr>
          <a:xfrm>
            <a:off x="642910" y="2117703"/>
            <a:ext cx="7786742" cy="954107"/>
          </a:xfrm>
          <a:prstGeom prst="rect">
            <a:avLst/>
          </a:prstGeom>
          <a:noFill/>
        </p:spPr>
        <p:txBody>
          <a:bodyPr wrap="square" rtlCol="0">
            <a:spAutoFit/>
          </a:bodyPr>
          <a:lstStyle/>
          <a:p>
            <a:pPr algn="ctr"/>
            <a:r>
              <a:rPr kumimoji="1" lang="ja-JP" altLang="en-US" sz="2800" dirty="0" smtClean="0">
                <a:solidFill>
                  <a:srgbClr val="C00000"/>
                </a:solidFill>
              </a:rPr>
              <a:t>地域社会の持続可能性、</a:t>
            </a:r>
            <a:endParaRPr kumimoji="1" lang="en-US" altLang="ja-JP" sz="2800" dirty="0" smtClean="0">
              <a:solidFill>
                <a:srgbClr val="C00000"/>
              </a:solidFill>
            </a:endParaRPr>
          </a:p>
          <a:p>
            <a:pPr algn="ctr"/>
            <a:r>
              <a:rPr lang="ja-JP" altLang="en-US" sz="2800" dirty="0" smtClean="0">
                <a:solidFill>
                  <a:srgbClr val="C00000"/>
                </a:solidFill>
              </a:rPr>
              <a:t>　　</a:t>
            </a:r>
            <a:r>
              <a:rPr kumimoji="1" lang="ja-JP" altLang="en-US" sz="2800" dirty="0" smtClean="0">
                <a:solidFill>
                  <a:srgbClr val="C00000"/>
                </a:solidFill>
              </a:rPr>
              <a:t>地域コミュニティ意識の減退</a:t>
            </a:r>
            <a:endParaRPr kumimoji="1" lang="ja-JP" altLang="en-US" sz="2800" dirty="0">
              <a:solidFill>
                <a:srgbClr val="C00000"/>
              </a:solidFill>
            </a:endParaRPr>
          </a:p>
        </p:txBody>
      </p:sp>
      <p:grpSp>
        <p:nvGrpSpPr>
          <p:cNvPr id="11" name="グループ化 10"/>
          <p:cNvGrpSpPr/>
          <p:nvPr/>
        </p:nvGrpSpPr>
        <p:grpSpPr>
          <a:xfrm>
            <a:off x="1071538" y="714356"/>
            <a:ext cx="6929486" cy="1362970"/>
            <a:chOff x="785786" y="785794"/>
            <a:chExt cx="6929486" cy="1362970"/>
          </a:xfrm>
        </p:grpSpPr>
        <p:sp>
          <p:nvSpPr>
            <p:cNvPr id="7" name="テキスト ボックス 6"/>
            <p:cNvSpPr txBox="1"/>
            <p:nvPr/>
          </p:nvSpPr>
          <p:spPr>
            <a:xfrm>
              <a:off x="785786" y="1071546"/>
              <a:ext cx="6929486" cy="1077218"/>
            </a:xfrm>
            <a:prstGeom prst="rect">
              <a:avLst/>
            </a:prstGeom>
            <a:noFill/>
            <a:ln w="25400">
              <a:solidFill>
                <a:srgbClr val="FF0000"/>
              </a:solidFill>
            </a:ln>
          </p:spPr>
          <p:txBody>
            <a:bodyPr wrap="square" rtlCol="0">
              <a:spAutoFit/>
            </a:bodyPr>
            <a:lstStyle/>
            <a:p>
              <a:pPr algn="ctr"/>
              <a:endParaRPr kumimoji="1" lang="en-US" altLang="ja-JP" dirty="0" smtClean="0"/>
            </a:p>
            <a:p>
              <a:pPr algn="ctr"/>
              <a:r>
                <a:rPr kumimoji="1" lang="ja-JP" altLang="en-US" sz="3200" dirty="0" smtClean="0"/>
                <a:t>少子高齢化、過疎化</a:t>
              </a:r>
              <a:endParaRPr kumimoji="1" lang="en-US" altLang="ja-JP" sz="3200" dirty="0" smtClean="0"/>
            </a:p>
            <a:p>
              <a:pPr algn="ctr"/>
              <a:endParaRPr kumimoji="1" lang="ja-JP" altLang="en-US" sz="1400" dirty="0">
                <a:solidFill>
                  <a:srgbClr val="0070C0"/>
                </a:solidFill>
              </a:endParaRPr>
            </a:p>
          </p:txBody>
        </p:sp>
        <p:sp>
          <p:nvSpPr>
            <p:cNvPr id="8" name="テキスト ボックス 7"/>
            <p:cNvSpPr txBox="1"/>
            <p:nvPr/>
          </p:nvSpPr>
          <p:spPr>
            <a:xfrm>
              <a:off x="1000100" y="785794"/>
              <a:ext cx="2786082" cy="523220"/>
            </a:xfrm>
            <a:prstGeom prst="rect">
              <a:avLst/>
            </a:prstGeom>
            <a:solidFill>
              <a:schemeClr val="bg1"/>
            </a:solidFill>
          </p:spPr>
          <p:txBody>
            <a:bodyPr wrap="square" rtlCol="0">
              <a:spAutoFit/>
            </a:bodyPr>
            <a:lstStyle/>
            <a:p>
              <a:pPr algn="ctr"/>
              <a:r>
                <a:rPr kumimoji="1" lang="ja-JP" altLang="en-US" sz="2800" dirty="0" smtClean="0">
                  <a:solidFill>
                    <a:srgbClr val="FF0000"/>
                  </a:solidFill>
                </a:rPr>
                <a:t>地域社会の問題</a:t>
              </a:r>
              <a:endParaRPr kumimoji="1" lang="ja-JP" altLang="en-US" sz="2800" dirty="0">
                <a:solidFill>
                  <a:srgbClr val="FF0000"/>
                </a:solidFill>
              </a:endParaRPr>
            </a:p>
          </p:txBody>
        </p:sp>
      </p:grpSp>
      <p:sp>
        <p:nvSpPr>
          <p:cNvPr id="9" name="下矢印 8"/>
          <p:cNvSpPr/>
          <p:nvPr/>
        </p:nvSpPr>
        <p:spPr>
          <a:xfrm>
            <a:off x="4000496" y="3143248"/>
            <a:ext cx="1071570" cy="42862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p:cNvSpPr txBox="1"/>
          <p:nvPr/>
        </p:nvSpPr>
        <p:spPr>
          <a:xfrm>
            <a:off x="785786" y="3714752"/>
            <a:ext cx="7500990" cy="2862322"/>
          </a:xfrm>
          <a:prstGeom prst="rect">
            <a:avLst/>
          </a:prstGeom>
          <a:solidFill>
            <a:srgbClr val="FFFF00">
              <a:alpha val="50000"/>
            </a:srgbClr>
          </a:solidFill>
          <a:ln w="25400">
            <a:noFill/>
          </a:ln>
        </p:spPr>
        <p:txBody>
          <a:bodyPr wrap="square" rtlCol="0">
            <a:spAutoFit/>
          </a:bodyPr>
          <a:lstStyle/>
          <a:p>
            <a:r>
              <a:rPr kumimoji="1" lang="ja-JP" altLang="en-US" sz="2800" dirty="0" smtClean="0"/>
              <a:t>地域に携わる大学が</a:t>
            </a:r>
            <a:endParaRPr kumimoji="1" lang="en-US" altLang="ja-JP" sz="2800" dirty="0" smtClean="0"/>
          </a:p>
          <a:p>
            <a:pPr algn="ctr"/>
            <a:r>
              <a:rPr kumimoji="1" lang="ja-JP" altLang="en-US" sz="2800" dirty="0" smtClean="0">
                <a:solidFill>
                  <a:srgbClr val="FF0000"/>
                </a:solidFill>
              </a:rPr>
              <a:t>地域に積極的に関わる必要がある</a:t>
            </a:r>
            <a:endParaRPr kumimoji="1" lang="en-US" altLang="ja-JP" sz="2800" dirty="0" smtClean="0">
              <a:solidFill>
                <a:srgbClr val="FF0000"/>
              </a:solidFill>
            </a:endParaRPr>
          </a:p>
          <a:p>
            <a:pPr algn="ctr"/>
            <a:endParaRPr kumimoji="1" lang="en-US" altLang="ja-JP" sz="800" dirty="0" smtClean="0">
              <a:solidFill>
                <a:srgbClr val="FF0000"/>
              </a:solidFill>
            </a:endParaRPr>
          </a:p>
          <a:p>
            <a:r>
              <a:rPr lang="ja-JP" altLang="en-US" sz="2800" dirty="0" smtClean="0">
                <a:solidFill>
                  <a:srgbClr val="0070C0"/>
                </a:solidFill>
              </a:rPr>
              <a:t>我々ができること</a:t>
            </a:r>
            <a:endParaRPr lang="en-US" altLang="ja-JP" sz="2800" dirty="0" smtClean="0">
              <a:solidFill>
                <a:srgbClr val="0070C0"/>
              </a:solidFill>
            </a:endParaRPr>
          </a:p>
          <a:p>
            <a:pPr algn="ctr"/>
            <a:r>
              <a:rPr lang="ja-JP" altLang="en-US" sz="3200" dirty="0" smtClean="0">
                <a:solidFill>
                  <a:srgbClr val="FF0000"/>
                </a:solidFill>
              </a:rPr>
              <a:t>防災まちづくり</a:t>
            </a:r>
            <a:endParaRPr lang="en-US" altLang="ja-JP" sz="3200" dirty="0" smtClean="0">
              <a:solidFill>
                <a:srgbClr val="FF0000"/>
              </a:solidFill>
            </a:endParaRPr>
          </a:p>
          <a:p>
            <a:pPr algn="ctr"/>
            <a:r>
              <a:rPr kumimoji="1" lang="ja-JP" altLang="en-US" sz="2800" dirty="0" smtClean="0"/>
              <a:t>⇒防災をきっかけとした地域の活性化、</a:t>
            </a:r>
            <a:endParaRPr kumimoji="1" lang="en-US" altLang="ja-JP" sz="2800" dirty="0" smtClean="0"/>
          </a:p>
          <a:p>
            <a:pPr algn="ctr"/>
            <a:r>
              <a:rPr kumimoji="1" lang="ja-JP" altLang="en-US" sz="2800" dirty="0" smtClean="0"/>
              <a:t>持続可能な地域社会形成の支援</a:t>
            </a:r>
            <a:endParaRPr kumimoji="1" lang="ja-JP" altLang="en-US" sz="2800" dirty="0"/>
          </a:p>
        </p:txBody>
      </p:sp>
      <p:sp>
        <p:nvSpPr>
          <p:cNvPr id="12" name="左大かっこ 11"/>
          <p:cNvSpPr/>
          <p:nvPr/>
        </p:nvSpPr>
        <p:spPr>
          <a:xfrm>
            <a:off x="2143108" y="2285992"/>
            <a:ext cx="142876" cy="642942"/>
          </a:xfrm>
          <a:prstGeom prst="leftBracket">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3" name="テキスト ボックス 12"/>
          <p:cNvSpPr txBox="1"/>
          <p:nvPr/>
        </p:nvSpPr>
        <p:spPr>
          <a:xfrm>
            <a:off x="1071538" y="2071678"/>
            <a:ext cx="857256" cy="1107996"/>
          </a:xfrm>
          <a:prstGeom prst="rect">
            <a:avLst/>
          </a:prstGeom>
          <a:noFill/>
        </p:spPr>
        <p:txBody>
          <a:bodyPr wrap="square" rtlCol="0">
            <a:spAutoFit/>
          </a:bodyPr>
          <a:lstStyle/>
          <a:p>
            <a:r>
              <a:rPr kumimoji="1" lang="ja-JP" altLang="en-US" sz="6600" dirty="0" smtClean="0"/>
              <a:t>⇒</a:t>
            </a:r>
            <a:endParaRPr kumimoji="1" lang="ja-JP" altLang="en-US" sz="6600"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457200" y="-214338"/>
            <a:ext cx="8229600" cy="1143000"/>
          </a:xfrm>
        </p:spPr>
        <p:txBody>
          <a:bodyPr/>
          <a:lstStyle/>
          <a:p>
            <a:r>
              <a:rPr lang="ja-JP" altLang="en-US" dirty="0" smtClean="0"/>
              <a:t>ガントチャートの項目例</a:t>
            </a:r>
            <a:endParaRPr lang="ja-JP" altLang="en-US" dirty="0"/>
          </a:p>
        </p:txBody>
      </p:sp>
      <p:sp>
        <p:nvSpPr>
          <p:cNvPr id="44036" name="Rectangle 4"/>
          <p:cNvSpPr>
            <a:spLocks noGrp="1" noChangeArrowheads="1"/>
          </p:cNvSpPr>
          <p:nvPr>
            <p:ph type="body" sz="half" idx="1"/>
          </p:nvPr>
        </p:nvSpPr>
        <p:spPr>
          <a:xfrm>
            <a:off x="457200" y="1600201"/>
            <a:ext cx="4038600" cy="3043246"/>
          </a:xfrm>
          <a:solidFill>
            <a:schemeClr val="accent1">
              <a:lumMod val="40000"/>
              <a:lumOff val="60000"/>
              <a:alpha val="50000"/>
            </a:schemeClr>
          </a:solidFill>
        </p:spPr>
        <p:txBody>
          <a:bodyPr/>
          <a:lstStyle/>
          <a:p>
            <a:r>
              <a:rPr lang="ja-JP" altLang="en-US" sz="2600" dirty="0">
                <a:solidFill>
                  <a:srgbClr val="FF0000"/>
                </a:solidFill>
              </a:rPr>
              <a:t>自主防災組織の場合</a:t>
            </a:r>
          </a:p>
          <a:p>
            <a:pPr>
              <a:buFont typeface="Wingdings" pitchFamily="2" charset="2"/>
              <a:buNone/>
            </a:pPr>
            <a:r>
              <a:rPr lang="ja-JP" altLang="en-US" sz="2200" dirty="0"/>
              <a:t>	・災害情報などの情報収集</a:t>
            </a:r>
          </a:p>
          <a:p>
            <a:pPr>
              <a:buFont typeface="Wingdings" pitchFamily="2" charset="2"/>
              <a:buNone/>
            </a:pPr>
            <a:r>
              <a:rPr lang="ja-JP" altLang="en-US" sz="2200" dirty="0"/>
              <a:t>	・関係機関への連絡</a:t>
            </a:r>
          </a:p>
          <a:p>
            <a:pPr>
              <a:buFont typeface="Wingdings" pitchFamily="2" charset="2"/>
              <a:buNone/>
            </a:pPr>
            <a:r>
              <a:rPr lang="ja-JP" altLang="en-US" sz="2200" dirty="0"/>
              <a:t>	・要援護者への支援</a:t>
            </a:r>
          </a:p>
          <a:p>
            <a:pPr>
              <a:buFont typeface="Wingdings" pitchFamily="2" charset="2"/>
              <a:buNone/>
            </a:pPr>
            <a:r>
              <a:rPr lang="ja-JP" altLang="en-US" sz="2200" dirty="0"/>
              <a:t>	・住民への情報伝達</a:t>
            </a:r>
          </a:p>
          <a:p>
            <a:pPr>
              <a:buFont typeface="Wingdings" pitchFamily="2" charset="2"/>
              <a:buNone/>
            </a:pPr>
            <a:r>
              <a:rPr lang="ja-JP" altLang="en-US" sz="2200" dirty="0"/>
              <a:t>	・住民の避難支援</a:t>
            </a:r>
          </a:p>
          <a:p>
            <a:pPr algn="r">
              <a:buFont typeface="Wingdings" pitchFamily="2" charset="2"/>
              <a:buNone/>
            </a:pPr>
            <a:r>
              <a:rPr lang="ja-JP" altLang="en-US" sz="2200" dirty="0"/>
              <a:t>など</a:t>
            </a:r>
          </a:p>
          <a:p>
            <a:pPr>
              <a:buFont typeface="Wingdings" pitchFamily="2" charset="2"/>
              <a:buNone/>
            </a:pPr>
            <a:endParaRPr lang="en-US" altLang="ja-JP" sz="2600" dirty="0"/>
          </a:p>
        </p:txBody>
      </p:sp>
      <p:sp>
        <p:nvSpPr>
          <p:cNvPr id="44037" name="Rectangle 5"/>
          <p:cNvSpPr>
            <a:spLocks noGrp="1" noChangeArrowheads="1"/>
          </p:cNvSpPr>
          <p:nvPr>
            <p:ph type="body" sz="half" idx="2"/>
          </p:nvPr>
        </p:nvSpPr>
        <p:spPr>
          <a:xfrm>
            <a:off x="4648200" y="1600201"/>
            <a:ext cx="4038600" cy="3043246"/>
          </a:xfrm>
          <a:solidFill>
            <a:schemeClr val="accent2">
              <a:lumMod val="40000"/>
              <a:lumOff val="60000"/>
              <a:alpha val="50000"/>
            </a:schemeClr>
          </a:solidFill>
        </p:spPr>
        <p:txBody>
          <a:bodyPr/>
          <a:lstStyle/>
          <a:p>
            <a:r>
              <a:rPr lang="ja-JP" altLang="en-US" sz="2600" dirty="0">
                <a:solidFill>
                  <a:srgbClr val="FF0000"/>
                </a:solidFill>
              </a:rPr>
              <a:t>個人用の場合</a:t>
            </a:r>
          </a:p>
          <a:p>
            <a:pPr>
              <a:buFont typeface="Wingdings" pitchFamily="2" charset="2"/>
              <a:buNone/>
            </a:pPr>
            <a:r>
              <a:rPr lang="ja-JP" altLang="en-US" sz="2200" dirty="0"/>
              <a:t>	・情報収集の手段</a:t>
            </a:r>
          </a:p>
          <a:p>
            <a:pPr>
              <a:buFont typeface="Wingdings" pitchFamily="2" charset="2"/>
              <a:buNone/>
            </a:pPr>
            <a:r>
              <a:rPr lang="ja-JP" altLang="en-US" sz="2200" dirty="0"/>
              <a:t>	・避難準備の手順</a:t>
            </a:r>
          </a:p>
          <a:p>
            <a:pPr>
              <a:buFont typeface="Wingdings" pitchFamily="2" charset="2"/>
              <a:buNone/>
            </a:pPr>
            <a:r>
              <a:rPr lang="ja-JP" altLang="en-US" sz="2200" dirty="0"/>
              <a:t>	・避難手段の注意点</a:t>
            </a:r>
          </a:p>
          <a:p>
            <a:pPr>
              <a:buFont typeface="Wingdings" pitchFamily="2" charset="2"/>
              <a:buNone/>
            </a:pPr>
            <a:r>
              <a:rPr lang="ja-JP" altLang="en-US" sz="2200" dirty="0"/>
              <a:t>	・避難場所について</a:t>
            </a:r>
          </a:p>
          <a:p>
            <a:pPr>
              <a:buFont typeface="Wingdings" pitchFamily="2" charset="2"/>
              <a:buNone/>
            </a:pPr>
            <a:r>
              <a:rPr lang="ja-JP" altLang="en-US" sz="2200" dirty="0"/>
              <a:t>	・要援護者への支援</a:t>
            </a:r>
          </a:p>
          <a:p>
            <a:pPr algn="r">
              <a:buFont typeface="Wingdings" pitchFamily="2" charset="2"/>
              <a:buNone/>
            </a:pPr>
            <a:r>
              <a:rPr lang="ja-JP" altLang="en-US" sz="2200" dirty="0"/>
              <a:t>など</a:t>
            </a:r>
          </a:p>
        </p:txBody>
      </p:sp>
      <p:cxnSp>
        <p:nvCxnSpPr>
          <p:cNvPr id="5" name="直線コネクタ 4"/>
          <p:cNvCxnSpPr/>
          <p:nvPr/>
        </p:nvCxnSpPr>
        <p:spPr>
          <a:xfrm>
            <a:off x="214282" y="642918"/>
            <a:ext cx="8715436" cy="0"/>
          </a:xfrm>
          <a:prstGeom prst="line">
            <a:avLst/>
          </a:prstGeom>
          <a:ln w="50800">
            <a:gradFill flip="none" rotWithShape="1">
              <a:gsLst>
                <a:gs pos="0">
                  <a:schemeClr val="tx2">
                    <a:lumMod val="50000"/>
                  </a:schemeClr>
                </a:gs>
                <a:gs pos="50000">
                  <a:schemeClr val="accent1">
                    <a:tint val="44500"/>
                    <a:satMod val="160000"/>
                  </a:schemeClr>
                </a:gs>
                <a:gs pos="100000">
                  <a:schemeClr val="accent1">
                    <a:tint val="23500"/>
                    <a:satMod val="160000"/>
                  </a:schemeClr>
                </a:gs>
              </a:gsLst>
              <a:lin ang="0" scaled="1"/>
              <a:tileRect/>
            </a:gra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214313" y="0"/>
            <a:ext cx="8929687" cy="533400"/>
          </a:xfrm>
        </p:spPr>
        <p:txBody>
          <a:bodyPr/>
          <a:lstStyle/>
          <a:p>
            <a:pPr algn="l" eaLnBrk="1" hangingPunct="1"/>
            <a:r>
              <a:rPr lang="ja-JP" altLang="en-US" sz="3600" smtClean="0"/>
              <a:t>まち歩きより得られた意見</a:t>
            </a:r>
          </a:p>
        </p:txBody>
      </p:sp>
      <p:sp>
        <p:nvSpPr>
          <p:cNvPr id="16387" name="Text Box 3"/>
          <p:cNvSpPr txBox="1">
            <a:spLocks noChangeArrowheads="1"/>
          </p:cNvSpPr>
          <p:nvPr/>
        </p:nvSpPr>
        <p:spPr bwMode="auto">
          <a:xfrm>
            <a:off x="0" y="836613"/>
            <a:ext cx="7561263" cy="1676400"/>
          </a:xfrm>
          <a:prstGeom prst="rect">
            <a:avLst/>
          </a:prstGeom>
          <a:noFill/>
          <a:ln w="38100">
            <a:noFill/>
            <a:miter lim="800000"/>
            <a:headEnd/>
            <a:tailEnd/>
          </a:ln>
        </p:spPr>
        <p:txBody>
          <a:bodyPr>
            <a:spAutoFit/>
          </a:bodyPr>
          <a:lstStyle/>
          <a:p>
            <a:r>
              <a:rPr lang="ja-JP" altLang="en-US" sz="2400" b="1">
                <a:solidFill>
                  <a:srgbClr val="336600"/>
                </a:solidFill>
                <a:latin typeface="Times New Roman" pitchFamily="18" charset="0"/>
              </a:rPr>
              <a:t>１０町内の住民</a:t>
            </a:r>
            <a:r>
              <a:rPr lang="ja-JP" altLang="en-US" sz="2000">
                <a:solidFill>
                  <a:srgbClr val="660066"/>
                </a:solidFill>
                <a:latin typeface="Times New Roman" pitchFamily="18" charset="0"/>
              </a:rPr>
              <a:t>　</a:t>
            </a:r>
          </a:p>
          <a:p>
            <a:r>
              <a:rPr lang="ja-JP" altLang="en-US" sz="2000">
                <a:latin typeface="Times New Roman" pitchFamily="18" charset="0"/>
              </a:rPr>
              <a:t>　　 </a:t>
            </a:r>
            <a:r>
              <a:rPr lang="ja-JP" altLang="en-US" sz="2000">
                <a:latin typeface="Calibri" pitchFamily="34" charset="0"/>
              </a:rPr>
              <a:t>「避難の前に車を高台へ移動させる」</a:t>
            </a:r>
          </a:p>
          <a:p>
            <a:r>
              <a:rPr lang="ja-JP" altLang="en-US" sz="2000">
                <a:latin typeface="Calibri" pitchFamily="34" charset="0"/>
              </a:rPr>
              <a:t>　　 「避難時はまず荷物を２階へ移動させる」</a:t>
            </a:r>
          </a:p>
          <a:p>
            <a:r>
              <a:rPr lang="ja-JP" altLang="en-US" sz="2000">
                <a:latin typeface="Calibri" pitchFamily="34" charset="0"/>
              </a:rPr>
              <a:t>　　 「一時避難場所は決められていない」</a:t>
            </a:r>
          </a:p>
          <a:p>
            <a:r>
              <a:rPr lang="ja-JP" altLang="en-US" sz="2000">
                <a:latin typeface="Calibri" pitchFamily="34" charset="0"/>
              </a:rPr>
              <a:t>      「避難場所は高台か壺川小学校」</a:t>
            </a:r>
            <a:endParaRPr lang="ja-JP" altLang="en-US" sz="2000">
              <a:latin typeface="Times New Roman" pitchFamily="18" charset="0"/>
            </a:endParaRPr>
          </a:p>
        </p:txBody>
      </p:sp>
      <p:sp>
        <p:nvSpPr>
          <p:cNvPr id="16388" name="Text Box 4"/>
          <p:cNvSpPr txBox="1">
            <a:spLocks noChangeArrowheads="1"/>
          </p:cNvSpPr>
          <p:nvPr/>
        </p:nvSpPr>
        <p:spPr bwMode="auto">
          <a:xfrm>
            <a:off x="71438" y="2816225"/>
            <a:ext cx="7561262" cy="1371600"/>
          </a:xfrm>
          <a:prstGeom prst="rect">
            <a:avLst/>
          </a:prstGeom>
          <a:noFill/>
          <a:ln w="38100">
            <a:noFill/>
            <a:miter lim="800000"/>
            <a:headEnd/>
            <a:tailEnd/>
          </a:ln>
        </p:spPr>
        <p:txBody>
          <a:bodyPr>
            <a:spAutoFit/>
          </a:bodyPr>
          <a:lstStyle/>
          <a:p>
            <a:r>
              <a:rPr lang="ja-JP" altLang="en-US" sz="2400" b="1">
                <a:solidFill>
                  <a:srgbClr val="336600"/>
                </a:solidFill>
                <a:latin typeface="Times New Roman" pitchFamily="18" charset="0"/>
              </a:rPr>
              <a:t>１５町内の住民</a:t>
            </a:r>
            <a:r>
              <a:rPr lang="ja-JP" altLang="en-US" sz="2000">
                <a:solidFill>
                  <a:srgbClr val="336600"/>
                </a:solidFill>
                <a:latin typeface="Times New Roman" pitchFamily="18" charset="0"/>
              </a:rPr>
              <a:t>　</a:t>
            </a:r>
          </a:p>
          <a:p>
            <a:r>
              <a:rPr lang="ja-JP" altLang="en-US" sz="2000">
                <a:latin typeface="Times New Roman" pitchFamily="18" charset="0"/>
              </a:rPr>
              <a:t>　　</a:t>
            </a:r>
            <a:r>
              <a:rPr lang="ja-JP" altLang="en-US" sz="2000">
                <a:latin typeface="Calibri" pitchFamily="34" charset="0"/>
              </a:rPr>
              <a:t>「川の様子がわかるように無線などで知らせてほしい」</a:t>
            </a:r>
          </a:p>
          <a:p>
            <a:r>
              <a:rPr lang="ja-JP" altLang="en-US" sz="2000">
                <a:latin typeface="Calibri" pitchFamily="34" charset="0"/>
              </a:rPr>
              <a:t>　　「防災無線はない」</a:t>
            </a:r>
          </a:p>
          <a:p>
            <a:r>
              <a:rPr lang="ja-JP" altLang="en-US" sz="2000">
                <a:latin typeface="Calibri" pitchFamily="34" charset="0"/>
              </a:rPr>
              <a:t>　　「町内にある建物を一時避難場所として選定している」</a:t>
            </a:r>
            <a:endParaRPr lang="ja-JP" altLang="en-US" sz="2000">
              <a:latin typeface="Times New Roman" pitchFamily="18" charset="0"/>
            </a:endParaRPr>
          </a:p>
        </p:txBody>
      </p:sp>
      <p:pic>
        <p:nvPicPr>
          <p:cNvPr id="16389" name="Picture 5" descr="防災マップ15町内"/>
          <p:cNvPicPr preferRelativeResize="0">
            <a:picLocks noChangeAspect="1" noChangeArrowheads="1"/>
          </p:cNvPicPr>
          <p:nvPr/>
        </p:nvPicPr>
        <p:blipFill>
          <a:blip r:embed="rId2" cstate="print"/>
          <a:srcRect/>
          <a:stretch>
            <a:fillRect/>
          </a:stretch>
        </p:blipFill>
        <p:spPr bwMode="auto">
          <a:xfrm>
            <a:off x="6197600" y="984250"/>
            <a:ext cx="2874963" cy="3813175"/>
          </a:xfrm>
          <a:prstGeom prst="rect">
            <a:avLst/>
          </a:prstGeom>
          <a:noFill/>
          <a:ln w="9525">
            <a:noFill/>
            <a:miter lim="800000"/>
            <a:headEnd/>
            <a:tailEnd/>
          </a:ln>
        </p:spPr>
      </p:pic>
      <p:sp>
        <p:nvSpPr>
          <p:cNvPr id="16390" name="Text Box 6"/>
          <p:cNvSpPr txBox="1">
            <a:spLocks noChangeAspect="1" noChangeArrowheads="1"/>
          </p:cNvSpPr>
          <p:nvPr/>
        </p:nvSpPr>
        <p:spPr bwMode="auto">
          <a:xfrm>
            <a:off x="7545388" y="1776413"/>
            <a:ext cx="1203325" cy="381000"/>
          </a:xfrm>
          <a:prstGeom prst="rect">
            <a:avLst/>
          </a:prstGeom>
          <a:solidFill>
            <a:schemeClr val="bg1">
              <a:alpha val="23921"/>
            </a:schemeClr>
          </a:solidFill>
          <a:ln w="9525">
            <a:noFill/>
            <a:miter lim="800000"/>
            <a:headEnd/>
            <a:tailEnd/>
          </a:ln>
        </p:spPr>
        <p:txBody>
          <a:bodyPr wrap="none"/>
          <a:lstStyle/>
          <a:p>
            <a:r>
              <a:rPr lang="ja-JP" altLang="en-US" sz="1400">
                <a:latin typeface="Calibri" pitchFamily="34" charset="0"/>
              </a:rPr>
              <a:t>一時避難場所</a:t>
            </a:r>
          </a:p>
        </p:txBody>
      </p:sp>
      <p:sp>
        <p:nvSpPr>
          <p:cNvPr id="16391" name="Line 7"/>
          <p:cNvSpPr>
            <a:spLocks noChangeShapeType="1"/>
          </p:cNvSpPr>
          <p:nvPr/>
        </p:nvSpPr>
        <p:spPr bwMode="auto">
          <a:xfrm flipH="1">
            <a:off x="8101013" y="2065338"/>
            <a:ext cx="71437" cy="360362"/>
          </a:xfrm>
          <a:prstGeom prst="line">
            <a:avLst/>
          </a:prstGeom>
          <a:noFill/>
          <a:ln w="9525">
            <a:solidFill>
              <a:schemeClr val="tx1"/>
            </a:solidFill>
            <a:round/>
            <a:headEnd/>
            <a:tailEnd type="triangle" w="med" len="med"/>
          </a:ln>
        </p:spPr>
        <p:txBody>
          <a:bodyPr/>
          <a:lstStyle/>
          <a:p>
            <a:endParaRPr lang="ja-JP" altLang="en-US"/>
          </a:p>
        </p:txBody>
      </p:sp>
      <p:sp>
        <p:nvSpPr>
          <p:cNvPr id="16392" name="Freeform 8"/>
          <p:cNvSpPr>
            <a:spLocks/>
          </p:cNvSpPr>
          <p:nvPr/>
        </p:nvSpPr>
        <p:spPr bwMode="auto">
          <a:xfrm>
            <a:off x="7956550" y="2465388"/>
            <a:ext cx="227013" cy="176212"/>
          </a:xfrm>
          <a:custGeom>
            <a:avLst/>
            <a:gdLst>
              <a:gd name="T0" fmla="*/ 227013 w 143"/>
              <a:gd name="T1" fmla="*/ 15875 h 111"/>
              <a:gd name="T2" fmla="*/ 7938 w 143"/>
              <a:gd name="T3" fmla="*/ 3175 h 111"/>
              <a:gd name="T4" fmla="*/ 0 w 143"/>
              <a:gd name="T5" fmla="*/ 176212 h 111"/>
              <a:gd name="T6" fmla="*/ 215900 w 143"/>
              <a:gd name="T7" fmla="*/ 176212 h 111"/>
              <a:gd name="T8" fmla="*/ 227013 w 143"/>
              <a:gd name="T9" fmla="*/ 15875 h 111"/>
              <a:gd name="T10" fmla="*/ 0 60000 65536"/>
              <a:gd name="T11" fmla="*/ 0 60000 65536"/>
              <a:gd name="T12" fmla="*/ 0 60000 65536"/>
              <a:gd name="T13" fmla="*/ 0 60000 65536"/>
              <a:gd name="T14" fmla="*/ 0 60000 65536"/>
              <a:gd name="T15" fmla="*/ 0 w 143"/>
              <a:gd name="T16" fmla="*/ 0 h 111"/>
              <a:gd name="T17" fmla="*/ 143 w 143"/>
              <a:gd name="T18" fmla="*/ 111 h 111"/>
            </a:gdLst>
            <a:ahLst/>
            <a:cxnLst>
              <a:cxn ang="T10">
                <a:pos x="T0" y="T1"/>
              </a:cxn>
              <a:cxn ang="T11">
                <a:pos x="T2" y="T3"/>
              </a:cxn>
              <a:cxn ang="T12">
                <a:pos x="T4" y="T5"/>
              </a:cxn>
              <a:cxn ang="T13">
                <a:pos x="T6" y="T7"/>
              </a:cxn>
              <a:cxn ang="T14">
                <a:pos x="T8" y="T9"/>
              </a:cxn>
            </a:cxnLst>
            <a:rect l="T15" t="T16" r="T17" b="T18"/>
            <a:pathLst>
              <a:path w="143" h="111">
                <a:moveTo>
                  <a:pt x="143" y="10"/>
                </a:moveTo>
                <a:cubicBezTo>
                  <a:pt x="43" y="0"/>
                  <a:pt x="89" y="2"/>
                  <a:pt x="5" y="2"/>
                </a:cubicBezTo>
                <a:lnTo>
                  <a:pt x="0" y="111"/>
                </a:lnTo>
                <a:lnTo>
                  <a:pt x="136" y="111"/>
                </a:lnTo>
                <a:lnTo>
                  <a:pt x="143" y="10"/>
                </a:lnTo>
                <a:close/>
              </a:path>
            </a:pathLst>
          </a:custGeom>
          <a:solidFill>
            <a:srgbClr val="FF0000">
              <a:alpha val="56078"/>
            </a:srgbClr>
          </a:solidFill>
          <a:ln w="9525">
            <a:solidFill>
              <a:schemeClr val="tx1"/>
            </a:solidFill>
            <a:round/>
            <a:headEnd/>
            <a:tailEnd/>
          </a:ln>
        </p:spPr>
        <p:txBody>
          <a:bodyPr/>
          <a:lstStyle/>
          <a:p>
            <a:endParaRPr lang="ja-JP" altLang="en-US"/>
          </a:p>
        </p:txBody>
      </p:sp>
      <p:sp>
        <p:nvSpPr>
          <p:cNvPr id="16393" name="AutoShape 9"/>
          <p:cNvSpPr>
            <a:spLocks noChangeArrowheads="1"/>
          </p:cNvSpPr>
          <p:nvPr/>
        </p:nvSpPr>
        <p:spPr bwMode="auto">
          <a:xfrm>
            <a:off x="2735263" y="4437063"/>
            <a:ext cx="720725" cy="792162"/>
          </a:xfrm>
          <a:prstGeom prst="downArrow">
            <a:avLst>
              <a:gd name="adj1" fmla="val 49019"/>
              <a:gd name="adj2" fmla="val 60762"/>
            </a:avLst>
          </a:prstGeom>
          <a:solidFill>
            <a:srgbClr val="CCFFFF"/>
          </a:solidFill>
          <a:ln w="9525">
            <a:solidFill>
              <a:schemeClr val="tx1"/>
            </a:solidFill>
            <a:miter lim="800000"/>
            <a:headEnd/>
            <a:tailEnd/>
          </a:ln>
        </p:spPr>
        <p:txBody>
          <a:bodyPr vert="eaVert" wrap="none" anchor="ctr"/>
          <a:lstStyle/>
          <a:p>
            <a:endParaRPr lang="ja-JP" altLang="en-US">
              <a:latin typeface="Calibri" pitchFamily="34" charset="0"/>
            </a:endParaRPr>
          </a:p>
        </p:txBody>
      </p:sp>
      <p:sp>
        <p:nvSpPr>
          <p:cNvPr id="16394" name="Rectangle 10"/>
          <p:cNvSpPr>
            <a:spLocks noChangeArrowheads="1"/>
          </p:cNvSpPr>
          <p:nvPr/>
        </p:nvSpPr>
        <p:spPr bwMode="auto">
          <a:xfrm>
            <a:off x="936625" y="5445125"/>
            <a:ext cx="4824413" cy="769938"/>
          </a:xfrm>
          <a:prstGeom prst="rect">
            <a:avLst/>
          </a:prstGeom>
          <a:solidFill>
            <a:srgbClr val="FFFF99"/>
          </a:solidFill>
          <a:ln w="9525">
            <a:solidFill>
              <a:schemeClr val="tx1"/>
            </a:solidFill>
            <a:miter lim="800000"/>
            <a:headEnd/>
            <a:tailEnd/>
          </a:ln>
        </p:spPr>
        <p:txBody>
          <a:bodyPr wrap="none" anchor="ctr"/>
          <a:lstStyle/>
          <a:p>
            <a:pPr algn="ctr"/>
            <a:r>
              <a:rPr lang="ja-JP" altLang="en-US" sz="2400" b="1">
                <a:solidFill>
                  <a:srgbClr val="FF3300"/>
                </a:solidFill>
                <a:latin typeface="Calibri" pitchFamily="34" charset="0"/>
              </a:rPr>
              <a:t>一時避難場所の評価</a:t>
            </a:r>
          </a:p>
          <a:p>
            <a:pPr algn="ctr"/>
            <a:r>
              <a:rPr lang="ja-JP" altLang="en-US" sz="2400" b="1">
                <a:solidFill>
                  <a:srgbClr val="FF3300"/>
                </a:solidFill>
                <a:latin typeface="Calibri" pitchFamily="34" charset="0"/>
              </a:rPr>
              <a:t>災害情報システムの必要性</a:t>
            </a:r>
          </a:p>
        </p:txBody>
      </p:sp>
      <p:cxnSp>
        <p:nvCxnSpPr>
          <p:cNvPr id="11" name="直線コネクタ 10"/>
          <p:cNvCxnSpPr/>
          <p:nvPr/>
        </p:nvCxnSpPr>
        <p:spPr>
          <a:xfrm>
            <a:off x="214282" y="512763"/>
            <a:ext cx="8715436" cy="0"/>
          </a:xfrm>
          <a:prstGeom prst="line">
            <a:avLst/>
          </a:prstGeom>
          <a:ln w="50800">
            <a:gradFill flip="none" rotWithShape="1">
              <a:gsLst>
                <a:gs pos="0">
                  <a:schemeClr val="tx2">
                    <a:lumMod val="50000"/>
                  </a:schemeClr>
                </a:gs>
                <a:gs pos="50000">
                  <a:schemeClr val="accent1">
                    <a:tint val="44500"/>
                    <a:satMod val="160000"/>
                  </a:schemeClr>
                </a:gs>
                <a:gs pos="100000">
                  <a:schemeClr val="accent1">
                    <a:tint val="23500"/>
                    <a:satMod val="160000"/>
                  </a:schemeClr>
                </a:gs>
              </a:gsLst>
              <a:lin ang="0" scaled="1"/>
              <a:tileRect/>
            </a:gra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線コネクタ 3"/>
          <p:cNvCxnSpPr/>
          <p:nvPr/>
        </p:nvCxnSpPr>
        <p:spPr>
          <a:xfrm>
            <a:off x="214282" y="642918"/>
            <a:ext cx="8715436" cy="0"/>
          </a:xfrm>
          <a:prstGeom prst="line">
            <a:avLst/>
          </a:prstGeom>
          <a:ln w="50800">
            <a:gradFill flip="none" rotWithShape="1">
              <a:gsLst>
                <a:gs pos="0">
                  <a:schemeClr val="tx2">
                    <a:lumMod val="50000"/>
                  </a:schemeClr>
                </a:gs>
                <a:gs pos="50000">
                  <a:schemeClr val="accent1">
                    <a:tint val="44500"/>
                    <a:satMod val="160000"/>
                  </a:schemeClr>
                </a:gs>
                <a:gs pos="100000">
                  <a:schemeClr val="accent1">
                    <a:tint val="23500"/>
                    <a:satMod val="160000"/>
                  </a:scheme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5" name="テキスト ボックス 4"/>
          <p:cNvSpPr txBox="1"/>
          <p:nvPr/>
        </p:nvSpPr>
        <p:spPr>
          <a:xfrm>
            <a:off x="214282" y="0"/>
            <a:ext cx="7358114" cy="646331"/>
          </a:xfrm>
          <a:prstGeom prst="rect">
            <a:avLst/>
          </a:prstGeom>
          <a:noFill/>
        </p:spPr>
        <p:txBody>
          <a:bodyPr wrap="square" rtlCol="0">
            <a:spAutoFit/>
          </a:bodyPr>
          <a:lstStyle/>
          <a:p>
            <a:r>
              <a:rPr kumimoji="1" lang="ja-JP" altLang="en-US" sz="3600" dirty="0" smtClean="0"/>
              <a:t>地域防災学習支援ツール</a:t>
            </a:r>
            <a:endParaRPr kumimoji="1" lang="ja-JP" altLang="en-US" sz="3600" dirty="0"/>
          </a:p>
        </p:txBody>
      </p:sp>
      <p:grpSp>
        <p:nvGrpSpPr>
          <p:cNvPr id="2" name="グループ化 9"/>
          <p:cNvGrpSpPr/>
          <p:nvPr/>
        </p:nvGrpSpPr>
        <p:grpSpPr>
          <a:xfrm>
            <a:off x="3817967" y="908050"/>
            <a:ext cx="4968875" cy="5834063"/>
            <a:chOff x="3603653" y="908050"/>
            <a:chExt cx="4968875" cy="5834063"/>
          </a:xfrm>
        </p:grpSpPr>
        <p:pic>
          <p:nvPicPr>
            <p:cNvPr id="6" name="Picture 8"/>
            <p:cNvPicPr>
              <a:picLocks noChangeAspect="1" noChangeArrowheads="1"/>
            </p:cNvPicPr>
            <p:nvPr/>
          </p:nvPicPr>
          <p:blipFill>
            <a:blip r:embed="rId2" cstate="print"/>
            <a:srcRect l="27025" t="18417" r="27692" b="8493"/>
            <a:stretch>
              <a:fillRect/>
            </a:stretch>
          </p:blipFill>
          <p:spPr bwMode="auto">
            <a:xfrm>
              <a:off x="3603653" y="908050"/>
              <a:ext cx="4968875" cy="5834063"/>
            </a:xfrm>
            <a:prstGeom prst="rect">
              <a:avLst/>
            </a:prstGeom>
            <a:noFill/>
            <a:ln w="9525">
              <a:noFill/>
              <a:miter lim="800000"/>
              <a:headEnd/>
              <a:tailEnd/>
            </a:ln>
            <a:effectLst/>
          </p:spPr>
        </p:pic>
        <p:sp>
          <p:nvSpPr>
            <p:cNvPr id="7" name="Rectangle 9"/>
            <p:cNvSpPr>
              <a:spLocks noChangeArrowheads="1"/>
            </p:cNvSpPr>
            <p:nvPr/>
          </p:nvSpPr>
          <p:spPr bwMode="auto">
            <a:xfrm>
              <a:off x="5127653" y="2503488"/>
              <a:ext cx="863600" cy="720725"/>
            </a:xfrm>
            <a:prstGeom prst="rect">
              <a:avLst/>
            </a:prstGeom>
            <a:solidFill>
              <a:schemeClr val="accent1">
                <a:alpha val="0"/>
              </a:schemeClr>
            </a:solidFill>
            <a:ln w="63500">
              <a:solidFill>
                <a:srgbClr val="FF0000"/>
              </a:solidFill>
              <a:miter lim="800000"/>
              <a:headEnd/>
              <a:tailEnd/>
            </a:ln>
            <a:effectLst/>
          </p:spPr>
          <p:txBody>
            <a:bodyPr wrap="none" anchor="ctr"/>
            <a:lstStyle/>
            <a:p>
              <a:endParaRPr lang="ja-JP" altLang="en-US"/>
            </a:p>
          </p:txBody>
        </p:sp>
      </p:grpSp>
      <p:sp>
        <p:nvSpPr>
          <p:cNvPr id="8" name="テキスト ボックス 7"/>
          <p:cNvSpPr txBox="1"/>
          <p:nvPr/>
        </p:nvSpPr>
        <p:spPr>
          <a:xfrm>
            <a:off x="214282" y="928670"/>
            <a:ext cx="3286148" cy="523220"/>
          </a:xfrm>
          <a:prstGeom prst="rect">
            <a:avLst/>
          </a:prstGeom>
          <a:noFill/>
        </p:spPr>
        <p:txBody>
          <a:bodyPr wrap="square" rtlCol="0">
            <a:spAutoFit/>
          </a:bodyPr>
          <a:lstStyle/>
          <a:p>
            <a:r>
              <a:rPr kumimoji="1" lang="ja-JP" altLang="en-US" sz="2800" u="sng" dirty="0" smtClean="0"/>
              <a:t>避難シミュレーション</a:t>
            </a:r>
            <a:endParaRPr kumimoji="1" lang="en-US" altLang="ja-JP" sz="2800" u="sng" dirty="0" smtClean="0"/>
          </a:p>
        </p:txBody>
      </p:sp>
      <p:sp>
        <p:nvSpPr>
          <p:cNvPr id="9" name="テキスト ボックス 8"/>
          <p:cNvSpPr txBox="1"/>
          <p:nvPr/>
        </p:nvSpPr>
        <p:spPr>
          <a:xfrm>
            <a:off x="71406" y="1928802"/>
            <a:ext cx="3500462" cy="2677656"/>
          </a:xfrm>
          <a:prstGeom prst="rect">
            <a:avLst/>
          </a:prstGeom>
          <a:noFill/>
        </p:spPr>
        <p:txBody>
          <a:bodyPr wrap="square" rtlCol="0">
            <a:spAutoFit/>
          </a:bodyPr>
          <a:lstStyle/>
          <a:p>
            <a:r>
              <a:rPr kumimoji="1" lang="ja-JP" altLang="en-US" sz="2400" dirty="0" smtClean="0"/>
              <a:t>避難シミュレーションにおいて、以下のことを試みた。</a:t>
            </a:r>
            <a:endParaRPr kumimoji="1" lang="en-US" altLang="ja-JP" sz="2400" dirty="0" smtClean="0"/>
          </a:p>
          <a:p>
            <a:endParaRPr kumimoji="1" lang="en-US" altLang="ja-JP" sz="2400" dirty="0" smtClean="0"/>
          </a:p>
          <a:p>
            <a:r>
              <a:rPr kumimoji="1" lang="ja-JP" altLang="en-US" sz="2400" dirty="0" smtClean="0"/>
              <a:t>・人と車の避難の再現</a:t>
            </a:r>
            <a:endParaRPr kumimoji="1" lang="en-US" altLang="ja-JP" sz="2400" dirty="0" smtClean="0"/>
          </a:p>
          <a:p>
            <a:r>
              <a:rPr lang="ja-JP" altLang="en-US" sz="2400" dirty="0" smtClean="0"/>
              <a:t>・信号（交通規制）の再現</a:t>
            </a:r>
            <a:endParaRPr lang="en-US" altLang="ja-JP" sz="2400" dirty="0" smtClean="0"/>
          </a:p>
          <a:p>
            <a:endParaRPr kumimoji="1" lang="en-US" altLang="ja-JP" sz="2400" dirty="0"/>
          </a:p>
          <a:p>
            <a:r>
              <a:rPr lang="en-US" altLang="ja-JP" sz="2400" dirty="0" smtClean="0"/>
              <a:t>※</a:t>
            </a:r>
            <a:r>
              <a:rPr lang="ja-JP" altLang="en-US" sz="2400" dirty="0" smtClean="0"/>
              <a:t>赤枠部分について実施</a:t>
            </a:r>
            <a:endParaRPr kumimoji="1" lang="ja-JP" altLang="en-US" sz="2400"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3" name="Oval 11"/>
          <p:cNvSpPr>
            <a:spLocks noChangeArrowheads="1"/>
          </p:cNvSpPr>
          <p:nvPr/>
        </p:nvSpPr>
        <p:spPr bwMode="auto">
          <a:xfrm>
            <a:off x="7235825" y="6226175"/>
            <a:ext cx="431800" cy="360363"/>
          </a:xfrm>
          <a:prstGeom prst="ellipse">
            <a:avLst/>
          </a:prstGeom>
          <a:solidFill>
            <a:srgbClr val="FFCCCC"/>
          </a:solidFill>
          <a:ln w="9525">
            <a:noFill/>
            <a:round/>
            <a:headEnd/>
            <a:tailEnd/>
          </a:ln>
          <a:effectLst/>
        </p:spPr>
        <p:txBody>
          <a:bodyPr wrap="none" anchor="ctr"/>
          <a:lstStyle/>
          <a:p>
            <a:endParaRPr lang="ja-JP" altLang="en-US"/>
          </a:p>
        </p:txBody>
      </p:sp>
      <p:sp>
        <p:nvSpPr>
          <p:cNvPr id="3084" name="Text Box 12"/>
          <p:cNvSpPr txBox="1">
            <a:spLocks noChangeArrowheads="1"/>
          </p:cNvSpPr>
          <p:nvPr/>
        </p:nvSpPr>
        <p:spPr bwMode="auto">
          <a:xfrm>
            <a:off x="7648575" y="6230938"/>
            <a:ext cx="1098550" cy="366712"/>
          </a:xfrm>
          <a:prstGeom prst="rect">
            <a:avLst/>
          </a:prstGeom>
          <a:noFill/>
          <a:ln w="9525">
            <a:noFill/>
            <a:miter lim="800000"/>
            <a:headEnd/>
            <a:tailEnd/>
          </a:ln>
          <a:effectLst/>
        </p:spPr>
        <p:txBody>
          <a:bodyPr wrap="none">
            <a:spAutoFit/>
          </a:bodyPr>
          <a:lstStyle/>
          <a:p>
            <a:r>
              <a:rPr lang="ja-JP" altLang="en-US"/>
              <a:t>避難場所</a:t>
            </a:r>
          </a:p>
        </p:txBody>
      </p:sp>
      <p:grpSp>
        <p:nvGrpSpPr>
          <p:cNvPr id="2" name="Group 114"/>
          <p:cNvGrpSpPr>
            <a:grpSpLocks/>
          </p:cNvGrpSpPr>
          <p:nvPr/>
        </p:nvGrpSpPr>
        <p:grpSpPr bwMode="auto">
          <a:xfrm>
            <a:off x="1692275" y="692150"/>
            <a:ext cx="5472113" cy="6165850"/>
            <a:chOff x="1066" y="436"/>
            <a:chExt cx="3447" cy="3884"/>
          </a:xfrm>
        </p:grpSpPr>
        <p:pic>
          <p:nvPicPr>
            <p:cNvPr id="3187" name="Picture 115"/>
            <p:cNvPicPr>
              <a:picLocks noChangeAspect="1" noChangeArrowheads="1"/>
            </p:cNvPicPr>
            <p:nvPr/>
          </p:nvPicPr>
          <p:blipFill>
            <a:blip r:embed="rId2" cstate="print"/>
            <a:srcRect l="23756" t="15712" r="26375" b="7040"/>
            <a:stretch>
              <a:fillRect/>
            </a:stretch>
          </p:blipFill>
          <p:spPr bwMode="auto">
            <a:xfrm>
              <a:off x="1066" y="436"/>
              <a:ext cx="3447" cy="3884"/>
            </a:xfrm>
            <a:prstGeom prst="rect">
              <a:avLst/>
            </a:prstGeom>
            <a:noFill/>
            <a:ln w="9525">
              <a:noFill/>
              <a:miter lim="800000"/>
              <a:headEnd/>
              <a:tailEnd/>
            </a:ln>
            <a:effectLst/>
          </p:spPr>
        </p:pic>
        <p:pic>
          <p:nvPicPr>
            <p:cNvPr id="3188" name="Picture 116" descr="signal"/>
            <p:cNvPicPr>
              <a:picLocks noChangeAspect="1" noChangeArrowheads="1"/>
            </p:cNvPicPr>
            <p:nvPr/>
          </p:nvPicPr>
          <p:blipFill>
            <a:blip r:embed="rId3" cstate="print"/>
            <a:srcRect/>
            <a:stretch>
              <a:fillRect/>
            </a:stretch>
          </p:blipFill>
          <p:spPr bwMode="auto">
            <a:xfrm>
              <a:off x="4178" y="1951"/>
              <a:ext cx="318" cy="138"/>
            </a:xfrm>
            <a:prstGeom prst="rect">
              <a:avLst/>
            </a:prstGeom>
            <a:noFill/>
          </p:spPr>
        </p:pic>
        <p:pic>
          <p:nvPicPr>
            <p:cNvPr id="3189" name="Picture 117" descr="signal"/>
            <p:cNvPicPr>
              <a:picLocks noChangeAspect="1" noChangeArrowheads="1"/>
            </p:cNvPicPr>
            <p:nvPr/>
          </p:nvPicPr>
          <p:blipFill>
            <a:blip r:embed="rId3" cstate="print"/>
            <a:srcRect/>
            <a:stretch>
              <a:fillRect/>
            </a:stretch>
          </p:blipFill>
          <p:spPr bwMode="auto">
            <a:xfrm>
              <a:off x="2541" y="1009"/>
              <a:ext cx="318" cy="138"/>
            </a:xfrm>
            <a:prstGeom prst="rect">
              <a:avLst/>
            </a:prstGeom>
            <a:noFill/>
          </p:spPr>
        </p:pic>
        <p:pic>
          <p:nvPicPr>
            <p:cNvPr id="3190" name="Picture 118" descr="signal"/>
            <p:cNvPicPr>
              <a:picLocks noChangeAspect="1" noChangeArrowheads="1"/>
            </p:cNvPicPr>
            <p:nvPr/>
          </p:nvPicPr>
          <p:blipFill>
            <a:blip r:embed="rId3" cstate="print"/>
            <a:srcRect/>
            <a:stretch>
              <a:fillRect/>
            </a:stretch>
          </p:blipFill>
          <p:spPr bwMode="auto">
            <a:xfrm>
              <a:off x="2381" y="4063"/>
              <a:ext cx="318" cy="138"/>
            </a:xfrm>
            <a:prstGeom prst="rect">
              <a:avLst/>
            </a:prstGeom>
            <a:noFill/>
          </p:spPr>
        </p:pic>
        <p:pic>
          <p:nvPicPr>
            <p:cNvPr id="3191" name="Picture 119" descr="signal"/>
            <p:cNvPicPr>
              <a:picLocks noChangeAspect="1" noChangeArrowheads="1"/>
            </p:cNvPicPr>
            <p:nvPr/>
          </p:nvPicPr>
          <p:blipFill>
            <a:blip r:embed="rId3" cstate="print"/>
            <a:srcRect/>
            <a:stretch>
              <a:fillRect/>
            </a:stretch>
          </p:blipFill>
          <p:spPr bwMode="auto">
            <a:xfrm>
              <a:off x="1565" y="3311"/>
              <a:ext cx="318" cy="138"/>
            </a:xfrm>
            <a:prstGeom prst="rect">
              <a:avLst/>
            </a:prstGeom>
            <a:noFill/>
          </p:spPr>
        </p:pic>
      </p:grpSp>
      <p:grpSp>
        <p:nvGrpSpPr>
          <p:cNvPr id="3" name="Group 122"/>
          <p:cNvGrpSpPr>
            <a:grpSpLocks/>
          </p:cNvGrpSpPr>
          <p:nvPr/>
        </p:nvGrpSpPr>
        <p:grpSpPr bwMode="auto">
          <a:xfrm>
            <a:off x="1763713" y="692150"/>
            <a:ext cx="5400675" cy="6165850"/>
            <a:chOff x="1111" y="436"/>
            <a:chExt cx="3402" cy="3884"/>
          </a:xfrm>
        </p:grpSpPr>
        <p:pic>
          <p:nvPicPr>
            <p:cNvPr id="3195" name="Picture 123"/>
            <p:cNvPicPr>
              <a:picLocks noChangeAspect="1" noChangeArrowheads="1"/>
            </p:cNvPicPr>
            <p:nvPr/>
          </p:nvPicPr>
          <p:blipFill>
            <a:blip r:embed="rId4" cstate="print"/>
            <a:srcRect l="24406" t="15712" r="26375" b="7040"/>
            <a:stretch>
              <a:fillRect/>
            </a:stretch>
          </p:blipFill>
          <p:spPr bwMode="auto">
            <a:xfrm>
              <a:off x="1111" y="436"/>
              <a:ext cx="3402" cy="3884"/>
            </a:xfrm>
            <a:prstGeom prst="rect">
              <a:avLst/>
            </a:prstGeom>
            <a:noFill/>
            <a:ln w="9525">
              <a:noFill/>
              <a:miter lim="800000"/>
              <a:headEnd/>
              <a:tailEnd/>
            </a:ln>
            <a:effectLst/>
          </p:spPr>
        </p:pic>
        <p:pic>
          <p:nvPicPr>
            <p:cNvPr id="3196" name="Picture 124" descr="signal_red"/>
            <p:cNvPicPr>
              <a:picLocks noChangeAspect="1" noChangeArrowheads="1"/>
            </p:cNvPicPr>
            <p:nvPr/>
          </p:nvPicPr>
          <p:blipFill>
            <a:blip r:embed="rId5" cstate="print"/>
            <a:srcRect/>
            <a:stretch>
              <a:fillRect/>
            </a:stretch>
          </p:blipFill>
          <p:spPr bwMode="auto">
            <a:xfrm>
              <a:off x="4181" y="1954"/>
              <a:ext cx="318" cy="138"/>
            </a:xfrm>
            <a:prstGeom prst="rect">
              <a:avLst/>
            </a:prstGeom>
            <a:noFill/>
          </p:spPr>
        </p:pic>
        <p:pic>
          <p:nvPicPr>
            <p:cNvPr id="3197" name="Picture 125" descr="signal_red"/>
            <p:cNvPicPr>
              <a:picLocks noChangeAspect="1" noChangeArrowheads="1"/>
            </p:cNvPicPr>
            <p:nvPr/>
          </p:nvPicPr>
          <p:blipFill>
            <a:blip r:embed="rId5" cstate="print"/>
            <a:srcRect/>
            <a:stretch>
              <a:fillRect/>
            </a:stretch>
          </p:blipFill>
          <p:spPr bwMode="auto">
            <a:xfrm>
              <a:off x="1551" y="3309"/>
              <a:ext cx="318" cy="138"/>
            </a:xfrm>
            <a:prstGeom prst="rect">
              <a:avLst/>
            </a:prstGeom>
            <a:noFill/>
          </p:spPr>
        </p:pic>
        <p:pic>
          <p:nvPicPr>
            <p:cNvPr id="3198" name="Picture 126" descr="signal_green"/>
            <p:cNvPicPr>
              <a:picLocks noChangeAspect="1" noChangeArrowheads="1"/>
            </p:cNvPicPr>
            <p:nvPr/>
          </p:nvPicPr>
          <p:blipFill>
            <a:blip r:embed="rId6" cstate="print"/>
            <a:srcRect/>
            <a:stretch>
              <a:fillRect/>
            </a:stretch>
          </p:blipFill>
          <p:spPr bwMode="auto">
            <a:xfrm>
              <a:off x="2532" y="1005"/>
              <a:ext cx="318" cy="138"/>
            </a:xfrm>
            <a:prstGeom prst="rect">
              <a:avLst/>
            </a:prstGeom>
            <a:noFill/>
          </p:spPr>
        </p:pic>
        <p:pic>
          <p:nvPicPr>
            <p:cNvPr id="3199" name="Picture 127" descr="signal_green"/>
            <p:cNvPicPr>
              <a:picLocks noChangeAspect="1" noChangeArrowheads="1"/>
            </p:cNvPicPr>
            <p:nvPr/>
          </p:nvPicPr>
          <p:blipFill>
            <a:blip r:embed="rId6" cstate="print"/>
            <a:srcRect/>
            <a:stretch>
              <a:fillRect/>
            </a:stretch>
          </p:blipFill>
          <p:spPr bwMode="auto">
            <a:xfrm>
              <a:off x="2381" y="4065"/>
              <a:ext cx="318" cy="138"/>
            </a:xfrm>
            <a:prstGeom prst="rect">
              <a:avLst/>
            </a:prstGeom>
            <a:noFill/>
          </p:spPr>
        </p:pic>
      </p:grpSp>
      <p:grpSp>
        <p:nvGrpSpPr>
          <p:cNvPr id="4" name="Group 128"/>
          <p:cNvGrpSpPr>
            <a:grpSpLocks/>
          </p:cNvGrpSpPr>
          <p:nvPr/>
        </p:nvGrpSpPr>
        <p:grpSpPr bwMode="auto">
          <a:xfrm>
            <a:off x="1763713" y="692150"/>
            <a:ext cx="5400675" cy="6165850"/>
            <a:chOff x="1111" y="436"/>
            <a:chExt cx="3402" cy="3884"/>
          </a:xfrm>
        </p:grpSpPr>
        <p:pic>
          <p:nvPicPr>
            <p:cNvPr id="3201" name="Picture 129"/>
            <p:cNvPicPr>
              <a:picLocks noChangeAspect="1" noChangeArrowheads="1"/>
            </p:cNvPicPr>
            <p:nvPr/>
          </p:nvPicPr>
          <p:blipFill>
            <a:blip r:embed="rId7" cstate="print"/>
            <a:srcRect l="24406" t="15712" r="26375" b="7040"/>
            <a:stretch>
              <a:fillRect/>
            </a:stretch>
          </p:blipFill>
          <p:spPr bwMode="auto">
            <a:xfrm>
              <a:off x="1111" y="436"/>
              <a:ext cx="3402" cy="3884"/>
            </a:xfrm>
            <a:prstGeom prst="rect">
              <a:avLst/>
            </a:prstGeom>
            <a:noFill/>
            <a:ln w="9525">
              <a:noFill/>
              <a:miter lim="800000"/>
              <a:headEnd/>
              <a:tailEnd/>
            </a:ln>
            <a:effectLst/>
          </p:spPr>
        </p:pic>
        <p:pic>
          <p:nvPicPr>
            <p:cNvPr id="3202" name="Picture 130" descr="signal_red"/>
            <p:cNvPicPr>
              <a:picLocks noChangeAspect="1" noChangeArrowheads="1"/>
            </p:cNvPicPr>
            <p:nvPr/>
          </p:nvPicPr>
          <p:blipFill>
            <a:blip r:embed="rId5" cstate="print"/>
            <a:srcRect/>
            <a:stretch>
              <a:fillRect/>
            </a:stretch>
          </p:blipFill>
          <p:spPr bwMode="auto">
            <a:xfrm>
              <a:off x="4181" y="1954"/>
              <a:ext cx="318" cy="138"/>
            </a:xfrm>
            <a:prstGeom prst="rect">
              <a:avLst/>
            </a:prstGeom>
            <a:noFill/>
          </p:spPr>
        </p:pic>
        <p:pic>
          <p:nvPicPr>
            <p:cNvPr id="3203" name="Picture 131" descr="signal_red"/>
            <p:cNvPicPr>
              <a:picLocks noChangeAspect="1" noChangeArrowheads="1"/>
            </p:cNvPicPr>
            <p:nvPr/>
          </p:nvPicPr>
          <p:blipFill>
            <a:blip r:embed="rId5" cstate="print"/>
            <a:srcRect/>
            <a:stretch>
              <a:fillRect/>
            </a:stretch>
          </p:blipFill>
          <p:spPr bwMode="auto">
            <a:xfrm>
              <a:off x="1551" y="3309"/>
              <a:ext cx="318" cy="138"/>
            </a:xfrm>
            <a:prstGeom prst="rect">
              <a:avLst/>
            </a:prstGeom>
            <a:noFill/>
          </p:spPr>
        </p:pic>
        <p:pic>
          <p:nvPicPr>
            <p:cNvPr id="3204" name="Picture 132" descr="signal_green"/>
            <p:cNvPicPr>
              <a:picLocks noChangeAspect="1" noChangeArrowheads="1"/>
            </p:cNvPicPr>
            <p:nvPr/>
          </p:nvPicPr>
          <p:blipFill>
            <a:blip r:embed="rId6" cstate="print"/>
            <a:srcRect/>
            <a:stretch>
              <a:fillRect/>
            </a:stretch>
          </p:blipFill>
          <p:spPr bwMode="auto">
            <a:xfrm>
              <a:off x="2532" y="1005"/>
              <a:ext cx="318" cy="138"/>
            </a:xfrm>
            <a:prstGeom prst="rect">
              <a:avLst/>
            </a:prstGeom>
            <a:noFill/>
          </p:spPr>
        </p:pic>
        <p:pic>
          <p:nvPicPr>
            <p:cNvPr id="3205" name="Picture 133" descr="signal_green"/>
            <p:cNvPicPr>
              <a:picLocks noChangeAspect="1" noChangeArrowheads="1"/>
            </p:cNvPicPr>
            <p:nvPr/>
          </p:nvPicPr>
          <p:blipFill>
            <a:blip r:embed="rId6" cstate="print"/>
            <a:srcRect/>
            <a:stretch>
              <a:fillRect/>
            </a:stretch>
          </p:blipFill>
          <p:spPr bwMode="auto">
            <a:xfrm>
              <a:off x="2381" y="4065"/>
              <a:ext cx="318" cy="138"/>
            </a:xfrm>
            <a:prstGeom prst="rect">
              <a:avLst/>
            </a:prstGeom>
            <a:noFill/>
          </p:spPr>
        </p:pic>
      </p:grpSp>
      <p:grpSp>
        <p:nvGrpSpPr>
          <p:cNvPr id="5" name="Group 134"/>
          <p:cNvGrpSpPr>
            <a:grpSpLocks/>
          </p:cNvGrpSpPr>
          <p:nvPr/>
        </p:nvGrpSpPr>
        <p:grpSpPr bwMode="auto">
          <a:xfrm>
            <a:off x="1763713" y="692150"/>
            <a:ext cx="5400675" cy="6165850"/>
            <a:chOff x="1111" y="436"/>
            <a:chExt cx="3402" cy="3884"/>
          </a:xfrm>
        </p:grpSpPr>
        <p:pic>
          <p:nvPicPr>
            <p:cNvPr id="3207" name="Picture 135"/>
            <p:cNvPicPr>
              <a:picLocks noChangeAspect="1" noChangeArrowheads="1"/>
            </p:cNvPicPr>
            <p:nvPr/>
          </p:nvPicPr>
          <p:blipFill>
            <a:blip r:embed="rId8" cstate="print"/>
            <a:srcRect l="24406" t="15712" r="26375" b="7040"/>
            <a:stretch>
              <a:fillRect/>
            </a:stretch>
          </p:blipFill>
          <p:spPr bwMode="auto">
            <a:xfrm>
              <a:off x="1111" y="436"/>
              <a:ext cx="3402" cy="3884"/>
            </a:xfrm>
            <a:prstGeom prst="rect">
              <a:avLst/>
            </a:prstGeom>
            <a:noFill/>
            <a:ln w="9525">
              <a:noFill/>
              <a:miter lim="800000"/>
              <a:headEnd/>
              <a:tailEnd/>
            </a:ln>
            <a:effectLst/>
          </p:spPr>
        </p:pic>
        <p:pic>
          <p:nvPicPr>
            <p:cNvPr id="3208" name="Picture 136" descr="signal_red"/>
            <p:cNvPicPr>
              <a:picLocks noChangeAspect="1" noChangeArrowheads="1"/>
            </p:cNvPicPr>
            <p:nvPr/>
          </p:nvPicPr>
          <p:blipFill>
            <a:blip r:embed="rId5" cstate="print"/>
            <a:srcRect/>
            <a:stretch>
              <a:fillRect/>
            </a:stretch>
          </p:blipFill>
          <p:spPr bwMode="auto">
            <a:xfrm>
              <a:off x="4181" y="1954"/>
              <a:ext cx="318" cy="138"/>
            </a:xfrm>
            <a:prstGeom prst="rect">
              <a:avLst/>
            </a:prstGeom>
            <a:noFill/>
          </p:spPr>
        </p:pic>
        <p:pic>
          <p:nvPicPr>
            <p:cNvPr id="3209" name="Picture 137" descr="signal_red"/>
            <p:cNvPicPr>
              <a:picLocks noChangeAspect="1" noChangeArrowheads="1"/>
            </p:cNvPicPr>
            <p:nvPr/>
          </p:nvPicPr>
          <p:blipFill>
            <a:blip r:embed="rId5" cstate="print"/>
            <a:srcRect/>
            <a:stretch>
              <a:fillRect/>
            </a:stretch>
          </p:blipFill>
          <p:spPr bwMode="auto">
            <a:xfrm>
              <a:off x="1551" y="3309"/>
              <a:ext cx="318" cy="138"/>
            </a:xfrm>
            <a:prstGeom prst="rect">
              <a:avLst/>
            </a:prstGeom>
            <a:noFill/>
          </p:spPr>
        </p:pic>
        <p:pic>
          <p:nvPicPr>
            <p:cNvPr id="3210" name="Picture 138" descr="signal_green"/>
            <p:cNvPicPr>
              <a:picLocks noChangeAspect="1" noChangeArrowheads="1"/>
            </p:cNvPicPr>
            <p:nvPr/>
          </p:nvPicPr>
          <p:blipFill>
            <a:blip r:embed="rId6" cstate="print"/>
            <a:srcRect/>
            <a:stretch>
              <a:fillRect/>
            </a:stretch>
          </p:blipFill>
          <p:spPr bwMode="auto">
            <a:xfrm>
              <a:off x="2532" y="1005"/>
              <a:ext cx="318" cy="138"/>
            </a:xfrm>
            <a:prstGeom prst="rect">
              <a:avLst/>
            </a:prstGeom>
            <a:noFill/>
          </p:spPr>
        </p:pic>
        <p:pic>
          <p:nvPicPr>
            <p:cNvPr id="3211" name="Picture 139" descr="signal_green"/>
            <p:cNvPicPr>
              <a:picLocks noChangeAspect="1" noChangeArrowheads="1"/>
            </p:cNvPicPr>
            <p:nvPr/>
          </p:nvPicPr>
          <p:blipFill>
            <a:blip r:embed="rId6" cstate="print"/>
            <a:srcRect/>
            <a:stretch>
              <a:fillRect/>
            </a:stretch>
          </p:blipFill>
          <p:spPr bwMode="auto">
            <a:xfrm>
              <a:off x="2381" y="4065"/>
              <a:ext cx="318" cy="138"/>
            </a:xfrm>
            <a:prstGeom prst="rect">
              <a:avLst/>
            </a:prstGeom>
            <a:noFill/>
          </p:spPr>
        </p:pic>
      </p:grpSp>
      <p:grpSp>
        <p:nvGrpSpPr>
          <p:cNvPr id="6" name="Group 140"/>
          <p:cNvGrpSpPr>
            <a:grpSpLocks/>
          </p:cNvGrpSpPr>
          <p:nvPr/>
        </p:nvGrpSpPr>
        <p:grpSpPr bwMode="auto">
          <a:xfrm>
            <a:off x="1763713" y="692150"/>
            <a:ext cx="5400675" cy="6165850"/>
            <a:chOff x="1111" y="436"/>
            <a:chExt cx="3402" cy="3884"/>
          </a:xfrm>
        </p:grpSpPr>
        <p:pic>
          <p:nvPicPr>
            <p:cNvPr id="3213" name="Picture 141"/>
            <p:cNvPicPr>
              <a:picLocks noChangeAspect="1" noChangeArrowheads="1"/>
            </p:cNvPicPr>
            <p:nvPr/>
          </p:nvPicPr>
          <p:blipFill>
            <a:blip r:embed="rId9" cstate="print"/>
            <a:srcRect l="24406" t="15712" r="26375" b="7040"/>
            <a:stretch>
              <a:fillRect/>
            </a:stretch>
          </p:blipFill>
          <p:spPr bwMode="auto">
            <a:xfrm>
              <a:off x="1111" y="436"/>
              <a:ext cx="3402" cy="3884"/>
            </a:xfrm>
            <a:prstGeom prst="rect">
              <a:avLst/>
            </a:prstGeom>
            <a:noFill/>
            <a:ln w="9525">
              <a:noFill/>
              <a:miter lim="800000"/>
              <a:headEnd/>
              <a:tailEnd/>
            </a:ln>
            <a:effectLst/>
          </p:spPr>
        </p:pic>
        <p:pic>
          <p:nvPicPr>
            <p:cNvPr id="3214" name="Picture 142" descr="signal_red"/>
            <p:cNvPicPr>
              <a:picLocks noChangeAspect="1" noChangeArrowheads="1"/>
            </p:cNvPicPr>
            <p:nvPr/>
          </p:nvPicPr>
          <p:blipFill>
            <a:blip r:embed="rId5" cstate="print"/>
            <a:srcRect/>
            <a:stretch>
              <a:fillRect/>
            </a:stretch>
          </p:blipFill>
          <p:spPr bwMode="auto">
            <a:xfrm>
              <a:off x="4181" y="1954"/>
              <a:ext cx="318" cy="138"/>
            </a:xfrm>
            <a:prstGeom prst="rect">
              <a:avLst/>
            </a:prstGeom>
            <a:noFill/>
          </p:spPr>
        </p:pic>
        <p:pic>
          <p:nvPicPr>
            <p:cNvPr id="3215" name="Picture 143" descr="signal_red"/>
            <p:cNvPicPr>
              <a:picLocks noChangeAspect="1" noChangeArrowheads="1"/>
            </p:cNvPicPr>
            <p:nvPr/>
          </p:nvPicPr>
          <p:blipFill>
            <a:blip r:embed="rId5" cstate="print"/>
            <a:srcRect/>
            <a:stretch>
              <a:fillRect/>
            </a:stretch>
          </p:blipFill>
          <p:spPr bwMode="auto">
            <a:xfrm>
              <a:off x="1551" y="3309"/>
              <a:ext cx="318" cy="138"/>
            </a:xfrm>
            <a:prstGeom prst="rect">
              <a:avLst/>
            </a:prstGeom>
            <a:noFill/>
          </p:spPr>
        </p:pic>
        <p:pic>
          <p:nvPicPr>
            <p:cNvPr id="3216" name="Picture 144" descr="signal_green"/>
            <p:cNvPicPr>
              <a:picLocks noChangeAspect="1" noChangeArrowheads="1"/>
            </p:cNvPicPr>
            <p:nvPr/>
          </p:nvPicPr>
          <p:blipFill>
            <a:blip r:embed="rId6" cstate="print"/>
            <a:srcRect/>
            <a:stretch>
              <a:fillRect/>
            </a:stretch>
          </p:blipFill>
          <p:spPr bwMode="auto">
            <a:xfrm>
              <a:off x="2532" y="1005"/>
              <a:ext cx="318" cy="138"/>
            </a:xfrm>
            <a:prstGeom prst="rect">
              <a:avLst/>
            </a:prstGeom>
            <a:noFill/>
          </p:spPr>
        </p:pic>
        <p:pic>
          <p:nvPicPr>
            <p:cNvPr id="3217" name="Picture 145" descr="signal_green"/>
            <p:cNvPicPr>
              <a:picLocks noChangeAspect="1" noChangeArrowheads="1"/>
            </p:cNvPicPr>
            <p:nvPr/>
          </p:nvPicPr>
          <p:blipFill>
            <a:blip r:embed="rId6" cstate="print"/>
            <a:srcRect/>
            <a:stretch>
              <a:fillRect/>
            </a:stretch>
          </p:blipFill>
          <p:spPr bwMode="auto">
            <a:xfrm>
              <a:off x="2381" y="4065"/>
              <a:ext cx="318" cy="138"/>
            </a:xfrm>
            <a:prstGeom prst="rect">
              <a:avLst/>
            </a:prstGeom>
            <a:noFill/>
          </p:spPr>
        </p:pic>
      </p:grpSp>
      <p:grpSp>
        <p:nvGrpSpPr>
          <p:cNvPr id="7" name="Group 146"/>
          <p:cNvGrpSpPr>
            <a:grpSpLocks/>
          </p:cNvGrpSpPr>
          <p:nvPr/>
        </p:nvGrpSpPr>
        <p:grpSpPr bwMode="auto">
          <a:xfrm>
            <a:off x="1763713" y="692150"/>
            <a:ext cx="5400675" cy="6165850"/>
            <a:chOff x="1111" y="436"/>
            <a:chExt cx="3402" cy="3884"/>
          </a:xfrm>
        </p:grpSpPr>
        <p:pic>
          <p:nvPicPr>
            <p:cNvPr id="3219" name="Picture 147"/>
            <p:cNvPicPr>
              <a:picLocks noChangeAspect="1" noChangeArrowheads="1"/>
            </p:cNvPicPr>
            <p:nvPr/>
          </p:nvPicPr>
          <p:blipFill>
            <a:blip r:embed="rId10" cstate="print"/>
            <a:srcRect l="24406" t="15712" r="26375" b="7040"/>
            <a:stretch>
              <a:fillRect/>
            </a:stretch>
          </p:blipFill>
          <p:spPr bwMode="auto">
            <a:xfrm>
              <a:off x="1111" y="436"/>
              <a:ext cx="3402" cy="3884"/>
            </a:xfrm>
            <a:prstGeom prst="rect">
              <a:avLst/>
            </a:prstGeom>
            <a:noFill/>
            <a:ln w="9525">
              <a:noFill/>
              <a:miter lim="800000"/>
              <a:headEnd/>
              <a:tailEnd/>
            </a:ln>
            <a:effectLst/>
          </p:spPr>
        </p:pic>
        <p:pic>
          <p:nvPicPr>
            <p:cNvPr id="3220" name="Picture 148" descr="signal_red"/>
            <p:cNvPicPr>
              <a:picLocks noChangeAspect="1" noChangeArrowheads="1"/>
            </p:cNvPicPr>
            <p:nvPr/>
          </p:nvPicPr>
          <p:blipFill>
            <a:blip r:embed="rId5" cstate="print"/>
            <a:srcRect/>
            <a:stretch>
              <a:fillRect/>
            </a:stretch>
          </p:blipFill>
          <p:spPr bwMode="auto">
            <a:xfrm>
              <a:off x="4181" y="1954"/>
              <a:ext cx="318" cy="138"/>
            </a:xfrm>
            <a:prstGeom prst="rect">
              <a:avLst/>
            </a:prstGeom>
            <a:noFill/>
          </p:spPr>
        </p:pic>
        <p:pic>
          <p:nvPicPr>
            <p:cNvPr id="3221" name="Picture 149" descr="signal_red"/>
            <p:cNvPicPr>
              <a:picLocks noChangeAspect="1" noChangeArrowheads="1"/>
            </p:cNvPicPr>
            <p:nvPr/>
          </p:nvPicPr>
          <p:blipFill>
            <a:blip r:embed="rId5" cstate="print"/>
            <a:srcRect/>
            <a:stretch>
              <a:fillRect/>
            </a:stretch>
          </p:blipFill>
          <p:spPr bwMode="auto">
            <a:xfrm>
              <a:off x="1551" y="3309"/>
              <a:ext cx="318" cy="138"/>
            </a:xfrm>
            <a:prstGeom prst="rect">
              <a:avLst/>
            </a:prstGeom>
            <a:noFill/>
          </p:spPr>
        </p:pic>
        <p:pic>
          <p:nvPicPr>
            <p:cNvPr id="3222" name="Picture 150" descr="signal_green"/>
            <p:cNvPicPr>
              <a:picLocks noChangeAspect="1" noChangeArrowheads="1"/>
            </p:cNvPicPr>
            <p:nvPr/>
          </p:nvPicPr>
          <p:blipFill>
            <a:blip r:embed="rId6" cstate="print"/>
            <a:srcRect/>
            <a:stretch>
              <a:fillRect/>
            </a:stretch>
          </p:blipFill>
          <p:spPr bwMode="auto">
            <a:xfrm>
              <a:off x="2532" y="1005"/>
              <a:ext cx="318" cy="138"/>
            </a:xfrm>
            <a:prstGeom prst="rect">
              <a:avLst/>
            </a:prstGeom>
            <a:noFill/>
          </p:spPr>
        </p:pic>
        <p:pic>
          <p:nvPicPr>
            <p:cNvPr id="3223" name="Picture 151" descr="signal_green"/>
            <p:cNvPicPr>
              <a:picLocks noChangeAspect="1" noChangeArrowheads="1"/>
            </p:cNvPicPr>
            <p:nvPr/>
          </p:nvPicPr>
          <p:blipFill>
            <a:blip r:embed="rId6" cstate="print"/>
            <a:srcRect/>
            <a:stretch>
              <a:fillRect/>
            </a:stretch>
          </p:blipFill>
          <p:spPr bwMode="auto">
            <a:xfrm>
              <a:off x="2381" y="4065"/>
              <a:ext cx="318" cy="138"/>
            </a:xfrm>
            <a:prstGeom prst="rect">
              <a:avLst/>
            </a:prstGeom>
            <a:noFill/>
          </p:spPr>
        </p:pic>
      </p:grpSp>
      <p:grpSp>
        <p:nvGrpSpPr>
          <p:cNvPr id="8" name="Group 152"/>
          <p:cNvGrpSpPr>
            <a:grpSpLocks/>
          </p:cNvGrpSpPr>
          <p:nvPr/>
        </p:nvGrpSpPr>
        <p:grpSpPr bwMode="auto">
          <a:xfrm>
            <a:off x="1763713" y="692150"/>
            <a:ext cx="5400675" cy="6165850"/>
            <a:chOff x="1111" y="436"/>
            <a:chExt cx="3402" cy="3884"/>
          </a:xfrm>
        </p:grpSpPr>
        <p:pic>
          <p:nvPicPr>
            <p:cNvPr id="3225" name="Picture 153"/>
            <p:cNvPicPr>
              <a:picLocks noChangeAspect="1" noChangeArrowheads="1"/>
            </p:cNvPicPr>
            <p:nvPr/>
          </p:nvPicPr>
          <p:blipFill>
            <a:blip r:embed="rId11" cstate="print"/>
            <a:srcRect l="24406" t="15712" r="26375" b="7040"/>
            <a:stretch>
              <a:fillRect/>
            </a:stretch>
          </p:blipFill>
          <p:spPr bwMode="auto">
            <a:xfrm>
              <a:off x="1111" y="436"/>
              <a:ext cx="3402" cy="3884"/>
            </a:xfrm>
            <a:prstGeom prst="rect">
              <a:avLst/>
            </a:prstGeom>
            <a:noFill/>
            <a:ln w="9525">
              <a:noFill/>
              <a:miter lim="800000"/>
              <a:headEnd/>
              <a:tailEnd/>
            </a:ln>
            <a:effectLst/>
          </p:spPr>
        </p:pic>
        <p:pic>
          <p:nvPicPr>
            <p:cNvPr id="3226" name="Picture 154" descr="signal_red"/>
            <p:cNvPicPr>
              <a:picLocks noChangeAspect="1" noChangeArrowheads="1"/>
            </p:cNvPicPr>
            <p:nvPr/>
          </p:nvPicPr>
          <p:blipFill>
            <a:blip r:embed="rId5" cstate="print"/>
            <a:srcRect/>
            <a:stretch>
              <a:fillRect/>
            </a:stretch>
          </p:blipFill>
          <p:spPr bwMode="auto">
            <a:xfrm>
              <a:off x="4181" y="1954"/>
              <a:ext cx="318" cy="138"/>
            </a:xfrm>
            <a:prstGeom prst="rect">
              <a:avLst/>
            </a:prstGeom>
            <a:noFill/>
          </p:spPr>
        </p:pic>
        <p:pic>
          <p:nvPicPr>
            <p:cNvPr id="3227" name="Picture 155" descr="signal_red"/>
            <p:cNvPicPr>
              <a:picLocks noChangeAspect="1" noChangeArrowheads="1"/>
            </p:cNvPicPr>
            <p:nvPr/>
          </p:nvPicPr>
          <p:blipFill>
            <a:blip r:embed="rId5" cstate="print"/>
            <a:srcRect/>
            <a:stretch>
              <a:fillRect/>
            </a:stretch>
          </p:blipFill>
          <p:spPr bwMode="auto">
            <a:xfrm>
              <a:off x="1551" y="3309"/>
              <a:ext cx="318" cy="138"/>
            </a:xfrm>
            <a:prstGeom prst="rect">
              <a:avLst/>
            </a:prstGeom>
            <a:noFill/>
          </p:spPr>
        </p:pic>
        <p:pic>
          <p:nvPicPr>
            <p:cNvPr id="3228" name="Picture 156" descr="signal_green"/>
            <p:cNvPicPr>
              <a:picLocks noChangeAspect="1" noChangeArrowheads="1"/>
            </p:cNvPicPr>
            <p:nvPr/>
          </p:nvPicPr>
          <p:blipFill>
            <a:blip r:embed="rId6" cstate="print"/>
            <a:srcRect/>
            <a:stretch>
              <a:fillRect/>
            </a:stretch>
          </p:blipFill>
          <p:spPr bwMode="auto">
            <a:xfrm>
              <a:off x="2532" y="1005"/>
              <a:ext cx="318" cy="138"/>
            </a:xfrm>
            <a:prstGeom prst="rect">
              <a:avLst/>
            </a:prstGeom>
            <a:noFill/>
          </p:spPr>
        </p:pic>
        <p:pic>
          <p:nvPicPr>
            <p:cNvPr id="3229" name="Picture 157" descr="signal_green"/>
            <p:cNvPicPr>
              <a:picLocks noChangeAspect="1" noChangeArrowheads="1"/>
            </p:cNvPicPr>
            <p:nvPr/>
          </p:nvPicPr>
          <p:blipFill>
            <a:blip r:embed="rId6" cstate="print"/>
            <a:srcRect/>
            <a:stretch>
              <a:fillRect/>
            </a:stretch>
          </p:blipFill>
          <p:spPr bwMode="auto">
            <a:xfrm>
              <a:off x="2381" y="4065"/>
              <a:ext cx="318" cy="138"/>
            </a:xfrm>
            <a:prstGeom prst="rect">
              <a:avLst/>
            </a:prstGeom>
            <a:noFill/>
          </p:spPr>
        </p:pic>
      </p:grpSp>
      <p:grpSp>
        <p:nvGrpSpPr>
          <p:cNvPr id="9" name="Group 158"/>
          <p:cNvGrpSpPr>
            <a:grpSpLocks/>
          </p:cNvGrpSpPr>
          <p:nvPr/>
        </p:nvGrpSpPr>
        <p:grpSpPr bwMode="auto">
          <a:xfrm>
            <a:off x="1763713" y="692150"/>
            <a:ext cx="5400675" cy="6165850"/>
            <a:chOff x="1111" y="436"/>
            <a:chExt cx="3402" cy="3884"/>
          </a:xfrm>
        </p:grpSpPr>
        <p:pic>
          <p:nvPicPr>
            <p:cNvPr id="3231" name="Picture 159"/>
            <p:cNvPicPr>
              <a:picLocks noChangeAspect="1" noChangeArrowheads="1"/>
            </p:cNvPicPr>
            <p:nvPr/>
          </p:nvPicPr>
          <p:blipFill>
            <a:blip r:embed="rId12" cstate="print"/>
            <a:srcRect l="24406" t="15712" r="26375" b="7040"/>
            <a:stretch>
              <a:fillRect/>
            </a:stretch>
          </p:blipFill>
          <p:spPr bwMode="auto">
            <a:xfrm>
              <a:off x="1111" y="436"/>
              <a:ext cx="3402" cy="3884"/>
            </a:xfrm>
            <a:prstGeom prst="rect">
              <a:avLst/>
            </a:prstGeom>
            <a:noFill/>
            <a:ln w="9525">
              <a:noFill/>
              <a:miter lim="800000"/>
              <a:headEnd/>
              <a:tailEnd/>
            </a:ln>
            <a:effectLst/>
          </p:spPr>
        </p:pic>
        <p:pic>
          <p:nvPicPr>
            <p:cNvPr id="3232" name="Picture 160" descr="signal_red"/>
            <p:cNvPicPr>
              <a:picLocks noChangeAspect="1" noChangeArrowheads="1"/>
            </p:cNvPicPr>
            <p:nvPr/>
          </p:nvPicPr>
          <p:blipFill>
            <a:blip r:embed="rId5" cstate="print"/>
            <a:srcRect/>
            <a:stretch>
              <a:fillRect/>
            </a:stretch>
          </p:blipFill>
          <p:spPr bwMode="auto">
            <a:xfrm>
              <a:off x="4181" y="1954"/>
              <a:ext cx="318" cy="138"/>
            </a:xfrm>
            <a:prstGeom prst="rect">
              <a:avLst/>
            </a:prstGeom>
            <a:noFill/>
          </p:spPr>
        </p:pic>
        <p:pic>
          <p:nvPicPr>
            <p:cNvPr id="3233" name="Picture 161" descr="signal_red"/>
            <p:cNvPicPr>
              <a:picLocks noChangeAspect="1" noChangeArrowheads="1"/>
            </p:cNvPicPr>
            <p:nvPr/>
          </p:nvPicPr>
          <p:blipFill>
            <a:blip r:embed="rId5" cstate="print"/>
            <a:srcRect/>
            <a:stretch>
              <a:fillRect/>
            </a:stretch>
          </p:blipFill>
          <p:spPr bwMode="auto">
            <a:xfrm>
              <a:off x="1551" y="3309"/>
              <a:ext cx="318" cy="138"/>
            </a:xfrm>
            <a:prstGeom prst="rect">
              <a:avLst/>
            </a:prstGeom>
            <a:noFill/>
          </p:spPr>
        </p:pic>
        <p:pic>
          <p:nvPicPr>
            <p:cNvPr id="3234" name="Picture 162" descr="signal_green"/>
            <p:cNvPicPr>
              <a:picLocks noChangeAspect="1" noChangeArrowheads="1"/>
            </p:cNvPicPr>
            <p:nvPr/>
          </p:nvPicPr>
          <p:blipFill>
            <a:blip r:embed="rId6" cstate="print"/>
            <a:srcRect/>
            <a:stretch>
              <a:fillRect/>
            </a:stretch>
          </p:blipFill>
          <p:spPr bwMode="auto">
            <a:xfrm>
              <a:off x="2532" y="1005"/>
              <a:ext cx="318" cy="138"/>
            </a:xfrm>
            <a:prstGeom prst="rect">
              <a:avLst/>
            </a:prstGeom>
            <a:noFill/>
          </p:spPr>
        </p:pic>
        <p:pic>
          <p:nvPicPr>
            <p:cNvPr id="3235" name="Picture 163" descr="signal_green"/>
            <p:cNvPicPr>
              <a:picLocks noChangeAspect="1" noChangeArrowheads="1"/>
            </p:cNvPicPr>
            <p:nvPr/>
          </p:nvPicPr>
          <p:blipFill>
            <a:blip r:embed="rId6" cstate="print"/>
            <a:srcRect/>
            <a:stretch>
              <a:fillRect/>
            </a:stretch>
          </p:blipFill>
          <p:spPr bwMode="auto">
            <a:xfrm>
              <a:off x="2381" y="4065"/>
              <a:ext cx="318" cy="138"/>
            </a:xfrm>
            <a:prstGeom prst="rect">
              <a:avLst/>
            </a:prstGeom>
            <a:noFill/>
          </p:spPr>
        </p:pic>
      </p:grpSp>
      <p:grpSp>
        <p:nvGrpSpPr>
          <p:cNvPr id="10" name="Group 164"/>
          <p:cNvGrpSpPr>
            <a:grpSpLocks/>
          </p:cNvGrpSpPr>
          <p:nvPr/>
        </p:nvGrpSpPr>
        <p:grpSpPr bwMode="auto">
          <a:xfrm>
            <a:off x="1763713" y="692150"/>
            <a:ext cx="5400675" cy="6165850"/>
            <a:chOff x="1111" y="436"/>
            <a:chExt cx="3402" cy="3884"/>
          </a:xfrm>
        </p:grpSpPr>
        <p:pic>
          <p:nvPicPr>
            <p:cNvPr id="3237" name="Picture 165"/>
            <p:cNvPicPr>
              <a:picLocks noChangeAspect="1" noChangeArrowheads="1"/>
            </p:cNvPicPr>
            <p:nvPr/>
          </p:nvPicPr>
          <p:blipFill>
            <a:blip r:embed="rId13" cstate="print"/>
            <a:srcRect l="24406" t="15712" r="26375" b="7040"/>
            <a:stretch>
              <a:fillRect/>
            </a:stretch>
          </p:blipFill>
          <p:spPr bwMode="auto">
            <a:xfrm>
              <a:off x="1111" y="436"/>
              <a:ext cx="3402" cy="3884"/>
            </a:xfrm>
            <a:prstGeom prst="rect">
              <a:avLst/>
            </a:prstGeom>
            <a:noFill/>
            <a:ln w="9525">
              <a:noFill/>
              <a:miter lim="800000"/>
              <a:headEnd/>
              <a:tailEnd/>
            </a:ln>
            <a:effectLst/>
          </p:spPr>
        </p:pic>
        <p:pic>
          <p:nvPicPr>
            <p:cNvPr id="3238" name="Picture 166" descr="signal_red"/>
            <p:cNvPicPr>
              <a:picLocks noChangeAspect="1" noChangeArrowheads="1"/>
            </p:cNvPicPr>
            <p:nvPr/>
          </p:nvPicPr>
          <p:blipFill>
            <a:blip r:embed="rId5" cstate="print"/>
            <a:srcRect/>
            <a:stretch>
              <a:fillRect/>
            </a:stretch>
          </p:blipFill>
          <p:spPr bwMode="auto">
            <a:xfrm>
              <a:off x="4181" y="1954"/>
              <a:ext cx="318" cy="138"/>
            </a:xfrm>
            <a:prstGeom prst="rect">
              <a:avLst/>
            </a:prstGeom>
            <a:noFill/>
          </p:spPr>
        </p:pic>
        <p:pic>
          <p:nvPicPr>
            <p:cNvPr id="3239" name="Picture 167" descr="signal_red"/>
            <p:cNvPicPr>
              <a:picLocks noChangeAspect="1" noChangeArrowheads="1"/>
            </p:cNvPicPr>
            <p:nvPr/>
          </p:nvPicPr>
          <p:blipFill>
            <a:blip r:embed="rId5" cstate="print"/>
            <a:srcRect/>
            <a:stretch>
              <a:fillRect/>
            </a:stretch>
          </p:blipFill>
          <p:spPr bwMode="auto">
            <a:xfrm>
              <a:off x="1551" y="3309"/>
              <a:ext cx="318" cy="138"/>
            </a:xfrm>
            <a:prstGeom prst="rect">
              <a:avLst/>
            </a:prstGeom>
            <a:noFill/>
          </p:spPr>
        </p:pic>
        <p:pic>
          <p:nvPicPr>
            <p:cNvPr id="3240" name="Picture 168" descr="signal_green"/>
            <p:cNvPicPr>
              <a:picLocks noChangeAspect="1" noChangeArrowheads="1"/>
            </p:cNvPicPr>
            <p:nvPr/>
          </p:nvPicPr>
          <p:blipFill>
            <a:blip r:embed="rId6" cstate="print"/>
            <a:srcRect/>
            <a:stretch>
              <a:fillRect/>
            </a:stretch>
          </p:blipFill>
          <p:spPr bwMode="auto">
            <a:xfrm>
              <a:off x="2532" y="1005"/>
              <a:ext cx="318" cy="138"/>
            </a:xfrm>
            <a:prstGeom prst="rect">
              <a:avLst/>
            </a:prstGeom>
            <a:noFill/>
          </p:spPr>
        </p:pic>
        <p:pic>
          <p:nvPicPr>
            <p:cNvPr id="3241" name="Picture 169" descr="signal_green"/>
            <p:cNvPicPr>
              <a:picLocks noChangeAspect="1" noChangeArrowheads="1"/>
            </p:cNvPicPr>
            <p:nvPr/>
          </p:nvPicPr>
          <p:blipFill>
            <a:blip r:embed="rId6" cstate="print"/>
            <a:srcRect/>
            <a:stretch>
              <a:fillRect/>
            </a:stretch>
          </p:blipFill>
          <p:spPr bwMode="auto">
            <a:xfrm>
              <a:off x="2381" y="4065"/>
              <a:ext cx="318" cy="138"/>
            </a:xfrm>
            <a:prstGeom prst="rect">
              <a:avLst/>
            </a:prstGeom>
            <a:noFill/>
          </p:spPr>
        </p:pic>
      </p:grpSp>
      <p:grpSp>
        <p:nvGrpSpPr>
          <p:cNvPr id="11" name="Group 170"/>
          <p:cNvGrpSpPr>
            <a:grpSpLocks/>
          </p:cNvGrpSpPr>
          <p:nvPr/>
        </p:nvGrpSpPr>
        <p:grpSpPr bwMode="auto">
          <a:xfrm>
            <a:off x="1763713" y="692150"/>
            <a:ext cx="5400675" cy="6165850"/>
            <a:chOff x="1111" y="436"/>
            <a:chExt cx="3402" cy="3884"/>
          </a:xfrm>
        </p:grpSpPr>
        <p:pic>
          <p:nvPicPr>
            <p:cNvPr id="3243" name="Picture 171"/>
            <p:cNvPicPr>
              <a:picLocks noChangeAspect="1" noChangeArrowheads="1"/>
            </p:cNvPicPr>
            <p:nvPr/>
          </p:nvPicPr>
          <p:blipFill>
            <a:blip r:embed="rId14" cstate="print"/>
            <a:srcRect l="24406" t="15712" r="26375" b="7040"/>
            <a:stretch>
              <a:fillRect/>
            </a:stretch>
          </p:blipFill>
          <p:spPr bwMode="auto">
            <a:xfrm>
              <a:off x="1111" y="436"/>
              <a:ext cx="3402" cy="3884"/>
            </a:xfrm>
            <a:prstGeom prst="rect">
              <a:avLst/>
            </a:prstGeom>
            <a:noFill/>
            <a:ln w="9525">
              <a:noFill/>
              <a:miter lim="800000"/>
              <a:headEnd/>
              <a:tailEnd/>
            </a:ln>
            <a:effectLst/>
          </p:spPr>
        </p:pic>
        <p:pic>
          <p:nvPicPr>
            <p:cNvPr id="3244" name="Picture 172" descr="signal_red"/>
            <p:cNvPicPr>
              <a:picLocks noChangeAspect="1" noChangeArrowheads="1"/>
            </p:cNvPicPr>
            <p:nvPr/>
          </p:nvPicPr>
          <p:blipFill>
            <a:blip r:embed="rId5" cstate="print"/>
            <a:srcRect/>
            <a:stretch>
              <a:fillRect/>
            </a:stretch>
          </p:blipFill>
          <p:spPr bwMode="auto">
            <a:xfrm>
              <a:off x="4181" y="1954"/>
              <a:ext cx="318" cy="138"/>
            </a:xfrm>
            <a:prstGeom prst="rect">
              <a:avLst/>
            </a:prstGeom>
            <a:noFill/>
          </p:spPr>
        </p:pic>
        <p:pic>
          <p:nvPicPr>
            <p:cNvPr id="3245" name="Picture 173" descr="signal_red"/>
            <p:cNvPicPr>
              <a:picLocks noChangeAspect="1" noChangeArrowheads="1"/>
            </p:cNvPicPr>
            <p:nvPr/>
          </p:nvPicPr>
          <p:blipFill>
            <a:blip r:embed="rId5" cstate="print"/>
            <a:srcRect/>
            <a:stretch>
              <a:fillRect/>
            </a:stretch>
          </p:blipFill>
          <p:spPr bwMode="auto">
            <a:xfrm>
              <a:off x="1551" y="3309"/>
              <a:ext cx="318" cy="138"/>
            </a:xfrm>
            <a:prstGeom prst="rect">
              <a:avLst/>
            </a:prstGeom>
            <a:noFill/>
          </p:spPr>
        </p:pic>
        <p:pic>
          <p:nvPicPr>
            <p:cNvPr id="3246" name="Picture 174" descr="signal_green"/>
            <p:cNvPicPr>
              <a:picLocks noChangeAspect="1" noChangeArrowheads="1"/>
            </p:cNvPicPr>
            <p:nvPr/>
          </p:nvPicPr>
          <p:blipFill>
            <a:blip r:embed="rId6" cstate="print"/>
            <a:srcRect/>
            <a:stretch>
              <a:fillRect/>
            </a:stretch>
          </p:blipFill>
          <p:spPr bwMode="auto">
            <a:xfrm>
              <a:off x="2532" y="1005"/>
              <a:ext cx="318" cy="138"/>
            </a:xfrm>
            <a:prstGeom prst="rect">
              <a:avLst/>
            </a:prstGeom>
            <a:noFill/>
          </p:spPr>
        </p:pic>
        <p:pic>
          <p:nvPicPr>
            <p:cNvPr id="3247" name="Picture 175" descr="signal_green"/>
            <p:cNvPicPr>
              <a:picLocks noChangeAspect="1" noChangeArrowheads="1"/>
            </p:cNvPicPr>
            <p:nvPr/>
          </p:nvPicPr>
          <p:blipFill>
            <a:blip r:embed="rId6" cstate="print"/>
            <a:srcRect/>
            <a:stretch>
              <a:fillRect/>
            </a:stretch>
          </p:blipFill>
          <p:spPr bwMode="auto">
            <a:xfrm>
              <a:off x="2381" y="4065"/>
              <a:ext cx="318" cy="138"/>
            </a:xfrm>
            <a:prstGeom prst="rect">
              <a:avLst/>
            </a:prstGeom>
            <a:noFill/>
          </p:spPr>
        </p:pic>
      </p:grpSp>
      <p:grpSp>
        <p:nvGrpSpPr>
          <p:cNvPr id="12" name="Group 176"/>
          <p:cNvGrpSpPr>
            <a:grpSpLocks/>
          </p:cNvGrpSpPr>
          <p:nvPr/>
        </p:nvGrpSpPr>
        <p:grpSpPr bwMode="auto">
          <a:xfrm>
            <a:off x="1763713" y="692150"/>
            <a:ext cx="5400675" cy="6165850"/>
            <a:chOff x="1111" y="436"/>
            <a:chExt cx="3402" cy="3884"/>
          </a:xfrm>
        </p:grpSpPr>
        <p:pic>
          <p:nvPicPr>
            <p:cNvPr id="3249" name="Picture 177"/>
            <p:cNvPicPr>
              <a:picLocks noChangeAspect="1" noChangeArrowheads="1"/>
            </p:cNvPicPr>
            <p:nvPr/>
          </p:nvPicPr>
          <p:blipFill>
            <a:blip r:embed="rId15" cstate="print"/>
            <a:srcRect l="24406" t="15712" r="26375" b="7040"/>
            <a:stretch>
              <a:fillRect/>
            </a:stretch>
          </p:blipFill>
          <p:spPr bwMode="auto">
            <a:xfrm>
              <a:off x="1111" y="436"/>
              <a:ext cx="3402" cy="3884"/>
            </a:xfrm>
            <a:prstGeom prst="rect">
              <a:avLst/>
            </a:prstGeom>
            <a:noFill/>
            <a:ln w="9525">
              <a:noFill/>
              <a:miter lim="800000"/>
              <a:headEnd/>
              <a:tailEnd/>
            </a:ln>
            <a:effectLst/>
          </p:spPr>
        </p:pic>
        <p:pic>
          <p:nvPicPr>
            <p:cNvPr id="3250" name="Picture 178" descr="signal_red"/>
            <p:cNvPicPr>
              <a:picLocks noChangeAspect="1" noChangeArrowheads="1"/>
            </p:cNvPicPr>
            <p:nvPr/>
          </p:nvPicPr>
          <p:blipFill>
            <a:blip r:embed="rId5" cstate="print"/>
            <a:srcRect/>
            <a:stretch>
              <a:fillRect/>
            </a:stretch>
          </p:blipFill>
          <p:spPr bwMode="auto">
            <a:xfrm>
              <a:off x="4181" y="1954"/>
              <a:ext cx="318" cy="138"/>
            </a:xfrm>
            <a:prstGeom prst="rect">
              <a:avLst/>
            </a:prstGeom>
            <a:noFill/>
          </p:spPr>
        </p:pic>
        <p:pic>
          <p:nvPicPr>
            <p:cNvPr id="3251" name="Picture 179" descr="signal_red"/>
            <p:cNvPicPr>
              <a:picLocks noChangeAspect="1" noChangeArrowheads="1"/>
            </p:cNvPicPr>
            <p:nvPr/>
          </p:nvPicPr>
          <p:blipFill>
            <a:blip r:embed="rId5" cstate="print"/>
            <a:srcRect/>
            <a:stretch>
              <a:fillRect/>
            </a:stretch>
          </p:blipFill>
          <p:spPr bwMode="auto">
            <a:xfrm>
              <a:off x="1551" y="3309"/>
              <a:ext cx="318" cy="138"/>
            </a:xfrm>
            <a:prstGeom prst="rect">
              <a:avLst/>
            </a:prstGeom>
            <a:noFill/>
          </p:spPr>
        </p:pic>
        <p:pic>
          <p:nvPicPr>
            <p:cNvPr id="3252" name="Picture 180" descr="signal_green"/>
            <p:cNvPicPr>
              <a:picLocks noChangeAspect="1" noChangeArrowheads="1"/>
            </p:cNvPicPr>
            <p:nvPr/>
          </p:nvPicPr>
          <p:blipFill>
            <a:blip r:embed="rId6" cstate="print"/>
            <a:srcRect/>
            <a:stretch>
              <a:fillRect/>
            </a:stretch>
          </p:blipFill>
          <p:spPr bwMode="auto">
            <a:xfrm>
              <a:off x="2532" y="1005"/>
              <a:ext cx="318" cy="138"/>
            </a:xfrm>
            <a:prstGeom prst="rect">
              <a:avLst/>
            </a:prstGeom>
            <a:noFill/>
          </p:spPr>
        </p:pic>
        <p:pic>
          <p:nvPicPr>
            <p:cNvPr id="3253" name="Picture 181" descr="signal_green"/>
            <p:cNvPicPr>
              <a:picLocks noChangeAspect="1" noChangeArrowheads="1"/>
            </p:cNvPicPr>
            <p:nvPr/>
          </p:nvPicPr>
          <p:blipFill>
            <a:blip r:embed="rId6" cstate="print"/>
            <a:srcRect/>
            <a:stretch>
              <a:fillRect/>
            </a:stretch>
          </p:blipFill>
          <p:spPr bwMode="auto">
            <a:xfrm>
              <a:off x="2381" y="4065"/>
              <a:ext cx="318" cy="138"/>
            </a:xfrm>
            <a:prstGeom prst="rect">
              <a:avLst/>
            </a:prstGeom>
            <a:noFill/>
          </p:spPr>
        </p:pic>
      </p:grpSp>
      <p:grpSp>
        <p:nvGrpSpPr>
          <p:cNvPr id="13" name="Group 182"/>
          <p:cNvGrpSpPr>
            <a:grpSpLocks/>
          </p:cNvGrpSpPr>
          <p:nvPr/>
        </p:nvGrpSpPr>
        <p:grpSpPr bwMode="auto">
          <a:xfrm>
            <a:off x="1763713" y="692150"/>
            <a:ext cx="5400675" cy="6165850"/>
            <a:chOff x="1111" y="436"/>
            <a:chExt cx="3402" cy="3884"/>
          </a:xfrm>
        </p:grpSpPr>
        <p:pic>
          <p:nvPicPr>
            <p:cNvPr id="3255" name="Picture 183"/>
            <p:cNvPicPr>
              <a:picLocks noChangeAspect="1" noChangeArrowheads="1"/>
            </p:cNvPicPr>
            <p:nvPr/>
          </p:nvPicPr>
          <p:blipFill>
            <a:blip r:embed="rId16" cstate="print"/>
            <a:srcRect l="24406" t="15712" r="26375" b="7040"/>
            <a:stretch>
              <a:fillRect/>
            </a:stretch>
          </p:blipFill>
          <p:spPr bwMode="auto">
            <a:xfrm>
              <a:off x="1111" y="436"/>
              <a:ext cx="3402" cy="3884"/>
            </a:xfrm>
            <a:prstGeom prst="rect">
              <a:avLst/>
            </a:prstGeom>
            <a:noFill/>
            <a:ln w="9525">
              <a:noFill/>
              <a:miter lim="800000"/>
              <a:headEnd/>
              <a:tailEnd/>
            </a:ln>
            <a:effectLst/>
          </p:spPr>
        </p:pic>
        <p:pic>
          <p:nvPicPr>
            <p:cNvPr id="3256" name="Picture 184" descr="signal_red"/>
            <p:cNvPicPr>
              <a:picLocks noChangeAspect="1" noChangeArrowheads="1"/>
            </p:cNvPicPr>
            <p:nvPr/>
          </p:nvPicPr>
          <p:blipFill>
            <a:blip r:embed="rId5" cstate="print"/>
            <a:srcRect/>
            <a:stretch>
              <a:fillRect/>
            </a:stretch>
          </p:blipFill>
          <p:spPr bwMode="auto">
            <a:xfrm>
              <a:off x="4181" y="1954"/>
              <a:ext cx="318" cy="138"/>
            </a:xfrm>
            <a:prstGeom prst="rect">
              <a:avLst/>
            </a:prstGeom>
            <a:noFill/>
          </p:spPr>
        </p:pic>
        <p:pic>
          <p:nvPicPr>
            <p:cNvPr id="3257" name="Picture 185" descr="signal_red"/>
            <p:cNvPicPr>
              <a:picLocks noChangeAspect="1" noChangeArrowheads="1"/>
            </p:cNvPicPr>
            <p:nvPr/>
          </p:nvPicPr>
          <p:blipFill>
            <a:blip r:embed="rId5" cstate="print"/>
            <a:srcRect/>
            <a:stretch>
              <a:fillRect/>
            </a:stretch>
          </p:blipFill>
          <p:spPr bwMode="auto">
            <a:xfrm>
              <a:off x="1551" y="3309"/>
              <a:ext cx="318" cy="138"/>
            </a:xfrm>
            <a:prstGeom prst="rect">
              <a:avLst/>
            </a:prstGeom>
            <a:noFill/>
          </p:spPr>
        </p:pic>
        <p:pic>
          <p:nvPicPr>
            <p:cNvPr id="3258" name="Picture 186" descr="signal_green"/>
            <p:cNvPicPr>
              <a:picLocks noChangeAspect="1" noChangeArrowheads="1"/>
            </p:cNvPicPr>
            <p:nvPr/>
          </p:nvPicPr>
          <p:blipFill>
            <a:blip r:embed="rId6" cstate="print"/>
            <a:srcRect/>
            <a:stretch>
              <a:fillRect/>
            </a:stretch>
          </p:blipFill>
          <p:spPr bwMode="auto">
            <a:xfrm>
              <a:off x="2532" y="1005"/>
              <a:ext cx="318" cy="138"/>
            </a:xfrm>
            <a:prstGeom prst="rect">
              <a:avLst/>
            </a:prstGeom>
            <a:noFill/>
          </p:spPr>
        </p:pic>
        <p:pic>
          <p:nvPicPr>
            <p:cNvPr id="3259" name="Picture 187" descr="signal_green"/>
            <p:cNvPicPr>
              <a:picLocks noChangeAspect="1" noChangeArrowheads="1"/>
            </p:cNvPicPr>
            <p:nvPr/>
          </p:nvPicPr>
          <p:blipFill>
            <a:blip r:embed="rId6" cstate="print"/>
            <a:srcRect/>
            <a:stretch>
              <a:fillRect/>
            </a:stretch>
          </p:blipFill>
          <p:spPr bwMode="auto">
            <a:xfrm>
              <a:off x="2381" y="4065"/>
              <a:ext cx="318" cy="138"/>
            </a:xfrm>
            <a:prstGeom prst="rect">
              <a:avLst/>
            </a:prstGeom>
            <a:noFill/>
          </p:spPr>
        </p:pic>
      </p:grpSp>
      <p:grpSp>
        <p:nvGrpSpPr>
          <p:cNvPr id="14" name="Group 188"/>
          <p:cNvGrpSpPr>
            <a:grpSpLocks/>
          </p:cNvGrpSpPr>
          <p:nvPr/>
        </p:nvGrpSpPr>
        <p:grpSpPr bwMode="auto">
          <a:xfrm>
            <a:off x="1763713" y="692150"/>
            <a:ext cx="5400675" cy="6165850"/>
            <a:chOff x="1111" y="436"/>
            <a:chExt cx="3402" cy="3884"/>
          </a:xfrm>
        </p:grpSpPr>
        <p:pic>
          <p:nvPicPr>
            <p:cNvPr id="3261" name="Picture 189"/>
            <p:cNvPicPr>
              <a:picLocks noChangeAspect="1" noChangeArrowheads="1"/>
            </p:cNvPicPr>
            <p:nvPr/>
          </p:nvPicPr>
          <p:blipFill>
            <a:blip r:embed="rId17" cstate="print"/>
            <a:srcRect l="24406" t="15712" r="26375" b="7040"/>
            <a:stretch>
              <a:fillRect/>
            </a:stretch>
          </p:blipFill>
          <p:spPr bwMode="auto">
            <a:xfrm>
              <a:off x="1111" y="436"/>
              <a:ext cx="3402" cy="3884"/>
            </a:xfrm>
            <a:prstGeom prst="rect">
              <a:avLst/>
            </a:prstGeom>
            <a:noFill/>
            <a:ln w="9525">
              <a:noFill/>
              <a:miter lim="800000"/>
              <a:headEnd/>
              <a:tailEnd/>
            </a:ln>
            <a:effectLst/>
          </p:spPr>
        </p:pic>
        <p:pic>
          <p:nvPicPr>
            <p:cNvPr id="3262" name="Picture 190" descr="signal_red"/>
            <p:cNvPicPr>
              <a:picLocks noChangeAspect="1" noChangeArrowheads="1"/>
            </p:cNvPicPr>
            <p:nvPr/>
          </p:nvPicPr>
          <p:blipFill>
            <a:blip r:embed="rId5" cstate="print"/>
            <a:srcRect/>
            <a:stretch>
              <a:fillRect/>
            </a:stretch>
          </p:blipFill>
          <p:spPr bwMode="auto">
            <a:xfrm>
              <a:off x="4181" y="1954"/>
              <a:ext cx="318" cy="138"/>
            </a:xfrm>
            <a:prstGeom prst="rect">
              <a:avLst/>
            </a:prstGeom>
            <a:noFill/>
          </p:spPr>
        </p:pic>
        <p:pic>
          <p:nvPicPr>
            <p:cNvPr id="3263" name="Picture 191" descr="signal_red"/>
            <p:cNvPicPr>
              <a:picLocks noChangeAspect="1" noChangeArrowheads="1"/>
            </p:cNvPicPr>
            <p:nvPr/>
          </p:nvPicPr>
          <p:blipFill>
            <a:blip r:embed="rId5" cstate="print"/>
            <a:srcRect/>
            <a:stretch>
              <a:fillRect/>
            </a:stretch>
          </p:blipFill>
          <p:spPr bwMode="auto">
            <a:xfrm>
              <a:off x="1551" y="3309"/>
              <a:ext cx="318" cy="138"/>
            </a:xfrm>
            <a:prstGeom prst="rect">
              <a:avLst/>
            </a:prstGeom>
            <a:noFill/>
          </p:spPr>
        </p:pic>
        <p:pic>
          <p:nvPicPr>
            <p:cNvPr id="3264" name="Picture 192" descr="signal_green"/>
            <p:cNvPicPr>
              <a:picLocks noChangeAspect="1" noChangeArrowheads="1"/>
            </p:cNvPicPr>
            <p:nvPr/>
          </p:nvPicPr>
          <p:blipFill>
            <a:blip r:embed="rId6" cstate="print"/>
            <a:srcRect/>
            <a:stretch>
              <a:fillRect/>
            </a:stretch>
          </p:blipFill>
          <p:spPr bwMode="auto">
            <a:xfrm>
              <a:off x="2532" y="1005"/>
              <a:ext cx="318" cy="138"/>
            </a:xfrm>
            <a:prstGeom prst="rect">
              <a:avLst/>
            </a:prstGeom>
            <a:noFill/>
          </p:spPr>
        </p:pic>
        <p:pic>
          <p:nvPicPr>
            <p:cNvPr id="3265" name="Picture 193" descr="signal_green"/>
            <p:cNvPicPr>
              <a:picLocks noChangeAspect="1" noChangeArrowheads="1"/>
            </p:cNvPicPr>
            <p:nvPr/>
          </p:nvPicPr>
          <p:blipFill>
            <a:blip r:embed="rId6" cstate="print"/>
            <a:srcRect/>
            <a:stretch>
              <a:fillRect/>
            </a:stretch>
          </p:blipFill>
          <p:spPr bwMode="auto">
            <a:xfrm>
              <a:off x="2381" y="4065"/>
              <a:ext cx="318" cy="138"/>
            </a:xfrm>
            <a:prstGeom prst="rect">
              <a:avLst/>
            </a:prstGeom>
            <a:noFill/>
          </p:spPr>
        </p:pic>
      </p:grpSp>
      <p:grpSp>
        <p:nvGrpSpPr>
          <p:cNvPr id="15" name="Group 194"/>
          <p:cNvGrpSpPr>
            <a:grpSpLocks/>
          </p:cNvGrpSpPr>
          <p:nvPr/>
        </p:nvGrpSpPr>
        <p:grpSpPr bwMode="auto">
          <a:xfrm>
            <a:off x="1763713" y="692150"/>
            <a:ext cx="5400675" cy="6165850"/>
            <a:chOff x="1111" y="436"/>
            <a:chExt cx="3402" cy="3884"/>
          </a:xfrm>
        </p:grpSpPr>
        <p:pic>
          <p:nvPicPr>
            <p:cNvPr id="3267" name="Picture 195"/>
            <p:cNvPicPr>
              <a:picLocks noChangeAspect="1" noChangeArrowheads="1"/>
            </p:cNvPicPr>
            <p:nvPr/>
          </p:nvPicPr>
          <p:blipFill>
            <a:blip r:embed="rId18" cstate="print"/>
            <a:srcRect l="24406" t="15712" r="26375" b="7040"/>
            <a:stretch>
              <a:fillRect/>
            </a:stretch>
          </p:blipFill>
          <p:spPr bwMode="auto">
            <a:xfrm>
              <a:off x="1111" y="436"/>
              <a:ext cx="3402" cy="3884"/>
            </a:xfrm>
            <a:prstGeom prst="rect">
              <a:avLst/>
            </a:prstGeom>
            <a:noFill/>
            <a:ln w="9525">
              <a:noFill/>
              <a:miter lim="800000"/>
              <a:headEnd/>
              <a:tailEnd/>
            </a:ln>
            <a:effectLst/>
          </p:spPr>
        </p:pic>
        <p:pic>
          <p:nvPicPr>
            <p:cNvPr id="3268" name="Picture 196" descr="signal_green"/>
            <p:cNvPicPr>
              <a:picLocks noChangeAspect="1" noChangeArrowheads="1"/>
            </p:cNvPicPr>
            <p:nvPr/>
          </p:nvPicPr>
          <p:blipFill>
            <a:blip r:embed="rId6" cstate="print"/>
            <a:srcRect/>
            <a:stretch>
              <a:fillRect/>
            </a:stretch>
          </p:blipFill>
          <p:spPr bwMode="auto">
            <a:xfrm>
              <a:off x="4181" y="1947"/>
              <a:ext cx="318" cy="138"/>
            </a:xfrm>
            <a:prstGeom prst="rect">
              <a:avLst/>
            </a:prstGeom>
            <a:noFill/>
          </p:spPr>
        </p:pic>
        <p:pic>
          <p:nvPicPr>
            <p:cNvPr id="3269" name="Picture 197" descr="signal_red"/>
            <p:cNvPicPr>
              <a:picLocks noChangeAspect="1" noChangeArrowheads="1"/>
            </p:cNvPicPr>
            <p:nvPr/>
          </p:nvPicPr>
          <p:blipFill>
            <a:blip r:embed="rId5" cstate="print"/>
            <a:srcRect/>
            <a:stretch>
              <a:fillRect/>
            </a:stretch>
          </p:blipFill>
          <p:spPr bwMode="auto">
            <a:xfrm>
              <a:off x="2524" y="1009"/>
              <a:ext cx="318" cy="138"/>
            </a:xfrm>
            <a:prstGeom prst="rect">
              <a:avLst/>
            </a:prstGeom>
            <a:noFill/>
          </p:spPr>
        </p:pic>
        <p:pic>
          <p:nvPicPr>
            <p:cNvPr id="3270" name="Picture 198" descr="signal_green"/>
            <p:cNvPicPr>
              <a:picLocks noChangeAspect="1" noChangeArrowheads="1"/>
            </p:cNvPicPr>
            <p:nvPr/>
          </p:nvPicPr>
          <p:blipFill>
            <a:blip r:embed="rId6" cstate="print"/>
            <a:srcRect/>
            <a:stretch>
              <a:fillRect/>
            </a:stretch>
          </p:blipFill>
          <p:spPr bwMode="auto">
            <a:xfrm>
              <a:off x="1565" y="3306"/>
              <a:ext cx="318" cy="138"/>
            </a:xfrm>
            <a:prstGeom prst="rect">
              <a:avLst/>
            </a:prstGeom>
            <a:noFill/>
          </p:spPr>
        </p:pic>
        <p:pic>
          <p:nvPicPr>
            <p:cNvPr id="3271" name="Picture 199" descr="signal_red"/>
            <p:cNvPicPr>
              <a:picLocks noChangeAspect="1" noChangeArrowheads="1"/>
            </p:cNvPicPr>
            <p:nvPr/>
          </p:nvPicPr>
          <p:blipFill>
            <a:blip r:embed="rId5" cstate="print"/>
            <a:srcRect/>
            <a:stretch>
              <a:fillRect/>
            </a:stretch>
          </p:blipFill>
          <p:spPr bwMode="auto">
            <a:xfrm>
              <a:off x="2381" y="4063"/>
              <a:ext cx="318" cy="138"/>
            </a:xfrm>
            <a:prstGeom prst="rect">
              <a:avLst/>
            </a:prstGeom>
            <a:noFill/>
          </p:spPr>
        </p:pic>
      </p:grpSp>
      <p:grpSp>
        <p:nvGrpSpPr>
          <p:cNvPr id="16" name="Group 200"/>
          <p:cNvGrpSpPr>
            <a:grpSpLocks/>
          </p:cNvGrpSpPr>
          <p:nvPr/>
        </p:nvGrpSpPr>
        <p:grpSpPr bwMode="auto">
          <a:xfrm>
            <a:off x="1763713" y="692150"/>
            <a:ext cx="5400675" cy="6165850"/>
            <a:chOff x="1111" y="436"/>
            <a:chExt cx="3402" cy="3884"/>
          </a:xfrm>
        </p:grpSpPr>
        <p:pic>
          <p:nvPicPr>
            <p:cNvPr id="3273" name="Picture 201"/>
            <p:cNvPicPr>
              <a:picLocks noChangeAspect="1" noChangeArrowheads="1"/>
            </p:cNvPicPr>
            <p:nvPr/>
          </p:nvPicPr>
          <p:blipFill>
            <a:blip r:embed="rId19" cstate="print"/>
            <a:srcRect l="24406" t="15712" r="26375" b="7040"/>
            <a:stretch>
              <a:fillRect/>
            </a:stretch>
          </p:blipFill>
          <p:spPr bwMode="auto">
            <a:xfrm>
              <a:off x="1111" y="436"/>
              <a:ext cx="3402" cy="3884"/>
            </a:xfrm>
            <a:prstGeom prst="rect">
              <a:avLst/>
            </a:prstGeom>
            <a:noFill/>
            <a:ln w="9525">
              <a:noFill/>
              <a:miter lim="800000"/>
              <a:headEnd/>
              <a:tailEnd/>
            </a:ln>
            <a:effectLst/>
          </p:spPr>
        </p:pic>
        <p:pic>
          <p:nvPicPr>
            <p:cNvPr id="3274" name="Picture 202" descr="signal_green"/>
            <p:cNvPicPr>
              <a:picLocks noChangeAspect="1" noChangeArrowheads="1"/>
            </p:cNvPicPr>
            <p:nvPr/>
          </p:nvPicPr>
          <p:blipFill>
            <a:blip r:embed="rId6" cstate="print"/>
            <a:srcRect/>
            <a:stretch>
              <a:fillRect/>
            </a:stretch>
          </p:blipFill>
          <p:spPr bwMode="auto">
            <a:xfrm>
              <a:off x="4181" y="1947"/>
              <a:ext cx="318" cy="138"/>
            </a:xfrm>
            <a:prstGeom prst="rect">
              <a:avLst/>
            </a:prstGeom>
            <a:noFill/>
          </p:spPr>
        </p:pic>
        <p:pic>
          <p:nvPicPr>
            <p:cNvPr id="3275" name="Picture 203" descr="signal_red"/>
            <p:cNvPicPr>
              <a:picLocks noChangeAspect="1" noChangeArrowheads="1"/>
            </p:cNvPicPr>
            <p:nvPr/>
          </p:nvPicPr>
          <p:blipFill>
            <a:blip r:embed="rId5" cstate="print"/>
            <a:srcRect/>
            <a:stretch>
              <a:fillRect/>
            </a:stretch>
          </p:blipFill>
          <p:spPr bwMode="auto">
            <a:xfrm>
              <a:off x="2524" y="1009"/>
              <a:ext cx="318" cy="138"/>
            </a:xfrm>
            <a:prstGeom prst="rect">
              <a:avLst/>
            </a:prstGeom>
            <a:noFill/>
          </p:spPr>
        </p:pic>
        <p:pic>
          <p:nvPicPr>
            <p:cNvPr id="3276" name="Picture 204" descr="signal_green"/>
            <p:cNvPicPr>
              <a:picLocks noChangeAspect="1" noChangeArrowheads="1"/>
            </p:cNvPicPr>
            <p:nvPr/>
          </p:nvPicPr>
          <p:blipFill>
            <a:blip r:embed="rId6" cstate="print"/>
            <a:srcRect/>
            <a:stretch>
              <a:fillRect/>
            </a:stretch>
          </p:blipFill>
          <p:spPr bwMode="auto">
            <a:xfrm>
              <a:off x="1565" y="3306"/>
              <a:ext cx="318" cy="138"/>
            </a:xfrm>
            <a:prstGeom prst="rect">
              <a:avLst/>
            </a:prstGeom>
            <a:noFill/>
          </p:spPr>
        </p:pic>
        <p:pic>
          <p:nvPicPr>
            <p:cNvPr id="3277" name="Picture 205" descr="signal_red"/>
            <p:cNvPicPr>
              <a:picLocks noChangeAspect="1" noChangeArrowheads="1"/>
            </p:cNvPicPr>
            <p:nvPr/>
          </p:nvPicPr>
          <p:blipFill>
            <a:blip r:embed="rId5" cstate="print"/>
            <a:srcRect/>
            <a:stretch>
              <a:fillRect/>
            </a:stretch>
          </p:blipFill>
          <p:spPr bwMode="auto">
            <a:xfrm>
              <a:off x="2381" y="4063"/>
              <a:ext cx="318" cy="138"/>
            </a:xfrm>
            <a:prstGeom prst="rect">
              <a:avLst/>
            </a:prstGeom>
            <a:noFill/>
          </p:spPr>
        </p:pic>
      </p:grpSp>
      <p:grpSp>
        <p:nvGrpSpPr>
          <p:cNvPr id="17" name="Group 206"/>
          <p:cNvGrpSpPr>
            <a:grpSpLocks/>
          </p:cNvGrpSpPr>
          <p:nvPr/>
        </p:nvGrpSpPr>
        <p:grpSpPr bwMode="auto">
          <a:xfrm>
            <a:off x="1763713" y="692150"/>
            <a:ext cx="5400675" cy="6165850"/>
            <a:chOff x="1111" y="436"/>
            <a:chExt cx="3402" cy="3884"/>
          </a:xfrm>
        </p:grpSpPr>
        <p:pic>
          <p:nvPicPr>
            <p:cNvPr id="3279" name="Picture 207"/>
            <p:cNvPicPr>
              <a:picLocks noChangeAspect="1" noChangeArrowheads="1"/>
            </p:cNvPicPr>
            <p:nvPr/>
          </p:nvPicPr>
          <p:blipFill>
            <a:blip r:embed="rId20" cstate="print"/>
            <a:srcRect l="24406" t="15712" r="26375" b="7040"/>
            <a:stretch>
              <a:fillRect/>
            </a:stretch>
          </p:blipFill>
          <p:spPr bwMode="auto">
            <a:xfrm>
              <a:off x="1111" y="436"/>
              <a:ext cx="3402" cy="3884"/>
            </a:xfrm>
            <a:prstGeom prst="rect">
              <a:avLst/>
            </a:prstGeom>
            <a:noFill/>
            <a:ln w="9525">
              <a:noFill/>
              <a:miter lim="800000"/>
              <a:headEnd/>
              <a:tailEnd/>
            </a:ln>
            <a:effectLst/>
          </p:spPr>
        </p:pic>
        <p:pic>
          <p:nvPicPr>
            <p:cNvPr id="3280" name="Picture 208" descr="signal_green"/>
            <p:cNvPicPr>
              <a:picLocks noChangeAspect="1" noChangeArrowheads="1"/>
            </p:cNvPicPr>
            <p:nvPr/>
          </p:nvPicPr>
          <p:blipFill>
            <a:blip r:embed="rId6" cstate="print"/>
            <a:srcRect/>
            <a:stretch>
              <a:fillRect/>
            </a:stretch>
          </p:blipFill>
          <p:spPr bwMode="auto">
            <a:xfrm>
              <a:off x="4181" y="1947"/>
              <a:ext cx="318" cy="138"/>
            </a:xfrm>
            <a:prstGeom prst="rect">
              <a:avLst/>
            </a:prstGeom>
            <a:noFill/>
          </p:spPr>
        </p:pic>
        <p:pic>
          <p:nvPicPr>
            <p:cNvPr id="3281" name="Picture 209" descr="signal_red"/>
            <p:cNvPicPr>
              <a:picLocks noChangeAspect="1" noChangeArrowheads="1"/>
            </p:cNvPicPr>
            <p:nvPr/>
          </p:nvPicPr>
          <p:blipFill>
            <a:blip r:embed="rId5" cstate="print"/>
            <a:srcRect/>
            <a:stretch>
              <a:fillRect/>
            </a:stretch>
          </p:blipFill>
          <p:spPr bwMode="auto">
            <a:xfrm>
              <a:off x="2524" y="1009"/>
              <a:ext cx="318" cy="138"/>
            </a:xfrm>
            <a:prstGeom prst="rect">
              <a:avLst/>
            </a:prstGeom>
            <a:noFill/>
          </p:spPr>
        </p:pic>
        <p:pic>
          <p:nvPicPr>
            <p:cNvPr id="3282" name="Picture 210" descr="signal_green"/>
            <p:cNvPicPr>
              <a:picLocks noChangeAspect="1" noChangeArrowheads="1"/>
            </p:cNvPicPr>
            <p:nvPr/>
          </p:nvPicPr>
          <p:blipFill>
            <a:blip r:embed="rId6" cstate="print"/>
            <a:srcRect/>
            <a:stretch>
              <a:fillRect/>
            </a:stretch>
          </p:blipFill>
          <p:spPr bwMode="auto">
            <a:xfrm>
              <a:off x="1565" y="3306"/>
              <a:ext cx="318" cy="138"/>
            </a:xfrm>
            <a:prstGeom prst="rect">
              <a:avLst/>
            </a:prstGeom>
            <a:noFill/>
          </p:spPr>
        </p:pic>
        <p:pic>
          <p:nvPicPr>
            <p:cNvPr id="3283" name="Picture 211" descr="signal_red"/>
            <p:cNvPicPr>
              <a:picLocks noChangeAspect="1" noChangeArrowheads="1"/>
            </p:cNvPicPr>
            <p:nvPr/>
          </p:nvPicPr>
          <p:blipFill>
            <a:blip r:embed="rId5" cstate="print"/>
            <a:srcRect/>
            <a:stretch>
              <a:fillRect/>
            </a:stretch>
          </p:blipFill>
          <p:spPr bwMode="auto">
            <a:xfrm>
              <a:off x="2381" y="4063"/>
              <a:ext cx="318" cy="138"/>
            </a:xfrm>
            <a:prstGeom prst="rect">
              <a:avLst/>
            </a:prstGeom>
            <a:noFill/>
          </p:spPr>
        </p:pic>
      </p:grpSp>
      <p:grpSp>
        <p:nvGrpSpPr>
          <p:cNvPr id="18" name="Group 212"/>
          <p:cNvGrpSpPr>
            <a:grpSpLocks/>
          </p:cNvGrpSpPr>
          <p:nvPr/>
        </p:nvGrpSpPr>
        <p:grpSpPr bwMode="auto">
          <a:xfrm>
            <a:off x="1763713" y="692150"/>
            <a:ext cx="5400675" cy="6165850"/>
            <a:chOff x="1111" y="436"/>
            <a:chExt cx="3402" cy="3884"/>
          </a:xfrm>
        </p:grpSpPr>
        <p:pic>
          <p:nvPicPr>
            <p:cNvPr id="3285" name="Picture 213"/>
            <p:cNvPicPr>
              <a:picLocks noChangeAspect="1" noChangeArrowheads="1"/>
            </p:cNvPicPr>
            <p:nvPr/>
          </p:nvPicPr>
          <p:blipFill>
            <a:blip r:embed="rId21" cstate="print"/>
            <a:srcRect l="24406" t="15712" r="26375" b="7040"/>
            <a:stretch>
              <a:fillRect/>
            </a:stretch>
          </p:blipFill>
          <p:spPr bwMode="auto">
            <a:xfrm>
              <a:off x="1111" y="436"/>
              <a:ext cx="3402" cy="3884"/>
            </a:xfrm>
            <a:prstGeom prst="rect">
              <a:avLst/>
            </a:prstGeom>
            <a:noFill/>
            <a:ln w="9525">
              <a:noFill/>
              <a:miter lim="800000"/>
              <a:headEnd/>
              <a:tailEnd/>
            </a:ln>
            <a:effectLst/>
          </p:spPr>
        </p:pic>
        <p:pic>
          <p:nvPicPr>
            <p:cNvPr id="3286" name="Picture 214" descr="signal_green"/>
            <p:cNvPicPr>
              <a:picLocks noChangeAspect="1" noChangeArrowheads="1"/>
            </p:cNvPicPr>
            <p:nvPr/>
          </p:nvPicPr>
          <p:blipFill>
            <a:blip r:embed="rId6" cstate="print"/>
            <a:srcRect/>
            <a:stretch>
              <a:fillRect/>
            </a:stretch>
          </p:blipFill>
          <p:spPr bwMode="auto">
            <a:xfrm>
              <a:off x="4181" y="1947"/>
              <a:ext cx="318" cy="138"/>
            </a:xfrm>
            <a:prstGeom prst="rect">
              <a:avLst/>
            </a:prstGeom>
            <a:noFill/>
          </p:spPr>
        </p:pic>
        <p:pic>
          <p:nvPicPr>
            <p:cNvPr id="3287" name="Picture 215" descr="signal_red"/>
            <p:cNvPicPr>
              <a:picLocks noChangeAspect="1" noChangeArrowheads="1"/>
            </p:cNvPicPr>
            <p:nvPr/>
          </p:nvPicPr>
          <p:blipFill>
            <a:blip r:embed="rId5" cstate="print"/>
            <a:srcRect/>
            <a:stretch>
              <a:fillRect/>
            </a:stretch>
          </p:blipFill>
          <p:spPr bwMode="auto">
            <a:xfrm>
              <a:off x="2524" y="1009"/>
              <a:ext cx="318" cy="138"/>
            </a:xfrm>
            <a:prstGeom prst="rect">
              <a:avLst/>
            </a:prstGeom>
            <a:noFill/>
          </p:spPr>
        </p:pic>
        <p:pic>
          <p:nvPicPr>
            <p:cNvPr id="3288" name="Picture 216" descr="signal_green"/>
            <p:cNvPicPr>
              <a:picLocks noChangeAspect="1" noChangeArrowheads="1"/>
            </p:cNvPicPr>
            <p:nvPr/>
          </p:nvPicPr>
          <p:blipFill>
            <a:blip r:embed="rId6" cstate="print"/>
            <a:srcRect/>
            <a:stretch>
              <a:fillRect/>
            </a:stretch>
          </p:blipFill>
          <p:spPr bwMode="auto">
            <a:xfrm>
              <a:off x="1565" y="3306"/>
              <a:ext cx="318" cy="138"/>
            </a:xfrm>
            <a:prstGeom prst="rect">
              <a:avLst/>
            </a:prstGeom>
            <a:noFill/>
          </p:spPr>
        </p:pic>
        <p:pic>
          <p:nvPicPr>
            <p:cNvPr id="3289" name="Picture 217" descr="signal_red"/>
            <p:cNvPicPr>
              <a:picLocks noChangeAspect="1" noChangeArrowheads="1"/>
            </p:cNvPicPr>
            <p:nvPr/>
          </p:nvPicPr>
          <p:blipFill>
            <a:blip r:embed="rId5" cstate="print"/>
            <a:srcRect/>
            <a:stretch>
              <a:fillRect/>
            </a:stretch>
          </p:blipFill>
          <p:spPr bwMode="auto">
            <a:xfrm>
              <a:off x="2381" y="4063"/>
              <a:ext cx="318" cy="138"/>
            </a:xfrm>
            <a:prstGeom prst="rect">
              <a:avLst/>
            </a:prstGeom>
            <a:noFill/>
          </p:spPr>
        </p:pic>
      </p:grpSp>
      <p:grpSp>
        <p:nvGrpSpPr>
          <p:cNvPr id="19" name="Group 218"/>
          <p:cNvGrpSpPr>
            <a:grpSpLocks/>
          </p:cNvGrpSpPr>
          <p:nvPr/>
        </p:nvGrpSpPr>
        <p:grpSpPr bwMode="auto">
          <a:xfrm>
            <a:off x="1763713" y="692150"/>
            <a:ext cx="5400675" cy="6165850"/>
            <a:chOff x="1111" y="436"/>
            <a:chExt cx="3402" cy="3884"/>
          </a:xfrm>
        </p:grpSpPr>
        <p:pic>
          <p:nvPicPr>
            <p:cNvPr id="3291" name="Picture 219"/>
            <p:cNvPicPr>
              <a:picLocks noChangeAspect="1" noChangeArrowheads="1"/>
            </p:cNvPicPr>
            <p:nvPr/>
          </p:nvPicPr>
          <p:blipFill>
            <a:blip r:embed="rId22" cstate="print"/>
            <a:srcRect l="24406" t="15712" r="26375" b="7040"/>
            <a:stretch>
              <a:fillRect/>
            </a:stretch>
          </p:blipFill>
          <p:spPr bwMode="auto">
            <a:xfrm>
              <a:off x="1111" y="436"/>
              <a:ext cx="3402" cy="3884"/>
            </a:xfrm>
            <a:prstGeom prst="rect">
              <a:avLst/>
            </a:prstGeom>
            <a:noFill/>
            <a:ln w="9525">
              <a:noFill/>
              <a:miter lim="800000"/>
              <a:headEnd/>
              <a:tailEnd/>
            </a:ln>
            <a:effectLst/>
          </p:spPr>
        </p:pic>
        <p:pic>
          <p:nvPicPr>
            <p:cNvPr id="3292" name="Picture 220" descr="signal_green"/>
            <p:cNvPicPr>
              <a:picLocks noChangeAspect="1" noChangeArrowheads="1"/>
            </p:cNvPicPr>
            <p:nvPr/>
          </p:nvPicPr>
          <p:blipFill>
            <a:blip r:embed="rId6" cstate="print"/>
            <a:srcRect/>
            <a:stretch>
              <a:fillRect/>
            </a:stretch>
          </p:blipFill>
          <p:spPr bwMode="auto">
            <a:xfrm>
              <a:off x="4181" y="1947"/>
              <a:ext cx="318" cy="138"/>
            </a:xfrm>
            <a:prstGeom prst="rect">
              <a:avLst/>
            </a:prstGeom>
            <a:noFill/>
          </p:spPr>
        </p:pic>
        <p:pic>
          <p:nvPicPr>
            <p:cNvPr id="3293" name="Picture 221" descr="signal_red"/>
            <p:cNvPicPr>
              <a:picLocks noChangeAspect="1" noChangeArrowheads="1"/>
            </p:cNvPicPr>
            <p:nvPr/>
          </p:nvPicPr>
          <p:blipFill>
            <a:blip r:embed="rId5" cstate="print"/>
            <a:srcRect/>
            <a:stretch>
              <a:fillRect/>
            </a:stretch>
          </p:blipFill>
          <p:spPr bwMode="auto">
            <a:xfrm>
              <a:off x="2524" y="1009"/>
              <a:ext cx="318" cy="138"/>
            </a:xfrm>
            <a:prstGeom prst="rect">
              <a:avLst/>
            </a:prstGeom>
            <a:noFill/>
          </p:spPr>
        </p:pic>
        <p:pic>
          <p:nvPicPr>
            <p:cNvPr id="3294" name="Picture 222" descr="signal_green"/>
            <p:cNvPicPr>
              <a:picLocks noChangeAspect="1" noChangeArrowheads="1"/>
            </p:cNvPicPr>
            <p:nvPr/>
          </p:nvPicPr>
          <p:blipFill>
            <a:blip r:embed="rId6" cstate="print"/>
            <a:srcRect/>
            <a:stretch>
              <a:fillRect/>
            </a:stretch>
          </p:blipFill>
          <p:spPr bwMode="auto">
            <a:xfrm>
              <a:off x="1565" y="3306"/>
              <a:ext cx="318" cy="138"/>
            </a:xfrm>
            <a:prstGeom prst="rect">
              <a:avLst/>
            </a:prstGeom>
            <a:noFill/>
          </p:spPr>
        </p:pic>
        <p:pic>
          <p:nvPicPr>
            <p:cNvPr id="3295" name="Picture 223" descr="signal_red"/>
            <p:cNvPicPr>
              <a:picLocks noChangeAspect="1" noChangeArrowheads="1"/>
            </p:cNvPicPr>
            <p:nvPr/>
          </p:nvPicPr>
          <p:blipFill>
            <a:blip r:embed="rId5" cstate="print"/>
            <a:srcRect/>
            <a:stretch>
              <a:fillRect/>
            </a:stretch>
          </p:blipFill>
          <p:spPr bwMode="auto">
            <a:xfrm>
              <a:off x="2381" y="4063"/>
              <a:ext cx="318" cy="138"/>
            </a:xfrm>
            <a:prstGeom prst="rect">
              <a:avLst/>
            </a:prstGeom>
            <a:noFill/>
          </p:spPr>
        </p:pic>
      </p:grpSp>
      <p:grpSp>
        <p:nvGrpSpPr>
          <p:cNvPr id="20" name="Group 224"/>
          <p:cNvGrpSpPr>
            <a:grpSpLocks/>
          </p:cNvGrpSpPr>
          <p:nvPr/>
        </p:nvGrpSpPr>
        <p:grpSpPr bwMode="auto">
          <a:xfrm>
            <a:off x="1763713" y="692150"/>
            <a:ext cx="5400675" cy="6165850"/>
            <a:chOff x="1111" y="436"/>
            <a:chExt cx="3402" cy="3884"/>
          </a:xfrm>
        </p:grpSpPr>
        <p:pic>
          <p:nvPicPr>
            <p:cNvPr id="3297" name="Picture 225"/>
            <p:cNvPicPr>
              <a:picLocks noChangeAspect="1" noChangeArrowheads="1"/>
            </p:cNvPicPr>
            <p:nvPr/>
          </p:nvPicPr>
          <p:blipFill>
            <a:blip r:embed="rId23" cstate="print"/>
            <a:srcRect l="24406" t="15712" r="26375" b="7040"/>
            <a:stretch>
              <a:fillRect/>
            </a:stretch>
          </p:blipFill>
          <p:spPr bwMode="auto">
            <a:xfrm>
              <a:off x="1111" y="436"/>
              <a:ext cx="3402" cy="3884"/>
            </a:xfrm>
            <a:prstGeom prst="rect">
              <a:avLst/>
            </a:prstGeom>
            <a:noFill/>
            <a:ln w="9525">
              <a:noFill/>
              <a:miter lim="800000"/>
              <a:headEnd/>
              <a:tailEnd/>
            </a:ln>
            <a:effectLst/>
          </p:spPr>
        </p:pic>
        <p:pic>
          <p:nvPicPr>
            <p:cNvPr id="3298" name="Picture 226" descr="signal_green"/>
            <p:cNvPicPr>
              <a:picLocks noChangeAspect="1" noChangeArrowheads="1"/>
            </p:cNvPicPr>
            <p:nvPr/>
          </p:nvPicPr>
          <p:blipFill>
            <a:blip r:embed="rId6" cstate="print"/>
            <a:srcRect/>
            <a:stretch>
              <a:fillRect/>
            </a:stretch>
          </p:blipFill>
          <p:spPr bwMode="auto">
            <a:xfrm>
              <a:off x="4181" y="1947"/>
              <a:ext cx="318" cy="138"/>
            </a:xfrm>
            <a:prstGeom prst="rect">
              <a:avLst/>
            </a:prstGeom>
            <a:noFill/>
          </p:spPr>
        </p:pic>
        <p:pic>
          <p:nvPicPr>
            <p:cNvPr id="3299" name="Picture 227" descr="signal_red"/>
            <p:cNvPicPr>
              <a:picLocks noChangeAspect="1" noChangeArrowheads="1"/>
            </p:cNvPicPr>
            <p:nvPr/>
          </p:nvPicPr>
          <p:blipFill>
            <a:blip r:embed="rId5" cstate="print"/>
            <a:srcRect/>
            <a:stretch>
              <a:fillRect/>
            </a:stretch>
          </p:blipFill>
          <p:spPr bwMode="auto">
            <a:xfrm>
              <a:off x="2524" y="1009"/>
              <a:ext cx="318" cy="138"/>
            </a:xfrm>
            <a:prstGeom prst="rect">
              <a:avLst/>
            </a:prstGeom>
            <a:noFill/>
          </p:spPr>
        </p:pic>
        <p:pic>
          <p:nvPicPr>
            <p:cNvPr id="3300" name="Picture 228" descr="signal_green"/>
            <p:cNvPicPr>
              <a:picLocks noChangeAspect="1" noChangeArrowheads="1"/>
            </p:cNvPicPr>
            <p:nvPr/>
          </p:nvPicPr>
          <p:blipFill>
            <a:blip r:embed="rId6" cstate="print"/>
            <a:srcRect/>
            <a:stretch>
              <a:fillRect/>
            </a:stretch>
          </p:blipFill>
          <p:spPr bwMode="auto">
            <a:xfrm>
              <a:off x="1565" y="3306"/>
              <a:ext cx="318" cy="138"/>
            </a:xfrm>
            <a:prstGeom prst="rect">
              <a:avLst/>
            </a:prstGeom>
            <a:noFill/>
          </p:spPr>
        </p:pic>
        <p:pic>
          <p:nvPicPr>
            <p:cNvPr id="3301" name="Picture 229" descr="signal_red"/>
            <p:cNvPicPr>
              <a:picLocks noChangeAspect="1" noChangeArrowheads="1"/>
            </p:cNvPicPr>
            <p:nvPr/>
          </p:nvPicPr>
          <p:blipFill>
            <a:blip r:embed="rId5" cstate="print"/>
            <a:srcRect/>
            <a:stretch>
              <a:fillRect/>
            </a:stretch>
          </p:blipFill>
          <p:spPr bwMode="auto">
            <a:xfrm>
              <a:off x="2381" y="4063"/>
              <a:ext cx="318" cy="138"/>
            </a:xfrm>
            <a:prstGeom prst="rect">
              <a:avLst/>
            </a:prstGeom>
            <a:noFill/>
          </p:spPr>
        </p:pic>
      </p:grpSp>
      <p:grpSp>
        <p:nvGrpSpPr>
          <p:cNvPr id="21" name="Group 242"/>
          <p:cNvGrpSpPr>
            <a:grpSpLocks/>
          </p:cNvGrpSpPr>
          <p:nvPr/>
        </p:nvGrpSpPr>
        <p:grpSpPr bwMode="auto">
          <a:xfrm>
            <a:off x="1763713" y="692150"/>
            <a:ext cx="5400675" cy="6165850"/>
            <a:chOff x="1111" y="436"/>
            <a:chExt cx="3402" cy="3884"/>
          </a:xfrm>
        </p:grpSpPr>
        <p:pic>
          <p:nvPicPr>
            <p:cNvPr id="3315" name="Picture 243"/>
            <p:cNvPicPr>
              <a:picLocks noChangeAspect="1" noChangeArrowheads="1"/>
            </p:cNvPicPr>
            <p:nvPr/>
          </p:nvPicPr>
          <p:blipFill>
            <a:blip r:embed="rId24" cstate="print"/>
            <a:srcRect l="24406" t="15712" r="26375" b="7040"/>
            <a:stretch>
              <a:fillRect/>
            </a:stretch>
          </p:blipFill>
          <p:spPr bwMode="auto">
            <a:xfrm>
              <a:off x="1111" y="436"/>
              <a:ext cx="3402" cy="3884"/>
            </a:xfrm>
            <a:prstGeom prst="rect">
              <a:avLst/>
            </a:prstGeom>
            <a:noFill/>
            <a:ln w="9525">
              <a:noFill/>
              <a:miter lim="800000"/>
              <a:headEnd/>
              <a:tailEnd/>
            </a:ln>
            <a:effectLst/>
          </p:spPr>
        </p:pic>
        <p:pic>
          <p:nvPicPr>
            <p:cNvPr id="3316" name="Picture 244" descr="signal_green"/>
            <p:cNvPicPr>
              <a:picLocks noChangeAspect="1" noChangeArrowheads="1"/>
            </p:cNvPicPr>
            <p:nvPr/>
          </p:nvPicPr>
          <p:blipFill>
            <a:blip r:embed="rId6" cstate="print"/>
            <a:srcRect/>
            <a:stretch>
              <a:fillRect/>
            </a:stretch>
          </p:blipFill>
          <p:spPr bwMode="auto">
            <a:xfrm>
              <a:off x="4181" y="1947"/>
              <a:ext cx="318" cy="138"/>
            </a:xfrm>
            <a:prstGeom prst="rect">
              <a:avLst/>
            </a:prstGeom>
            <a:noFill/>
          </p:spPr>
        </p:pic>
        <p:pic>
          <p:nvPicPr>
            <p:cNvPr id="3317" name="Picture 245" descr="signal_red"/>
            <p:cNvPicPr>
              <a:picLocks noChangeAspect="1" noChangeArrowheads="1"/>
            </p:cNvPicPr>
            <p:nvPr/>
          </p:nvPicPr>
          <p:blipFill>
            <a:blip r:embed="rId5" cstate="print"/>
            <a:srcRect/>
            <a:stretch>
              <a:fillRect/>
            </a:stretch>
          </p:blipFill>
          <p:spPr bwMode="auto">
            <a:xfrm>
              <a:off x="2524" y="1009"/>
              <a:ext cx="318" cy="138"/>
            </a:xfrm>
            <a:prstGeom prst="rect">
              <a:avLst/>
            </a:prstGeom>
            <a:noFill/>
          </p:spPr>
        </p:pic>
        <p:pic>
          <p:nvPicPr>
            <p:cNvPr id="3318" name="Picture 246" descr="signal_green"/>
            <p:cNvPicPr>
              <a:picLocks noChangeAspect="1" noChangeArrowheads="1"/>
            </p:cNvPicPr>
            <p:nvPr/>
          </p:nvPicPr>
          <p:blipFill>
            <a:blip r:embed="rId6" cstate="print"/>
            <a:srcRect/>
            <a:stretch>
              <a:fillRect/>
            </a:stretch>
          </p:blipFill>
          <p:spPr bwMode="auto">
            <a:xfrm>
              <a:off x="1565" y="3306"/>
              <a:ext cx="318" cy="138"/>
            </a:xfrm>
            <a:prstGeom prst="rect">
              <a:avLst/>
            </a:prstGeom>
            <a:noFill/>
          </p:spPr>
        </p:pic>
        <p:pic>
          <p:nvPicPr>
            <p:cNvPr id="3319" name="Picture 247" descr="signal_red"/>
            <p:cNvPicPr>
              <a:picLocks noChangeAspect="1" noChangeArrowheads="1"/>
            </p:cNvPicPr>
            <p:nvPr/>
          </p:nvPicPr>
          <p:blipFill>
            <a:blip r:embed="rId5" cstate="print"/>
            <a:srcRect/>
            <a:stretch>
              <a:fillRect/>
            </a:stretch>
          </p:blipFill>
          <p:spPr bwMode="auto">
            <a:xfrm>
              <a:off x="2381" y="4063"/>
              <a:ext cx="318" cy="138"/>
            </a:xfrm>
            <a:prstGeom prst="rect">
              <a:avLst/>
            </a:prstGeom>
            <a:noFill/>
          </p:spPr>
        </p:pic>
      </p:grpSp>
      <p:grpSp>
        <p:nvGrpSpPr>
          <p:cNvPr id="22" name="Group 248"/>
          <p:cNvGrpSpPr>
            <a:grpSpLocks/>
          </p:cNvGrpSpPr>
          <p:nvPr/>
        </p:nvGrpSpPr>
        <p:grpSpPr bwMode="auto">
          <a:xfrm>
            <a:off x="1763713" y="692150"/>
            <a:ext cx="5400675" cy="6165850"/>
            <a:chOff x="1111" y="436"/>
            <a:chExt cx="3402" cy="3884"/>
          </a:xfrm>
        </p:grpSpPr>
        <p:pic>
          <p:nvPicPr>
            <p:cNvPr id="3321" name="Picture 249"/>
            <p:cNvPicPr>
              <a:picLocks noChangeAspect="1" noChangeArrowheads="1"/>
            </p:cNvPicPr>
            <p:nvPr/>
          </p:nvPicPr>
          <p:blipFill>
            <a:blip r:embed="rId25" cstate="print"/>
            <a:srcRect l="24406" t="15712" r="26375" b="7040"/>
            <a:stretch>
              <a:fillRect/>
            </a:stretch>
          </p:blipFill>
          <p:spPr bwMode="auto">
            <a:xfrm>
              <a:off x="1111" y="436"/>
              <a:ext cx="3402" cy="3884"/>
            </a:xfrm>
            <a:prstGeom prst="rect">
              <a:avLst/>
            </a:prstGeom>
            <a:noFill/>
            <a:ln w="9525">
              <a:noFill/>
              <a:miter lim="800000"/>
              <a:headEnd/>
              <a:tailEnd/>
            </a:ln>
            <a:effectLst/>
          </p:spPr>
        </p:pic>
        <p:pic>
          <p:nvPicPr>
            <p:cNvPr id="3322" name="Picture 250" descr="signal_green"/>
            <p:cNvPicPr>
              <a:picLocks noChangeAspect="1" noChangeArrowheads="1"/>
            </p:cNvPicPr>
            <p:nvPr/>
          </p:nvPicPr>
          <p:blipFill>
            <a:blip r:embed="rId6" cstate="print"/>
            <a:srcRect/>
            <a:stretch>
              <a:fillRect/>
            </a:stretch>
          </p:blipFill>
          <p:spPr bwMode="auto">
            <a:xfrm>
              <a:off x="4181" y="1947"/>
              <a:ext cx="318" cy="138"/>
            </a:xfrm>
            <a:prstGeom prst="rect">
              <a:avLst/>
            </a:prstGeom>
            <a:noFill/>
          </p:spPr>
        </p:pic>
        <p:pic>
          <p:nvPicPr>
            <p:cNvPr id="3323" name="Picture 251" descr="signal_red"/>
            <p:cNvPicPr>
              <a:picLocks noChangeAspect="1" noChangeArrowheads="1"/>
            </p:cNvPicPr>
            <p:nvPr/>
          </p:nvPicPr>
          <p:blipFill>
            <a:blip r:embed="rId5" cstate="print"/>
            <a:srcRect/>
            <a:stretch>
              <a:fillRect/>
            </a:stretch>
          </p:blipFill>
          <p:spPr bwMode="auto">
            <a:xfrm>
              <a:off x="2524" y="1009"/>
              <a:ext cx="318" cy="138"/>
            </a:xfrm>
            <a:prstGeom prst="rect">
              <a:avLst/>
            </a:prstGeom>
            <a:noFill/>
          </p:spPr>
        </p:pic>
        <p:pic>
          <p:nvPicPr>
            <p:cNvPr id="3324" name="Picture 252" descr="signal_green"/>
            <p:cNvPicPr>
              <a:picLocks noChangeAspect="1" noChangeArrowheads="1"/>
            </p:cNvPicPr>
            <p:nvPr/>
          </p:nvPicPr>
          <p:blipFill>
            <a:blip r:embed="rId6" cstate="print"/>
            <a:srcRect/>
            <a:stretch>
              <a:fillRect/>
            </a:stretch>
          </p:blipFill>
          <p:spPr bwMode="auto">
            <a:xfrm>
              <a:off x="1565" y="3306"/>
              <a:ext cx="318" cy="138"/>
            </a:xfrm>
            <a:prstGeom prst="rect">
              <a:avLst/>
            </a:prstGeom>
            <a:noFill/>
          </p:spPr>
        </p:pic>
        <p:pic>
          <p:nvPicPr>
            <p:cNvPr id="3325" name="Picture 253" descr="signal_red"/>
            <p:cNvPicPr>
              <a:picLocks noChangeAspect="1" noChangeArrowheads="1"/>
            </p:cNvPicPr>
            <p:nvPr/>
          </p:nvPicPr>
          <p:blipFill>
            <a:blip r:embed="rId5" cstate="print"/>
            <a:srcRect/>
            <a:stretch>
              <a:fillRect/>
            </a:stretch>
          </p:blipFill>
          <p:spPr bwMode="auto">
            <a:xfrm>
              <a:off x="2381" y="4063"/>
              <a:ext cx="318" cy="138"/>
            </a:xfrm>
            <a:prstGeom prst="rect">
              <a:avLst/>
            </a:prstGeom>
            <a:noFill/>
          </p:spPr>
        </p:pic>
      </p:grpSp>
      <p:grpSp>
        <p:nvGrpSpPr>
          <p:cNvPr id="23" name="Group 254"/>
          <p:cNvGrpSpPr>
            <a:grpSpLocks/>
          </p:cNvGrpSpPr>
          <p:nvPr/>
        </p:nvGrpSpPr>
        <p:grpSpPr bwMode="auto">
          <a:xfrm>
            <a:off x="1763713" y="692150"/>
            <a:ext cx="5400675" cy="6165850"/>
            <a:chOff x="1111" y="436"/>
            <a:chExt cx="3402" cy="3884"/>
          </a:xfrm>
        </p:grpSpPr>
        <p:pic>
          <p:nvPicPr>
            <p:cNvPr id="3327" name="Picture 255"/>
            <p:cNvPicPr>
              <a:picLocks noChangeAspect="1" noChangeArrowheads="1"/>
            </p:cNvPicPr>
            <p:nvPr/>
          </p:nvPicPr>
          <p:blipFill>
            <a:blip r:embed="rId26" cstate="print"/>
            <a:srcRect l="24406" t="15712" r="26375" b="7040"/>
            <a:stretch>
              <a:fillRect/>
            </a:stretch>
          </p:blipFill>
          <p:spPr bwMode="auto">
            <a:xfrm>
              <a:off x="1111" y="436"/>
              <a:ext cx="3402" cy="3884"/>
            </a:xfrm>
            <a:prstGeom prst="rect">
              <a:avLst/>
            </a:prstGeom>
            <a:noFill/>
            <a:ln w="9525">
              <a:noFill/>
              <a:miter lim="800000"/>
              <a:headEnd/>
              <a:tailEnd/>
            </a:ln>
            <a:effectLst/>
          </p:spPr>
        </p:pic>
        <p:pic>
          <p:nvPicPr>
            <p:cNvPr id="3328" name="Picture 256" descr="signal_green"/>
            <p:cNvPicPr>
              <a:picLocks noChangeAspect="1" noChangeArrowheads="1"/>
            </p:cNvPicPr>
            <p:nvPr/>
          </p:nvPicPr>
          <p:blipFill>
            <a:blip r:embed="rId6" cstate="print"/>
            <a:srcRect/>
            <a:stretch>
              <a:fillRect/>
            </a:stretch>
          </p:blipFill>
          <p:spPr bwMode="auto">
            <a:xfrm>
              <a:off x="4181" y="1947"/>
              <a:ext cx="318" cy="138"/>
            </a:xfrm>
            <a:prstGeom prst="rect">
              <a:avLst/>
            </a:prstGeom>
            <a:noFill/>
          </p:spPr>
        </p:pic>
        <p:pic>
          <p:nvPicPr>
            <p:cNvPr id="3329" name="Picture 257" descr="signal_red"/>
            <p:cNvPicPr>
              <a:picLocks noChangeAspect="1" noChangeArrowheads="1"/>
            </p:cNvPicPr>
            <p:nvPr/>
          </p:nvPicPr>
          <p:blipFill>
            <a:blip r:embed="rId5" cstate="print"/>
            <a:srcRect/>
            <a:stretch>
              <a:fillRect/>
            </a:stretch>
          </p:blipFill>
          <p:spPr bwMode="auto">
            <a:xfrm>
              <a:off x="2524" y="1009"/>
              <a:ext cx="318" cy="138"/>
            </a:xfrm>
            <a:prstGeom prst="rect">
              <a:avLst/>
            </a:prstGeom>
            <a:noFill/>
          </p:spPr>
        </p:pic>
        <p:pic>
          <p:nvPicPr>
            <p:cNvPr id="3330" name="Picture 258" descr="signal_green"/>
            <p:cNvPicPr>
              <a:picLocks noChangeAspect="1" noChangeArrowheads="1"/>
            </p:cNvPicPr>
            <p:nvPr/>
          </p:nvPicPr>
          <p:blipFill>
            <a:blip r:embed="rId6" cstate="print"/>
            <a:srcRect/>
            <a:stretch>
              <a:fillRect/>
            </a:stretch>
          </p:blipFill>
          <p:spPr bwMode="auto">
            <a:xfrm>
              <a:off x="1565" y="3306"/>
              <a:ext cx="318" cy="138"/>
            </a:xfrm>
            <a:prstGeom prst="rect">
              <a:avLst/>
            </a:prstGeom>
            <a:noFill/>
          </p:spPr>
        </p:pic>
        <p:pic>
          <p:nvPicPr>
            <p:cNvPr id="3331" name="Picture 259" descr="signal_red"/>
            <p:cNvPicPr>
              <a:picLocks noChangeAspect="1" noChangeArrowheads="1"/>
            </p:cNvPicPr>
            <p:nvPr/>
          </p:nvPicPr>
          <p:blipFill>
            <a:blip r:embed="rId5" cstate="print"/>
            <a:srcRect/>
            <a:stretch>
              <a:fillRect/>
            </a:stretch>
          </p:blipFill>
          <p:spPr bwMode="auto">
            <a:xfrm>
              <a:off x="2381" y="4063"/>
              <a:ext cx="318" cy="138"/>
            </a:xfrm>
            <a:prstGeom prst="rect">
              <a:avLst/>
            </a:prstGeom>
            <a:noFill/>
          </p:spPr>
        </p:pic>
      </p:grpSp>
      <p:grpSp>
        <p:nvGrpSpPr>
          <p:cNvPr id="24" name="Group 260"/>
          <p:cNvGrpSpPr>
            <a:grpSpLocks/>
          </p:cNvGrpSpPr>
          <p:nvPr/>
        </p:nvGrpSpPr>
        <p:grpSpPr bwMode="auto">
          <a:xfrm>
            <a:off x="1763713" y="692150"/>
            <a:ext cx="5400675" cy="6165850"/>
            <a:chOff x="1111" y="436"/>
            <a:chExt cx="3402" cy="3884"/>
          </a:xfrm>
        </p:grpSpPr>
        <p:pic>
          <p:nvPicPr>
            <p:cNvPr id="3333" name="Picture 261"/>
            <p:cNvPicPr>
              <a:picLocks noChangeAspect="1" noChangeArrowheads="1"/>
            </p:cNvPicPr>
            <p:nvPr/>
          </p:nvPicPr>
          <p:blipFill>
            <a:blip r:embed="rId27" cstate="print"/>
            <a:srcRect l="24406" t="15712" r="26375" b="7040"/>
            <a:stretch>
              <a:fillRect/>
            </a:stretch>
          </p:blipFill>
          <p:spPr bwMode="auto">
            <a:xfrm>
              <a:off x="1111" y="436"/>
              <a:ext cx="3402" cy="3884"/>
            </a:xfrm>
            <a:prstGeom prst="rect">
              <a:avLst/>
            </a:prstGeom>
            <a:noFill/>
            <a:ln w="9525">
              <a:noFill/>
              <a:miter lim="800000"/>
              <a:headEnd/>
              <a:tailEnd/>
            </a:ln>
            <a:effectLst/>
          </p:spPr>
        </p:pic>
        <p:pic>
          <p:nvPicPr>
            <p:cNvPr id="3334" name="Picture 262" descr="signal_green"/>
            <p:cNvPicPr>
              <a:picLocks noChangeAspect="1" noChangeArrowheads="1"/>
            </p:cNvPicPr>
            <p:nvPr/>
          </p:nvPicPr>
          <p:blipFill>
            <a:blip r:embed="rId6" cstate="print"/>
            <a:srcRect/>
            <a:stretch>
              <a:fillRect/>
            </a:stretch>
          </p:blipFill>
          <p:spPr bwMode="auto">
            <a:xfrm>
              <a:off x="4181" y="1947"/>
              <a:ext cx="318" cy="138"/>
            </a:xfrm>
            <a:prstGeom prst="rect">
              <a:avLst/>
            </a:prstGeom>
            <a:noFill/>
          </p:spPr>
        </p:pic>
        <p:pic>
          <p:nvPicPr>
            <p:cNvPr id="3335" name="Picture 263" descr="signal_red"/>
            <p:cNvPicPr>
              <a:picLocks noChangeAspect="1" noChangeArrowheads="1"/>
            </p:cNvPicPr>
            <p:nvPr/>
          </p:nvPicPr>
          <p:blipFill>
            <a:blip r:embed="rId5" cstate="print"/>
            <a:srcRect/>
            <a:stretch>
              <a:fillRect/>
            </a:stretch>
          </p:blipFill>
          <p:spPr bwMode="auto">
            <a:xfrm>
              <a:off x="2524" y="1009"/>
              <a:ext cx="318" cy="138"/>
            </a:xfrm>
            <a:prstGeom prst="rect">
              <a:avLst/>
            </a:prstGeom>
            <a:noFill/>
          </p:spPr>
        </p:pic>
        <p:pic>
          <p:nvPicPr>
            <p:cNvPr id="3336" name="Picture 264" descr="signal_green"/>
            <p:cNvPicPr>
              <a:picLocks noChangeAspect="1" noChangeArrowheads="1"/>
            </p:cNvPicPr>
            <p:nvPr/>
          </p:nvPicPr>
          <p:blipFill>
            <a:blip r:embed="rId6" cstate="print"/>
            <a:srcRect/>
            <a:stretch>
              <a:fillRect/>
            </a:stretch>
          </p:blipFill>
          <p:spPr bwMode="auto">
            <a:xfrm>
              <a:off x="1565" y="3306"/>
              <a:ext cx="318" cy="138"/>
            </a:xfrm>
            <a:prstGeom prst="rect">
              <a:avLst/>
            </a:prstGeom>
            <a:noFill/>
          </p:spPr>
        </p:pic>
        <p:pic>
          <p:nvPicPr>
            <p:cNvPr id="3337" name="Picture 265" descr="signal_red"/>
            <p:cNvPicPr>
              <a:picLocks noChangeAspect="1" noChangeArrowheads="1"/>
            </p:cNvPicPr>
            <p:nvPr/>
          </p:nvPicPr>
          <p:blipFill>
            <a:blip r:embed="rId5" cstate="print"/>
            <a:srcRect/>
            <a:stretch>
              <a:fillRect/>
            </a:stretch>
          </p:blipFill>
          <p:spPr bwMode="auto">
            <a:xfrm>
              <a:off x="2381" y="4063"/>
              <a:ext cx="318" cy="138"/>
            </a:xfrm>
            <a:prstGeom prst="rect">
              <a:avLst/>
            </a:prstGeom>
            <a:noFill/>
          </p:spPr>
        </p:pic>
      </p:grpSp>
      <p:grpSp>
        <p:nvGrpSpPr>
          <p:cNvPr id="25" name="Group 266"/>
          <p:cNvGrpSpPr>
            <a:grpSpLocks/>
          </p:cNvGrpSpPr>
          <p:nvPr/>
        </p:nvGrpSpPr>
        <p:grpSpPr bwMode="auto">
          <a:xfrm>
            <a:off x="1763713" y="692150"/>
            <a:ext cx="5400675" cy="6165850"/>
            <a:chOff x="1111" y="436"/>
            <a:chExt cx="3402" cy="3884"/>
          </a:xfrm>
        </p:grpSpPr>
        <p:pic>
          <p:nvPicPr>
            <p:cNvPr id="3339" name="Picture 267"/>
            <p:cNvPicPr>
              <a:picLocks noChangeAspect="1" noChangeArrowheads="1"/>
            </p:cNvPicPr>
            <p:nvPr/>
          </p:nvPicPr>
          <p:blipFill>
            <a:blip r:embed="rId28" cstate="print"/>
            <a:srcRect l="24406" t="15712" r="26375" b="7040"/>
            <a:stretch>
              <a:fillRect/>
            </a:stretch>
          </p:blipFill>
          <p:spPr bwMode="auto">
            <a:xfrm>
              <a:off x="1111" y="436"/>
              <a:ext cx="3402" cy="3884"/>
            </a:xfrm>
            <a:prstGeom prst="rect">
              <a:avLst/>
            </a:prstGeom>
            <a:noFill/>
            <a:ln w="9525">
              <a:noFill/>
              <a:miter lim="800000"/>
              <a:headEnd/>
              <a:tailEnd/>
            </a:ln>
            <a:effectLst/>
          </p:spPr>
        </p:pic>
        <p:pic>
          <p:nvPicPr>
            <p:cNvPr id="3340" name="Picture 268" descr="signal_green"/>
            <p:cNvPicPr>
              <a:picLocks noChangeAspect="1" noChangeArrowheads="1"/>
            </p:cNvPicPr>
            <p:nvPr/>
          </p:nvPicPr>
          <p:blipFill>
            <a:blip r:embed="rId6" cstate="print"/>
            <a:srcRect/>
            <a:stretch>
              <a:fillRect/>
            </a:stretch>
          </p:blipFill>
          <p:spPr bwMode="auto">
            <a:xfrm>
              <a:off x="4181" y="1947"/>
              <a:ext cx="318" cy="138"/>
            </a:xfrm>
            <a:prstGeom prst="rect">
              <a:avLst/>
            </a:prstGeom>
            <a:noFill/>
          </p:spPr>
        </p:pic>
        <p:pic>
          <p:nvPicPr>
            <p:cNvPr id="3341" name="Picture 269" descr="signal_red"/>
            <p:cNvPicPr>
              <a:picLocks noChangeAspect="1" noChangeArrowheads="1"/>
            </p:cNvPicPr>
            <p:nvPr/>
          </p:nvPicPr>
          <p:blipFill>
            <a:blip r:embed="rId5" cstate="print"/>
            <a:srcRect/>
            <a:stretch>
              <a:fillRect/>
            </a:stretch>
          </p:blipFill>
          <p:spPr bwMode="auto">
            <a:xfrm>
              <a:off x="2524" y="1009"/>
              <a:ext cx="318" cy="138"/>
            </a:xfrm>
            <a:prstGeom prst="rect">
              <a:avLst/>
            </a:prstGeom>
            <a:noFill/>
          </p:spPr>
        </p:pic>
        <p:pic>
          <p:nvPicPr>
            <p:cNvPr id="3342" name="Picture 270" descr="signal_green"/>
            <p:cNvPicPr>
              <a:picLocks noChangeAspect="1" noChangeArrowheads="1"/>
            </p:cNvPicPr>
            <p:nvPr/>
          </p:nvPicPr>
          <p:blipFill>
            <a:blip r:embed="rId6" cstate="print"/>
            <a:srcRect/>
            <a:stretch>
              <a:fillRect/>
            </a:stretch>
          </p:blipFill>
          <p:spPr bwMode="auto">
            <a:xfrm>
              <a:off x="1565" y="3306"/>
              <a:ext cx="318" cy="138"/>
            </a:xfrm>
            <a:prstGeom prst="rect">
              <a:avLst/>
            </a:prstGeom>
            <a:noFill/>
          </p:spPr>
        </p:pic>
        <p:pic>
          <p:nvPicPr>
            <p:cNvPr id="3343" name="Picture 271" descr="signal_red"/>
            <p:cNvPicPr>
              <a:picLocks noChangeAspect="1" noChangeArrowheads="1"/>
            </p:cNvPicPr>
            <p:nvPr/>
          </p:nvPicPr>
          <p:blipFill>
            <a:blip r:embed="rId5" cstate="print"/>
            <a:srcRect/>
            <a:stretch>
              <a:fillRect/>
            </a:stretch>
          </p:blipFill>
          <p:spPr bwMode="auto">
            <a:xfrm>
              <a:off x="2381" y="4063"/>
              <a:ext cx="318" cy="138"/>
            </a:xfrm>
            <a:prstGeom prst="rect">
              <a:avLst/>
            </a:prstGeom>
            <a:noFill/>
          </p:spPr>
        </p:pic>
      </p:grpSp>
      <p:grpSp>
        <p:nvGrpSpPr>
          <p:cNvPr id="26" name="Group 272"/>
          <p:cNvGrpSpPr>
            <a:grpSpLocks/>
          </p:cNvGrpSpPr>
          <p:nvPr/>
        </p:nvGrpSpPr>
        <p:grpSpPr bwMode="auto">
          <a:xfrm>
            <a:off x="1763713" y="692150"/>
            <a:ext cx="5400675" cy="6165850"/>
            <a:chOff x="1111" y="436"/>
            <a:chExt cx="3402" cy="3884"/>
          </a:xfrm>
        </p:grpSpPr>
        <p:pic>
          <p:nvPicPr>
            <p:cNvPr id="3345" name="Picture 273"/>
            <p:cNvPicPr>
              <a:picLocks noChangeAspect="1" noChangeArrowheads="1"/>
            </p:cNvPicPr>
            <p:nvPr/>
          </p:nvPicPr>
          <p:blipFill>
            <a:blip r:embed="rId29" cstate="print"/>
            <a:srcRect l="24406" t="15712" r="26375" b="7040"/>
            <a:stretch>
              <a:fillRect/>
            </a:stretch>
          </p:blipFill>
          <p:spPr bwMode="auto">
            <a:xfrm>
              <a:off x="1111" y="436"/>
              <a:ext cx="3402" cy="3884"/>
            </a:xfrm>
            <a:prstGeom prst="rect">
              <a:avLst/>
            </a:prstGeom>
            <a:noFill/>
            <a:ln w="9525">
              <a:noFill/>
              <a:miter lim="800000"/>
              <a:headEnd/>
              <a:tailEnd/>
            </a:ln>
            <a:effectLst/>
          </p:spPr>
        </p:pic>
        <p:pic>
          <p:nvPicPr>
            <p:cNvPr id="3346" name="Picture 274" descr="signal_green"/>
            <p:cNvPicPr>
              <a:picLocks noChangeAspect="1" noChangeArrowheads="1"/>
            </p:cNvPicPr>
            <p:nvPr/>
          </p:nvPicPr>
          <p:blipFill>
            <a:blip r:embed="rId6" cstate="print"/>
            <a:srcRect/>
            <a:stretch>
              <a:fillRect/>
            </a:stretch>
          </p:blipFill>
          <p:spPr bwMode="auto">
            <a:xfrm>
              <a:off x="4181" y="1947"/>
              <a:ext cx="318" cy="138"/>
            </a:xfrm>
            <a:prstGeom prst="rect">
              <a:avLst/>
            </a:prstGeom>
            <a:noFill/>
          </p:spPr>
        </p:pic>
        <p:pic>
          <p:nvPicPr>
            <p:cNvPr id="3347" name="Picture 275" descr="signal_red"/>
            <p:cNvPicPr>
              <a:picLocks noChangeAspect="1" noChangeArrowheads="1"/>
            </p:cNvPicPr>
            <p:nvPr/>
          </p:nvPicPr>
          <p:blipFill>
            <a:blip r:embed="rId5" cstate="print"/>
            <a:srcRect/>
            <a:stretch>
              <a:fillRect/>
            </a:stretch>
          </p:blipFill>
          <p:spPr bwMode="auto">
            <a:xfrm>
              <a:off x="2524" y="1009"/>
              <a:ext cx="318" cy="138"/>
            </a:xfrm>
            <a:prstGeom prst="rect">
              <a:avLst/>
            </a:prstGeom>
            <a:noFill/>
          </p:spPr>
        </p:pic>
        <p:pic>
          <p:nvPicPr>
            <p:cNvPr id="3348" name="Picture 276" descr="signal_green"/>
            <p:cNvPicPr>
              <a:picLocks noChangeAspect="1" noChangeArrowheads="1"/>
            </p:cNvPicPr>
            <p:nvPr/>
          </p:nvPicPr>
          <p:blipFill>
            <a:blip r:embed="rId6" cstate="print"/>
            <a:srcRect/>
            <a:stretch>
              <a:fillRect/>
            </a:stretch>
          </p:blipFill>
          <p:spPr bwMode="auto">
            <a:xfrm>
              <a:off x="1565" y="3306"/>
              <a:ext cx="318" cy="138"/>
            </a:xfrm>
            <a:prstGeom prst="rect">
              <a:avLst/>
            </a:prstGeom>
            <a:noFill/>
          </p:spPr>
        </p:pic>
        <p:pic>
          <p:nvPicPr>
            <p:cNvPr id="3349" name="Picture 277" descr="signal_red"/>
            <p:cNvPicPr>
              <a:picLocks noChangeAspect="1" noChangeArrowheads="1"/>
            </p:cNvPicPr>
            <p:nvPr/>
          </p:nvPicPr>
          <p:blipFill>
            <a:blip r:embed="rId5" cstate="print"/>
            <a:srcRect/>
            <a:stretch>
              <a:fillRect/>
            </a:stretch>
          </p:blipFill>
          <p:spPr bwMode="auto">
            <a:xfrm>
              <a:off x="2381" y="4063"/>
              <a:ext cx="318" cy="138"/>
            </a:xfrm>
            <a:prstGeom prst="rect">
              <a:avLst/>
            </a:prstGeom>
            <a:noFill/>
          </p:spPr>
        </p:pic>
      </p:grpSp>
      <p:grpSp>
        <p:nvGrpSpPr>
          <p:cNvPr id="27" name="Group 278"/>
          <p:cNvGrpSpPr>
            <a:grpSpLocks/>
          </p:cNvGrpSpPr>
          <p:nvPr/>
        </p:nvGrpSpPr>
        <p:grpSpPr bwMode="auto">
          <a:xfrm>
            <a:off x="1763713" y="692150"/>
            <a:ext cx="5400675" cy="6165850"/>
            <a:chOff x="1111" y="436"/>
            <a:chExt cx="3402" cy="3884"/>
          </a:xfrm>
        </p:grpSpPr>
        <p:pic>
          <p:nvPicPr>
            <p:cNvPr id="3351" name="Picture 279"/>
            <p:cNvPicPr>
              <a:picLocks noChangeAspect="1" noChangeArrowheads="1"/>
            </p:cNvPicPr>
            <p:nvPr/>
          </p:nvPicPr>
          <p:blipFill>
            <a:blip r:embed="rId30" cstate="print"/>
            <a:srcRect l="24406" t="15712" r="26375" b="7040"/>
            <a:stretch>
              <a:fillRect/>
            </a:stretch>
          </p:blipFill>
          <p:spPr bwMode="auto">
            <a:xfrm>
              <a:off x="1111" y="436"/>
              <a:ext cx="3402" cy="3884"/>
            </a:xfrm>
            <a:prstGeom prst="rect">
              <a:avLst/>
            </a:prstGeom>
            <a:noFill/>
            <a:ln w="9525">
              <a:noFill/>
              <a:miter lim="800000"/>
              <a:headEnd/>
              <a:tailEnd/>
            </a:ln>
            <a:effectLst/>
          </p:spPr>
        </p:pic>
        <p:pic>
          <p:nvPicPr>
            <p:cNvPr id="3352" name="Picture 280" descr="signal_red"/>
            <p:cNvPicPr>
              <a:picLocks noChangeAspect="1" noChangeArrowheads="1"/>
            </p:cNvPicPr>
            <p:nvPr/>
          </p:nvPicPr>
          <p:blipFill>
            <a:blip r:embed="rId5" cstate="print"/>
            <a:srcRect/>
            <a:stretch>
              <a:fillRect/>
            </a:stretch>
          </p:blipFill>
          <p:spPr bwMode="auto">
            <a:xfrm>
              <a:off x="4181" y="1954"/>
              <a:ext cx="318" cy="138"/>
            </a:xfrm>
            <a:prstGeom prst="rect">
              <a:avLst/>
            </a:prstGeom>
            <a:noFill/>
          </p:spPr>
        </p:pic>
        <p:pic>
          <p:nvPicPr>
            <p:cNvPr id="3353" name="Picture 281" descr="signal_red"/>
            <p:cNvPicPr>
              <a:picLocks noChangeAspect="1" noChangeArrowheads="1"/>
            </p:cNvPicPr>
            <p:nvPr/>
          </p:nvPicPr>
          <p:blipFill>
            <a:blip r:embed="rId5" cstate="print"/>
            <a:srcRect/>
            <a:stretch>
              <a:fillRect/>
            </a:stretch>
          </p:blipFill>
          <p:spPr bwMode="auto">
            <a:xfrm>
              <a:off x="1551" y="3309"/>
              <a:ext cx="318" cy="138"/>
            </a:xfrm>
            <a:prstGeom prst="rect">
              <a:avLst/>
            </a:prstGeom>
            <a:noFill/>
          </p:spPr>
        </p:pic>
        <p:pic>
          <p:nvPicPr>
            <p:cNvPr id="3354" name="Picture 282" descr="signal_green"/>
            <p:cNvPicPr>
              <a:picLocks noChangeAspect="1" noChangeArrowheads="1"/>
            </p:cNvPicPr>
            <p:nvPr/>
          </p:nvPicPr>
          <p:blipFill>
            <a:blip r:embed="rId6" cstate="print"/>
            <a:srcRect/>
            <a:stretch>
              <a:fillRect/>
            </a:stretch>
          </p:blipFill>
          <p:spPr bwMode="auto">
            <a:xfrm>
              <a:off x="2532" y="1005"/>
              <a:ext cx="318" cy="138"/>
            </a:xfrm>
            <a:prstGeom prst="rect">
              <a:avLst/>
            </a:prstGeom>
            <a:noFill/>
          </p:spPr>
        </p:pic>
        <p:pic>
          <p:nvPicPr>
            <p:cNvPr id="3355" name="Picture 283" descr="signal_green"/>
            <p:cNvPicPr>
              <a:picLocks noChangeAspect="1" noChangeArrowheads="1"/>
            </p:cNvPicPr>
            <p:nvPr/>
          </p:nvPicPr>
          <p:blipFill>
            <a:blip r:embed="rId6" cstate="print"/>
            <a:srcRect/>
            <a:stretch>
              <a:fillRect/>
            </a:stretch>
          </p:blipFill>
          <p:spPr bwMode="auto">
            <a:xfrm>
              <a:off x="2381" y="4065"/>
              <a:ext cx="318" cy="138"/>
            </a:xfrm>
            <a:prstGeom prst="rect">
              <a:avLst/>
            </a:prstGeom>
            <a:noFill/>
          </p:spPr>
        </p:pic>
      </p:grpSp>
      <p:grpSp>
        <p:nvGrpSpPr>
          <p:cNvPr id="28" name="Group 284"/>
          <p:cNvGrpSpPr>
            <a:grpSpLocks/>
          </p:cNvGrpSpPr>
          <p:nvPr/>
        </p:nvGrpSpPr>
        <p:grpSpPr bwMode="auto">
          <a:xfrm>
            <a:off x="1692275" y="692150"/>
            <a:ext cx="5472113" cy="6165850"/>
            <a:chOff x="1066" y="436"/>
            <a:chExt cx="3447" cy="3884"/>
          </a:xfrm>
        </p:grpSpPr>
        <p:pic>
          <p:nvPicPr>
            <p:cNvPr id="3357" name="Picture 285"/>
            <p:cNvPicPr>
              <a:picLocks noChangeAspect="1" noChangeArrowheads="1"/>
            </p:cNvPicPr>
            <p:nvPr/>
          </p:nvPicPr>
          <p:blipFill>
            <a:blip r:embed="rId31" cstate="print"/>
            <a:srcRect l="23756" t="15712" r="26375" b="7040"/>
            <a:stretch>
              <a:fillRect/>
            </a:stretch>
          </p:blipFill>
          <p:spPr bwMode="auto">
            <a:xfrm>
              <a:off x="1066" y="436"/>
              <a:ext cx="3447" cy="3884"/>
            </a:xfrm>
            <a:prstGeom prst="rect">
              <a:avLst/>
            </a:prstGeom>
            <a:noFill/>
            <a:ln w="9525">
              <a:noFill/>
              <a:miter lim="800000"/>
              <a:headEnd/>
              <a:tailEnd/>
            </a:ln>
            <a:effectLst/>
          </p:spPr>
        </p:pic>
        <p:pic>
          <p:nvPicPr>
            <p:cNvPr id="3358" name="Picture 286" descr="signal_red"/>
            <p:cNvPicPr>
              <a:picLocks noChangeAspect="1" noChangeArrowheads="1"/>
            </p:cNvPicPr>
            <p:nvPr/>
          </p:nvPicPr>
          <p:blipFill>
            <a:blip r:embed="rId5" cstate="print"/>
            <a:srcRect/>
            <a:stretch>
              <a:fillRect/>
            </a:stretch>
          </p:blipFill>
          <p:spPr bwMode="auto">
            <a:xfrm>
              <a:off x="4181" y="1954"/>
              <a:ext cx="318" cy="138"/>
            </a:xfrm>
            <a:prstGeom prst="rect">
              <a:avLst/>
            </a:prstGeom>
            <a:noFill/>
          </p:spPr>
        </p:pic>
        <p:pic>
          <p:nvPicPr>
            <p:cNvPr id="3359" name="Picture 287" descr="signal_red"/>
            <p:cNvPicPr>
              <a:picLocks noChangeAspect="1" noChangeArrowheads="1"/>
            </p:cNvPicPr>
            <p:nvPr/>
          </p:nvPicPr>
          <p:blipFill>
            <a:blip r:embed="rId5" cstate="print"/>
            <a:srcRect/>
            <a:stretch>
              <a:fillRect/>
            </a:stretch>
          </p:blipFill>
          <p:spPr bwMode="auto">
            <a:xfrm>
              <a:off x="1551" y="3309"/>
              <a:ext cx="318" cy="138"/>
            </a:xfrm>
            <a:prstGeom prst="rect">
              <a:avLst/>
            </a:prstGeom>
            <a:noFill/>
          </p:spPr>
        </p:pic>
        <p:pic>
          <p:nvPicPr>
            <p:cNvPr id="3360" name="Picture 288" descr="signal_green"/>
            <p:cNvPicPr>
              <a:picLocks noChangeAspect="1" noChangeArrowheads="1"/>
            </p:cNvPicPr>
            <p:nvPr/>
          </p:nvPicPr>
          <p:blipFill>
            <a:blip r:embed="rId6" cstate="print"/>
            <a:srcRect/>
            <a:stretch>
              <a:fillRect/>
            </a:stretch>
          </p:blipFill>
          <p:spPr bwMode="auto">
            <a:xfrm>
              <a:off x="2532" y="1005"/>
              <a:ext cx="318" cy="138"/>
            </a:xfrm>
            <a:prstGeom prst="rect">
              <a:avLst/>
            </a:prstGeom>
            <a:noFill/>
          </p:spPr>
        </p:pic>
        <p:pic>
          <p:nvPicPr>
            <p:cNvPr id="3361" name="Picture 289" descr="signal_green"/>
            <p:cNvPicPr>
              <a:picLocks noChangeAspect="1" noChangeArrowheads="1"/>
            </p:cNvPicPr>
            <p:nvPr/>
          </p:nvPicPr>
          <p:blipFill>
            <a:blip r:embed="rId6" cstate="print"/>
            <a:srcRect/>
            <a:stretch>
              <a:fillRect/>
            </a:stretch>
          </p:blipFill>
          <p:spPr bwMode="auto">
            <a:xfrm>
              <a:off x="2381" y="4065"/>
              <a:ext cx="318" cy="138"/>
            </a:xfrm>
            <a:prstGeom prst="rect">
              <a:avLst/>
            </a:prstGeom>
            <a:noFill/>
          </p:spPr>
        </p:pic>
      </p:grpSp>
      <p:grpSp>
        <p:nvGrpSpPr>
          <p:cNvPr id="29" name="Group 290"/>
          <p:cNvGrpSpPr>
            <a:grpSpLocks/>
          </p:cNvGrpSpPr>
          <p:nvPr/>
        </p:nvGrpSpPr>
        <p:grpSpPr bwMode="auto">
          <a:xfrm>
            <a:off x="1763713" y="692150"/>
            <a:ext cx="5400675" cy="6165850"/>
            <a:chOff x="1111" y="436"/>
            <a:chExt cx="3402" cy="3884"/>
          </a:xfrm>
        </p:grpSpPr>
        <p:pic>
          <p:nvPicPr>
            <p:cNvPr id="3363" name="Picture 291"/>
            <p:cNvPicPr>
              <a:picLocks noChangeAspect="1" noChangeArrowheads="1"/>
            </p:cNvPicPr>
            <p:nvPr/>
          </p:nvPicPr>
          <p:blipFill>
            <a:blip r:embed="rId32" cstate="print"/>
            <a:srcRect l="24406" t="15712" r="26375" b="7040"/>
            <a:stretch>
              <a:fillRect/>
            </a:stretch>
          </p:blipFill>
          <p:spPr bwMode="auto">
            <a:xfrm>
              <a:off x="1111" y="436"/>
              <a:ext cx="3402" cy="3884"/>
            </a:xfrm>
            <a:prstGeom prst="rect">
              <a:avLst/>
            </a:prstGeom>
            <a:noFill/>
            <a:ln w="9525">
              <a:noFill/>
              <a:miter lim="800000"/>
              <a:headEnd/>
              <a:tailEnd/>
            </a:ln>
            <a:effectLst/>
          </p:spPr>
        </p:pic>
        <p:pic>
          <p:nvPicPr>
            <p:cNvPr id="3364" name="Picture 292" descr="signal_red"/>
            <p:cNvPicPr>
              <a:picLocks noChangeAspect="1" noChangeArrowheads="1"/>
            </p:cNvPicPr>
            <p:nvPr/>
          </p:nvPicPr>
          <p:blipFill>
            <a:blip r:embed="rId5" cstate="print"/>
            <a:srcRect/>
            <a:stretch>
              <a:fillRect/>
            </a:stretch>
          </p:blipFill>
          <p:spPr bwMode="auto">
            <a:xfrm>
              <a:off x="4181" y="1954"/>
              <a:ext cx="318" cy="138"/>
            </a:xfrm>
            <a:prstGeom prst="rect">
              <a:avLst/>
            </a:prstGeom>
            <a:noFill/>
          </p:spPr>
        </p:pic>
        <p:pic>
          <p:nvPicPr>
            <p:cNvPr id="3365" name="Picture 293" descr="signal_red"/>
            <p:cNvPicPr>
              <a:picLocks noChangeAspect="1" noChangeArrowheads="1"/>
            </p:cNvPicPr>
            <p:nvPr/>
          </p:nvPicPr>
          <p:blipFill>
            <a:blip r:embed="rId5" cstate="print"/>
            <a:srcRect/>
            <a:stretch>
              <a:fillRect/>
            </a:stretch>
          </p:blipFill>
          <p:spPr bwMode="auto">
            <a:xfrm>
              <a:off x="1551" y="3309"/>
              <a:ext cx="318" cy="138"/>
            </a:xfrm>
            <a:prstGeom prst="rect">
              <a:avLst/>
            </a:prstGeom>
            <a:noFill/>
          </p:spPr>
        </p:pic>
        <p:pic>
          <p:nvPicPr>
            <p:cNvPr id="3366" name="Picture 294" descr="signal_green"/>
            <p:cNvPicPr>
              <a:picLocks noChangeAspect="1" noChangeArrowheads="1"/>
            </p:cNvPicPr>
            <p:nvPr/>
          </p:nvPicPr>
          <p:blipFill>
            <a:blip r:embed="rId6" cstate="print"/>
            <a:srcRect/>
            <a:stretch>
              <a:fillRect/>
            </a:stretch>
          </p:blipFill>
          <p:spPr bwMode="auto">
            <a:xfrm>
              <a:off x="2532" y="1005"/>
              <a:ext cx="318" cy="138"/>
            </a:xfrm>
            <a:prstGeom prst="rect">
              <a:avLst/>
            </a:prstGeom>
            <a:noFill/>
          </p:spPr>
        </p:pic>
        <p:pic>
          <p:nvPicPr>
            <p:cNvPr id="3367" name="Picture 295" descr="signal_green"/>
            <p:cNvPicPr>
              <a:picLocks noChangeAspect="1" noChangeArrowheads="1"/>
            </p:cNvPicPr>
            <p:nvPr/>
          </p:nvPicPr>
          <p:blipFill>
            <a:blip r:embed="rId6" cstate="print"/>
            <a:srcRect/>
            <a:stretch>
              <a:fillRect/>
            </a:stretch>
          </p:blipFill>
          <p:spPr bwMode="auto">
            <a:xfrm>
              <a:off x="2381" y="4065"/>
              <a:ext cx="318" cy="138"/>
            </a:xfrm>
            <a:prstGeom prst="rect">
              <a:avLst/>
            </a:prstGeom>
            <a:noFill/>
          </p:spPr>
        </p:pic>
      </p:grpSp>
      <p:grpSp>
        <p:nvGrpSpPr>
          <p:cNvPr id="30" name="Group 296"/>
          <p:cNvGrpSpPr>
            <a:grpSpLocks/>
          </p:cNvGrpSpPr>
          <p:nvPr/>
        </p:nvGrpSpPr>
        <p:grpSpPr bwMode="auto">
          <a:xfrm>
            <a:off x="1763713" y="692150"/>
            <a:ext cx="5400675" cy="6165850"/>
            <a:chOff x="1111" y="436"/>
            <a:chExt cx="3402" cy="3884"/>
          </a:xfrm>
        </p:grpSpPr>
        <p:pic>
          <p:nvPicPr>
            <p:cNvPr id="3369" name="Picture 297"/>
            <p:cNvPicPr>
              <a:picLocks noChangeAspect="1" noChangeArrowheads="1"/>
            </p:cNvPicPr>
            <p:nvPr/>
          </p:nvPicPr>
          <p:blipFill>
            <a:blip r:embed="rId33" cstate="print"/>
            <a:srcRect l="24406" t="15712" r="26375" b="7040"/>
            <a:stretch>
              <a:fillRect/>
            </a:stretch>
          </p:blipFill>
          <p:spPr bwMode="auto">
            <a:xfrm>
              <a:off x="1111" y="436"/>
              <a:ext cx="3402" cy="3884"/>
            </a:xfrm>
            <a:prstGeom prst="rect">
              <a:avLst/>
            </a:prstGeom>
            <a:noFill/>
            <a:ln w="9525">
              <a:noFill/>
              <a:miter lim="800000"/>
              <a:headEnd/>
              <a:tailEnd/>
            </a:ln>
            <a:effectLst/>
          </p:spPr>
        </p:pic>
        <p:pic>
          <p:nvPicPr>
            <p:cNvPr id="3370" name="Picture 298" descr="signal_red"/>
            <p:cNvPicPr>
              <a:picLocks noChangeAspect="1" noChangeArrowheads="1"/>
            </p:cNvPicPr>
            <p:nvPr/>
          </p:nvPicPr>
          <p:blipFill>
            <a:blip r:embed="rId5" cstate="print"/>
            <a:srcRect/>
            <a:stretch>
              <a:fillRect/>
            </a:stretch>
          </p:blipFill>
          <p:spPr bwMode="auto">
            <a:xfrm>
              <a:off x="4181" y="1954"/>
              <a:ext cx="318" cy="138"/>
            </a:xfrm>
            <a:prstGeom prst="rect">
              <a:avLst/>
            </a:prstGeom>
            <a:noFill/>
          </p:spPr>
        </p:pic>
        <p:pic>
          <p:nvPicPr>
            <p:cNvPr id="3371" name="Picture 299" descr="signal_red"/>
            <p:cNvPicPr>
              <a:picLocks noChangeAspect="1" noChangeArrowheads="1"/>
            </p:cNvPicPr>
            <p:nvPr/>
          </p:nvPicPr>
          <p:blipFill>
            <a:blip r:embed="rId5" cstate="print"/>
            <a:srcRect/>
            <a:stretch>
              <a:fillRect/>
            </a:stretch>
          </p:blipFill>
          <p:spPr bwMode="auto">
            <a:xfrm>
              <a:off x="1551" y="3309"/>
              <a:ext cx="318" cy="138"/>
            </a:xfrm>
            <a:prstGeom prst="rect">
              <a:avLst/>
            </a:prstGeom>
            <a:noFill/>
          </p:spPr>
        </p:pic>
        <p:pic>
          <p:nvPicPr>
            <p:cNvPr id="3372" name="Picture 300" descr="signal_green"/>
            <p:cNvPicPr>
              <a:picLocks noChangeAspect="1" noChangeArrowheads="1"/>
            </p:cNvPicPr>
            <p:nvPr/>
          </p:nvPicPr>
          <p:blipFill>
            <a:blip r:embed="rId6" cstate="print"/>
            <a:srcRect/>
            <a:stretch>
              <a:fillRect/>
            </a:stretch>
          </p:blipFill>
          <p:spPr bwMode="auto">
            <a:xfrm>
              <a:off x="2532" y="1005"/>
              <a:ext cx="318" cy="138"/>
            </a:xfrm>
            <a:prstGeom prst="rect">
              <a:avLst/>
            </a:prstGeom>
            <a:noFill/>
          </p:spPr>
        </p:pic>
        <p:pic>
          <p:nvPicPr>
            <p:cNvPr id="3373" name="Picture 301" descr="signal_green"/>
            <p:cNvPicPr>
              <a:picLocks noChangeAspect="1" noChangeArrowheads="1"/>
            </p:cNvPicPr>
            <p:nvPr/>
          </p:nvPicPr>
          <p:blipFill>
            <a:blip r:embed="rId6" cstate="print"/>
            <a:srcRect/>
            <a:stretch>
              <a:fillRect/>
            </a:stretch>
          </p:blipFill>
          <p:spPr bwMode="auto">
            <a:xfrm>
              <a:off x="2381" y="4065"/>
              <a:ext cx="318" cy="138"/>
            </a:xfrm>
            <a:prstGeom prst="rect">
              <a:avLst/>
            </a:prstGeom>
            <a:noFill/>
          </p:spPr>
        </p:pic>
      </p:grpSp>
      <p:grpSp>
        <p:nvGrpSpPr>
          <p:cNvPr id="31" name="Group 302"/>
          <p:cNvGrpSpPr>
            <a:grpSpLocks/>
          </p:cNvGrpSpPr>
          <p:nvPr/>
        </p:nvGrpSpPr>
        <p:grpSpPr bwMode="auto">
          <a:xfrm>
            <a:off x="1763713" y="692150"/>
            <a:ext cx="5400675" cy="6165850"/>
            <a:chOff x="1111" y="436"/>
            <a:chExt cx="3402" cy="3884"/>
          </a:xfrm>
        </p:grpSpPr>
        <p:pic>
          <p:nvPicPr>
            <p:cNvPr id="3375" name="Picture 303"/>
            <p:cNvPicPr>
              <a:picLocks noChangeAspect="1" noChangeArrowheads="1"/>
            </p:cNvPicPr>
            <p:nvPr/>
          </p:nvPicPr>
          <p:blipFill>
            <a:blip r:embed="rId34" cstate="print"/>
            <a:srcRect l="24406" t="15712" r="26375" b="7040"/>
            <a:stretch>
              <a:fillRect/>
            </a:stretch>
          </p:blipFill>
          <p:spPr bwMode="auto">
            <a:xfrm>
              <a:off x="1111" y="436"/>
              <a:ext cx="3402" cy="3884"/>
            </a:xfrm>
            <a:prstGeom prst="rect">
              <a:avLst/>
            </a:prstGeom>
            <a:noFill/>
            <a:ln w="9525">
              <a:noFill/>
              <a:miter lim="800000"/>
              <a:headEnd/>
              <a:tailEnd/>
            </a:ln>
            <a:effectLst/>
          </p:spPr>
        </p:pic>
        <p:pic>
          <p:nvPicPr>
            <p:cNvPr id="3376" name="Picture 304" descr="signal_red"/>
            <p:cNvPicPr>
              <a:picLocks noChangeAspect="1" noChangeArrowheads="1"/>
            </p:cNvPicPr>
            <p:nvPr/>
          </p:nvPicPr>
          <p:blipFill>
            <a:blip r:embed="rId5" cstate="print"/>
            <a:srcRect/>
            <a:stretch>
              <a:fillRect/>
            </a:stretch>
          </p:blipFill>
          <p:spPr bwMode="auto">
            <a:xfrm>
              <a:off x="4181" y="1954"/>
              <a:ext cx="318" cy="138"/>
            </a:xfrm>
            <a:prstGeom prst="rect">
              <a:avLst/>
            </a:prstGeom>
            <a:noFill/>
          </p:spPr>
        </p:pic>
        <p:pic>
          <p:nvPicPr>
            <p:cNvPr id="3377" name="Picture 305" descr="signal_red"/>
            <p:cNvPicPr>
              <a:picLocks noChangeAspect="1" noChangeArrowheads="1"/>
            </p:cNvPicPr>
            <p:nvPr/>
          </p:nvPicPr>
          <p:blipFill>
            <a:blip r:embed="rId5" cstate="print"/>
            <a:srcRect/>
            <a:stretch>
              <a:fillRect/>
            </a:stretch>
          </p:blipFill>
          <p:spPr bwMode="auto">
            <a:xfrm>
              <a:off x="1551" y="3309"/>
              <a:ext cx="318" cy="138"/>
            </a:xfrm>
            <a:prstGeom prst="rect">
              <a:avLst/>
            </a:prstGeom>
            <a:noFill/>
          </p:spPr>
        </p:pic>
        <p:pic>
          <p:nvPicPr>
            <p:cNvPr id="3378" name="Picture 306" descr="signal_green"/>
            <p:cNvPicPr>
              <a:picLocks noChangeAspect="1" noChangeArrowheads="1"/>
            </p:cNvPicPr>
            <p:nvPr/>
          </p:nvPicPr>
          <p:blipFill>
            <a:blip r:embed="rId6" cstate="print"/>
            <a:srcRect/>
            <a:stretch>
              <a:fillRect/>
            </a:stretch>
          </p:blipFill>
          <p:spPr bwMode="auto">
            <a:xfrm>
              <a:off x="2532" y="1005"/>
              <a:ext cx="318" cy="138"/>
            </a:xfrm>
            <a:prstGeom prst="rect">
              <a:avLst/>
            </a:prstGeom>
            <a:noFill/>
          </p:spPr>
        </p:pic>
        <p:pic>
          <p:nvPicPr>
            <p:cNvPr id="3379" name="Picture 307" descr="signal_green"/>
            <p:cNvPicPr>
              <a:picLocks noChangeAspect="1" noChangeArrowheads="1"/>
            </p:cNvPicPr>
            <p:nvPr/>
          </p:nvPicPr>
          <p:blipFill>
            <a:blip r:embed="rId6" cstate="print"/>
            <a:srcRect/>
            <a:stretch>
              <a:fillRect/>
            </a:stretch>
          </p:blipFill>
          <p:spPr bwMode="auto">
            <a:xfrm>
              <a:off x="2381" y="4065"/>
              <a:ext cx="318" cy="138"/>
            </a:xfrm>
            <a:prstGeom prst="rect">
              <a:avLst/>
            </a:prstGeom>
            <a:noFill/>
          </p:spPr>
        </p:pic>
      </p:grpSp>
      <p:grpSp>
        <p:nvGrpSpPr>
          <p:cNvPr id="3072" name="Group 308"/>
          <p:cNvGrpSpPr>
            <a:grpSpLocks/>
          </p:cNvGrpSpPr>
          <p:nvPr/>
        </p:nvGrpSpPr>
        <p:grpSpPr bwMode="auto">
          <a:xfrm>
            <a:off x="1763713" y="692150"/>
            <a:ext cx="5400675" cy="6165850"/>
            <a:chOff x="1111" y="436"/>
            <a:chExt cx="3402" cy="3884"/>
          </a:xfrm>
        </p:grpSpPr>
        <p:pic>
          <p:nvPicPr>
            <p:cNvPr id="3381" name="Picture 309"/>
            <p:cNvPicPr>
              <a:picLocks noChangeAspect="1" noChangeArrowheads="1"/>
            </p:cNvPicPr>
            <p:nvPr/>
          </p:nvPicPr>
          <p:blipFill>
            <a:blip r:embed="rId35" cstate="print"/>
            <a:srcRect l="24406" t="15712" r="26375" b="7040"/>
            <a:stretch>
              <a:fillRect/>
            </a:stretch>
          </p:blipFill>
          <p:spPr bwMode="auto">
            <a:xfrm>
              <a:off x="1111" y="436"/>
              <a:ext cx="3402" cy="3884"/>
            </a:xfrm>
            <a:prstGeom prst="rect">
              <a:avLst/>
            </a:prstGeom>
            <a:noFill/>
            <a:ln w="9525">
              <a:noFill/>
              <a:miter lim="800000"/>
              <a:headEnd/>
              <a:tailEnd/>
            </a:ln>
            <a:effectLst/>
          </p:spPr>
        </p:pic>
        <p:pic>
          <p:nvPicPr>
            <p:cNvPr id="3382" name="Picture 310" descr="signal_red"/>
            <p:cNvPicPr>
              <a:picLocks noChangeAspect="1" noChangeArrowheads="1"/>
            </p:cNvPicPr>
            <p:nvPr/>
          </p:nvPicPr>
          <p:blipFill>
            <a:blip r:embed="rId5" cstate="print"/>
            <a:srcRect/>
            <a:stretch>
              <a:fillRect/>
            </a:stretch>
          </p:blipFill>
          <p:spPr bwMode="auto">
            <a:xfrm>
              <a:off x="4181" y="1954"/>
              <a:ext cx="318" cy="138"/>
            </a:xfrm>
            <a:prstGeom prst="rect">
              <a:avLst/>
            </a:prstGeom>
            <a:noFill/>
          </p:spPr>
        </p:pic>
        <p:pic>
          <p:nvPicPr>
            <p:cNvPr id="3383" name="Picture 311" descr="signal_red"/>
            <p:cNvPicPr>
              <a:picLocks noChangeAspect="1" noChangeArrowheads="1"/>
            </p:cNvPicPr>
            <p:nvPr/>
          </p:nvPicPr>
          <p:blipFill>
            <a:blip r:embed="rId5" cstate="print"/>
            <a:srcRect/>
            <a:stretch>
              <a:fillRect/>
            </a:stretch>
          </p:blipFill>
          <p:spPr bwMode="auto">
            <a:xfrm>
              <a:off x="1551" y="3309"/>
              <a:ext cx="318" cy="138"/>
            </a:xfrm>
            <a:prstGeom prst="rect">
              <a:avLst/>
            </a:prstGeom>
            <a:noFill/>
          </p:spPr>
        </p:pic>
        <p:pic>
          <p:nvPicPr>
            <p:cNvPr id="3384" name="Picture 312" descr="signal_green"/>
            <p:cNvPicPr>
              <a:picLocks noChangeAspect="1" noChangeArrowheads="1"/>
            </p:cNvPicPr>
            <p:nvPr/>
          </p:nvPicPr>
          <p:blipFill>
            <a:blip r:embed="rId6" cstate="print"/>
            <a:srcRect/>
            <a:stretch>
              <a:fillRect/>
            </a:stretch>
          </p:blipFill>
          <p:spPr bwMode="auto">
            <a:xfrm>
              <a:off x="2532" y="1005"/>
              <a:ext cx="318" cy="138"/>
            </a:xfrm>
            <a:prstGeom prst="rect">
              <a:avLst/>
            </a:prstGeom>
            <a:noFill/>
          </p:spPr>
        </p:pic>
        <p:pic>
          <p:nvPicPr>
            <p:cNvPr id="3385" name="Picture 313" descr="signal_green"/>
            <p:cNvPicPr>
              <a:picLocks noChangeAspect="1" noChangeArrowheads="1"/>
            </p:cNvPicPr>
            <p:nvPr/>
          </p:nvPicPr>
          <p:blipFill>
            <a:blip r:embed="rId6" cstate="print"/>
            <a:srcRect/>
            <a:stretch>
              <a:fillRect/>
            </a:stretch>
          </p:blipFill>
          <p:spPr bwMode="auto">
            <a:xfrm>
              <a:off x="2381" y="4065"/>
              <a:ext cx="318" cy="138"/>
            </a:xfrm>
            <a:prstGeom prst="rect">
              <a:avLst/>
            </a:prstGeom>
            <a:noFill/>
          </p:spPr>
        </p:pic>
      </p:grpSp>
      <p:sp>
        <p:nvSpPr>
          <p:cNvPr id="3390" name="Rectangle 318"/>
          <p:cNvSpPr>
            <a:spLocks noGrp="1" noChangeArrowheads="1"/>
          </p:cNvSpPr>
          <p:nvPr>
            <p:ph type="title"/>
          </p:nvPr>
        </p:nvSpPr>
        <p:spPr>
          <a:xfrm>
            <a:off x="0" y="73025"/>
            <a:ext cx="2987675" cy="476250"/>
          </a:xfrm>
          <a:solidFill>
            <a:schemeClr val="bg1"/>
          </a:solidFill>
          <a:ln/>
        </p:spPr>
        <p:txBody>
          <a:bodyPr>
            <a:normAutofit fontScale="90000"/>
          </a:bodyPr>
          <a:lstStyle/>
          <a:p>
            <a:r>
              <a:rPr lang="ja-JP" altLang="en-US"/>
              <a:t>初期画面</a:t>
            </a:r>
          </a:p>
        </p:txBody>
      </p:sp>
      <p:sp>
        <p:nvSpPr>
          <p:cNvPr id="3392" name="Rectangle 320"/>
          <p:cNvSpPr>
            <a:spLocks noChangeArrowheads="1"/>
          </p:cNvSpPr>
          <p:nvPr/>
        </p:nvSpPr>
        <p:spPr bwMode="auto">
          <a:xfrm>
            <a:off x="0" y="44450"/>
            <a:ext cx="2987675" cy="619125"/>
          </a:xfrm>
          <a:prstGeom prst="rect">
            <a:avLst/>
          </a:prstGeom>
          <a:solidFill>
            <a:schemeClr val="bg1"/>
          </a:solidFill>
          <a:ln w="9525">
            <a:noFill/>
            <a:miter lim="800000"/>
            <a:headEnd/>
            <a:tailEnd/>
          </a:ln>
          <a:effectLst/>
        </p:spPr>
        <p:txBody>
          <a:bodyPr anchor="ctr"/>
          <a:lstStyle/>
          <a:p>
            <a:pPr algn="ctr"/>
            <a:r>
              <a:rPr lang="en-US" altLang="ja-JP" sz="3600" b="0">
                <a:solidFill>
                  <a:schemeClr val="tx2"/>
                </a:solidFill>
              </a:rPr>
              <a:t>10</a:t>
            </a:r>
            <a:r>
              <a:rPr lang="ja-JP" altLang="en-US" sz="3600" b="0">
                <a:solidFill>
                  <a:schemeClr val="tx2"/>
                </a:solidFill>
              </a:rPr>
              <a:t>秒後</a:t>
            </a:r>
          </a:p>
        </p:txBody>
      </p:sp>
      <p:sp>
        <p:nvSpPr>
          <p:cNvPr id="3393" name="Rectangle 321"/>
          <p:cNvSpPr>
            <a:spLocks noChangeArrowheads="1"/>
          </p:cNvSpPr>
          <p:nvPr/>
        </p:nvSpPr>
        <p:spPr bwMode="auto">
          <a:xfrm>
            <a:off x="34925" y="44450"/>
            <a:ext cx="2987675" cy="619125"/>
          </a:xfrm>
          <a:prstGeom prst="rect">
            <a:avLst/>
          </a:prstGeom>
          <a:solidFill>
            <a:schemeClr val="bg1"/>
          </a:solidFill>
          <a:ln w="9525">
            <a:noFill/>
            <a:miter lim="800000"/>
            <a:headEnd/>
            <a:tailEnd/>
          </a:ln>
          <a:effectLst/>
        </p:spPr>
        <p:txBody>
          <a:bodyPr anchor="ctr"/>
          <a:lstStyle/>
          <a:p>
            <a:pPr algn="ctr"/>
            <a:r>
              <a:rPr lang="en-US" altLang="ja-JP" sz="3600" b="0">
                <a:solidFill>
                  <a:schemeClr val="tx2"/>
                </a:solidFill>
              </a:rPr>
              <a:t>20</a:t>
            </a:r>
            <a:r>
              <a:rPr lang="ja-JP" altLang="en-US" sz="3600" b="0">
                <a:solidFill>
                  <a:schemeClr val="tx2"/>
                </a:solidFill>
              </a:rPr>
              <a:t>秒後</a:t>
            </a:r>
          </a:p>
        </p:txBody>
      </p:sp>
      <p:sp>
        <p:nvSpPr>
          <p:cNvPr id="3394" name="Rectangle 322"/>
          <p:cNvSpPr>
            <a:spLocks noChangeArrowheads="1"/>
          </p:cNvSpPr>
          <p:nvPr/>
        </p:nvSpPr>
        <p:spPr bwMode="auto">
          <a:xfrm>
            <a:off x="34925" y="44450"/>
            <a:ext cx="2987675" cy="619125"/>
          </a:xfrm>
          <a:prstGeom prst="rect">
            <a:avLst/>
          </a:prstGeom>
          <a:solidFill>
            <a:schemeClr val="bg1"/>
          </a:solidFill>
          <a:ln w="9525">
            <a:noFill/>
            <a:miter lim="800000"/>
            <a:headEnd/>
            <a:tailEnd/>
          </a:ln>
          <a:effectLst/>
        </p:spPr>
        <p:txBody>
          <a:bodyPr anchor="ctr"/>
          <a:lstStyle/>
          <a:p>
            <a:pPr algn="ctr"/>
            <a:r>
              <a:rPr lang="en-US" altLang="ja-JP" sz="3600" b="0">
                <a:solidFill>
                  <a:schemeClr val="tx2"/>
                </a:solidFill>
              </a:rPr>
              <a:t>30</a:t>
            </a:r>
            <a:r>
              <a:rPr lang="ja-JP" altLang="en-US" sz="3600" b="0">
                <a:solidFill>
                  <a:schemeClr val="tx2"/>
                </a:solidFill>
              </a:rPr>
              <a:t>秒後</a:t>
            </a:r>
          </a:p>
        </p:txBody>
      </p:sp>
      <p:sp>
        <p:nvSpPr>
          <p:cNvPr id="3395" name="Rectangle 323"/>
          <p:cNvSpPr>
            <a:spLocks noChangeArrowheads="1"/>
          </p:cNvSpPr>
          <p:nvPr/>
        </p:nvSpPr>
        <p:spPr bwMode="auto">
          <a:xfrm>
            <a:off x="34925" y="44450"/>
            <a:ext cx="2987675" cy="619125"/>
          </a:xfrm>
          <a:prstGeom prst="rect">
            <a:avLst/>
          </a:prstGeom>
          <a:solidFill>
            <a:schemeClr val="bg1"/>
          </a:solidFill>
          <a:ln w="9525">
            <a:noFill/>
            <a:miter lim="800000"/>
            <a:headEnd/>
            <a:tailEnd/>
          </a:ln>
          <a:effectLst/>
        </p:spPr>
        <p:txBody>
          <a:bodyPr anchor="ctr"/>
          <a:lstStyle/>
          <a:p>
            <a:pPr algn="ctr"/>
            <a:r>
              <a:rPr lang="en-US" altLang="ja-JP" sz="3600" b="0">
                <a:solidFill>
                  <a:schemeClr val="tx2"/>
                </a:solidFill>
              </a:rPr>
              <a:t>40</a:t>
            </a:r>
            <a:r>
              <a:rPr lang="ja-JP" altLang="en-US" sz="3600" b="0">
                <a:solidFill>
                  <a:schemeClr val="tx2"/>
                </a:solidFill>
              </a:rPr>
              <a:t>秒後</a:t>
            </a:r>
          </a:p>
        </p:txBody>
      </p:sp>
      <p:sp>
        <p:nvSpPr>
          <p:cNvPr id="3396" name="Rectangle 324"/>
          <p:cNvSpPr>
            <a:spLocks noChangeArrowheads="1"/>
          </p:cNvSpPr>
          <p:nvPr/>
        </p:nvSpPr>
        <p:spPr bwMode="auto">
          <a:xfrm>
            <a:off x="34925" y="44450"/>
            <a:ext cx="2987675" cy="619125"/>
          </a:xfrm>
          <a:prstGeom prst="rect">
            <a:avLst/>
          </a:prstGeom>
          <a:solidFill>
            <a:schemeClr val="bg1"/>
          </a:solidFill>
          <a:ln w="9525">
            <a:noFill/>
            <a:miter lim="800000"/>
            <a:headEnd/>
            <a:tailEnd/>
          </a:ln>
          <a:effectLst/>
        </p:spPr>
        <p:txBody>
          <a:bodyPr anchor="ctr"/>
          <a:lstStyle/>
          <a:p>
            <a:pPr algn="ctr"/>
            <a:r>
              <a:rPr lang="en-US" altLang="ja-JP" sz="3600" b="0">
                <a:solidFill>
                  <a:schemeClr val="tx2"/>
                </a:solidFill>
              </a:rPr>
              <a:t>50</a:t>
            </a:r>
            <a:r>
              <a:rPr lang="ja-JP" altLang="en-US" sz="3600" b="0">
                <a:solidFill>
                  <a:schemeClr val="tx2"/>
                </a:solidFill>
              </a:rPr>
              <a:t>秒後</a:t>
            </a:r>
          </a:p>
        </p:txBody>
      </p:sp>
      <p:sp>
        <p:nvSpPr>
          <p:cNvPr id="3397" name="Rectangle 325"/>
          <p:cNvSpPr>
            <a:spLocks noChangeArrowheads="1"/>
          </p:cNvSpPr>
          <p:nvPr/>
        </p:nvSpPr>
        <p:spPr bwMode="auto">
          <a:xfrm>
            <a:off x="34925" y="44450"/>
            <a:ext cx="2987675" cy="619125"/>
          </a:xfrm>
          <a:prstGeom prst="rect">
            <a:avLst/>
          </a:prstGeom>
          <a:solidFill>
            <a:schemeClr val="bg1"/>
          </a:solidFill>
          <a:ln w="9525">
            <a:noFill/>
            <a:miter lim="800000"/>
            <a:headEnd/>
            <a:tailEnd/>
          </a:ln>
          <a:effectLst/>
        </p:spPr>
        <p:txBody>
          <a:bodyPr anchor="ctr"/>
          <a:lstStyle/>
          <a:p>
            <a:pPr algn="ctr"/>
            <a:r>
              <a:rPr lang="en-US" altLang="ja-JP" sz="3600" b="0">
                <a:solidFill>
                  <a:schemeClr val="tx2"/>
                </a:solidFill>
              </a:rPr>
              <a:t>60</a:t>
            </a:r>
            <a:r>
              <a:rPr lang="ja-JP" altLang="en-US" sz="3600" b="0">
                <a:solidFill>
                  <a:schemeClr val="tx2"/>
                </a:solidFill>
              </a:rPr>
              <a:t>秒後</a:t>
            </a:r>
          </a:p>
        </p:txBody>
      </p:sp>
      <p:sp>
        <p:nvSpPr>
          <p:cNvPr id="3398" name="Rectangle 326"/>
          <p:cNvSpPr>
            <a:spLocks noChangeArrowheads="1"/>
          </p:cNvSpPr>
          <p:nvPr/>
        </p:nvSpPr>
        <p:spPr bwMode="auto">
          <a:xfrm>
            <a:off x="34925" y="44450"/>
            <a:ext cx="2987675" cy="619125"/>
          </a:xfrm>
          <a:prstGeom prst="rect">
            <a:avLst/>
          </a:prstGeom>
          <a:solidFill>
            <a:schemeClr val="bg1"/>
          </a:solidFill>
          <a:ln w="9525">
            <a:noFill/>
            <a:miter lim="800000"/>
            <a:headEnd/>
            <a:tailEnd/>
          </a:ln>
          <a:effectLst/>
        </p:spPr>
        <p:txBody>
          <a:bodyPr anchor="ctr"/>
          <a:lstStyle/>
          <a:p>
            <a:pPr algn="ctr"/>
            <a:r>
              <a:rPr lang="en-US" altLang="ja-JP" sz="3600" b="0">
                <a:solidFill>
                  <a:schemeClr val="tx2"/>
                </a:solidFill>
              </a:rPr>
              <a:t>70</a:t>
            </a:r>
            <a:r>
              <a:rPr lang="ja-JP" altLang="en-US" sz="3600" b="0">
                <a:solidFill>
                  <a:schemeClr val="tx2"/>
                </a:solidFill>
              </a:rPr>
              <a:t>秒後</a:t>
            </a:r>
          </a:p>
        </p:txBody>
      </p:sp>
      <p:sp>
        <p:nvSpPr>
          <p:cNvPr id="3399" name="Rectangle 327"/>
          <p:cNvSpPr>
            <a:spLocks noChangeArrowheads="1"/>
          </p:cNvSpPr>
          <p:nvPr/>
        </p:nvSpPr>
        <p:spPr bwMode="auto">
          <a:xfrm>
            <a:off x="34925" y="44450"/>
            <a:ext cx="2987675" cy="619125"/>
          </a:xfrm>
          <a:prstGeom prst="rect">
            <a:avLst/>
          </a:prstGeom>
          <a:solidFill>
            <a:schemeClr val="bg1"/>
          </a:solidFill>
          <a:ln w="9525">
            <a:noFill/>
            <a:miter lim="800000"/>
            <a:headEnd/>
            <a:tailEnd/>
          </a:ln>
          <a:effectLst/>
        </p:spPr>
        <p:txBody>
          <a:bodyPr anchor="ctr"/>
          <a:lstStyle/>
          <a:p>
            <a:pPr algn="ctr"/>
            <a:r>
              <a:rPr lang="en-US" altLang="ja-JP" sz="3600" b="0">
                <a:solidFill>
                  <a:schemeClr val="tx2"/>
                </a:solidFill>
              </a:rPr>
              <a:t>80</a:t>
            </a:r>
            <a:r>
              <a:rPr lang="ja-JP" altLang="en-US" sz="3600" b="0">
                <a:solidFill>
                  <a:schemeClr val="tx2"/>
                </a:solidFill>
              </a:rPr>
              <a:t>秒後</a:t>
            </a:r>
          </a:p>
        </p:txBody>
      </p:sp>
      <p:sp>
        <p:nvSpPr>
          <p:cNvPr id="3400" name="Rectangle 328"/>
          <p:cNvSpPr>
            <a:spLocks noChangeArrowheads="1"/>
          </p:cNvSpPr>
          <p:nvPr/>
        </p:nvSpPr>
        <p:spPr bwMode="auto">
          <a:xfrm>
            <a:off x="34925" y="44450"/>
            <a:ext cx="2987675" cy="619125"/>
          </a:xfrm>
          <a:prstGeom prst="rect">
            <a:avLst/>
          </a:prstGeom>
          <a:solidFill>
            <a:schemeClr val="bg1"/>
          </a:solidFill>
          <a:ln w="9525">
            <a:noFill/>
            <a:miter lim="800000"/>
            <a:headEnd/>
            <a:tailEnd/>
          </a:ln>
          <a:effectLst/>
        </p:spPr>
        <p:txBody>
          <a:bodyPr anchor="ctr"/>
          <a:lstStyle/>
          <a:p>
            <a:pPr algn="ctr"/>
            <a:r>
              <a:rPr lang="en-US" altLang="ja-JP" sz="3600" b="0">
                <a:solidFill>
                  <a:schemeClr val="tx2"/>
                </a:solidFill>
              </a:rPr>
              <a:t>90</a:t>
            </a:r>
            <a:r>
              <a:rPr lang="ja-JP" altLang="en-US" sz="3600" b="0">
                <a:solidFill>
                  <a:schemeClr val="tx2"/>
                </a:solidFill>
              </a:rPr>
              <a:t>秒後</a:t>
            </a:r>
          </a:p>
        </p:txBody>
      </p:sp>
      <p:sp>
        <p:nvSpPr>
          <p:cNvPr id="3401" name="Rectangle 329"/>
          <p:cNvSpPr>
            <a:spLocks noChangeArrowheads="1"/>
          </p:cNvSpPr>
          <p:nvPr/>
        </p:nvSpPr>
        <p:spPr bwMode="auto">
          <a:xfrm>
            <a:off x="34925" y="44450"/>
            <a:ext cx="2987675" cy="619125"/>
          </a:xfrm>
          <a:prstGeom prst="rect">
            <a:avLst/>
          </a:prstGeom>
          <a:solidFill>
            <a:schemeClr val="bg1"/>
          </a:solidFill>
          <a:ln w="9525">
            <a:noFill/>
            <a:miter lim="800000"/>
            <a:headEnd/>
            <a:tailEnd/>
          </a:ln>
          <a:effectLst/>
        </p:spPr>
        <p:txBody>
          <a:bodyPr anchor="ctr"/>
          <a:lstStyle/>
          <a:p>
            <a:pPr algn="ctr"/>
            <a:r>
              <a:rPr lang="en-US" altLang="ja-JP" sz="3600" b="0">
                <a:solidFill>
                  <a:schemeClr val="tx2"/>
                </a:solidFill>
              </a:rPr>
              <a:t>100</a:t>
            </a:r>
            <a:r>
              <a:rPr lang="ja-JP" altLang="en-US" sz="3600" b="0">
                <a:solidFill>
                  <a:schemeClr val="tx2"/>
                </a:solidFill>
              </a:rPr>
              <a:t>秒後</a:t>
            </a:r>
          </a:p>
        </p:txBody>
      </p:sp>
      <p:sp>
        <p:nvSpPr>
          <p:cNvPr id="3402" name="Rectangle 330"/>
          <p:cNvSpPr>
            <a:spLocks noChangeArrowheads="1"/>
          </p:cNvSpPr>
          <p:nvPr/>
        </p:nvSpPr>
        <p:spPr bwMode="auto">
          <a:xfrm>
            <a:off x="34925" y="44450"/>
            <a:ext cx="2987675" cy="619125"/>
          </a:xfrm>
          <a:prstGeom prst="rect">
            <a:avLst/>
          </a:prstGeom>
          <a:solidFill>
            <a:schemeClr val="bg1"/>
          </a:solidFill>
          <a:ln w="9525">
            <a:noFill/>
            <a:miter lim="800000"/>
            <a:headEnd/>
            <a:tailEnd/>
          </a:ln>
          <a:effectLst/>
        </p:spPr>
        <p:txBody>
          <a:bodyPr anchor="ctr"/>
          <a:lstStyle/>
          <a:p>
            <a:pPr algn="ctr"/>
            <a:r>
              <a:rPr lang="en-US" altLang="ja-JP" sz="3600" b="0">
                <a:solidFill>
                  <a:schemeClr val="tx2"/>
                </a:solidFill>
              </a:rPr>
              <a:t>110</a:t>
            </a:r>
            <a:r>
              <a:rPr lang="ja-JP" altLang="en-US" sz="3600" b="0">
                <a:solidFill>
                  <a:schemeClr val="tx2"/>
                </a:solidFill>
              </a:rPr>
              <a:t>秒後</a:t>
            </a:r>
          </a:p>
        </p:txBody>
      </p:sp>
      <p:sp>
        <p:nvSpPr>
          <p:cNvPr id="3403" name="Rectangle 331"/>
          <p:cNvSpPr>
            <a:spLocks noChangeArrowheads="1"/>
          </p:cNvSpPr>
          <p:nvPr/>
        </p:nvSpPr>
        <p:spPr bwMode="auto">
          <a:xfrm>
            <a:off x="34925" y="44450"/>
            <a:ext cx="2987675" cy="619125"/>
          </a:xfrm>
          <a:prstGeom prst="rect">
            <a:avLst/>
          </a:prstGeom>
          <a:solidFill>
            <a:schemeClr val="bg1"/>
          </a:solidFill>
          <a:ln w="9525">
            <a:noFill/>
            <a:miter lim="800000"/>
            <a:headEnd/>
            <a:tailEnd/>
          </a:ln>
          <a:effectLst/>
        </p:spPr>
        <p:txBody>
          <a:bodyPr anchor="ctr"/>
          <a:lstStyle/>
          <a:p>
            <a:pPr algn="ctr"/>
            <a:r>
              <a:rPr lang="en-US" altLang="ja-JP" sz="3600" b="0">
                <a:solidFill>
                  <a:schemeClr val="tx2"/>
                </a:solidFill>
              </a:rPr>
              <a:t>120</a:t>
            </a:r>
            <a:r>
              <a:rPr lang="ja-JP" altLang="en-US" sz="3600" b="0">
                <a:solidFill>
                  <a:schemeClr val="tx2"/>
                </a:solidFill>
              </a:rPr>
              <a:t>秒後</a:t>
            </a:r>
          </a:p>
        </p:txBody>
      </p:sp>
      <p:sp>
        <p:nvSpPr>
          <p:cNvPr id="3405" name="Rectangle 333"/>
          <p:cNvSpPr>
            <a:spLocks noChangeArrowheads="1"/>
          </p:cNvSpPr>
          <p:nvPr/>
        </p:nvSpPr>
        <p:spPr bwMode="auto">
          <a:xfrm>
            <a:off x="34925" y="44450"/>
            <a:ext cx="2987675" cy="619125"/>
          </a:xfrm>
          <a:prstGeom prst="rect">
            <a:avLst/>
          </a:prstGeom>
          <a:solidFill>
            <a:schemeClr val="bg1"/>
          </a:solidFill>
          <a:ln w="9525">
            <a:noFill/>
            <a:miter lim="800000"/>
            <a:headEnd/>
            <a:tailEnd/>
          </a:ln>
          <a:effectLst/>
        </p:spPr>
        <p:txBody>
          <a:bodyPr anchor="ctr"/>
          <a:lstStyle/>
          <a:p>
            <a:pPr algn="ctr"/>
            <a:r>
              <a:rPr lang="en-US" altLang="ja-JP" sz="3600" b="0">
                <a:solidFill>
                  <a:schemeClr val="tx2"/>
                </a:solidFill>
              </a:rPr>
              <a:t>130</a:t>
            </a:r>
            <a:r>
              <a:rPr lang="ja-JP" altLang="en-US" sz="3600" b="0">
                <a:solidFill>
                  <a:schemeClr val="tx2"/>
                </a:solidFill>
              </a:rPr>
              <a:t>秒後</a:t>
            </a:r>
          </a:p>
        </p:txBody>
      </p:sp>
      <p:sp>
        <p:nvSpPr>
          <p:cNvPr id="3406" name="Rectangle 334"/>
          <p:cNvSpPr>
            <a:spLocks noChangeArrowheads="1"/>
          </p:cNvSpPr>
          <p:nvPr/>
        </p:nvSpPr>
        <p:spPr bwMode="auto">
          <a:xfrm>
            <a:off x="34925" y="44450"/>
            <a:ext cx="2987675" cy="619125"/>
          </a:xfrm>
          <a:prstGeom prst="rect">
            <a:avLst/>
          </a:prstGeom>
          <a:solidFill>
            <a:schemeClr val="bg1"/>
          </a:solidFill>
          <a:ln w="9525">
            <a:noFill/>
            <a:miter lim="800000"/>
            <a:headEnd/>
            <a:tailEnd/>
          </a:ln>
          <a:effectLst/>
        </p:spPr>
        <p:txBody>
          <a:bodyPr anchor="ctr"/>
          <a:lstStyle/>
          <a:p>
            <a:pPr algn="ctr"/>
            <a:r>
              <a:rPr lang="en-US" altLang="ja-JP" sz="3600" b="0">
                <a:solidFill>
                  <a:schemeClr val="tx2"/>
                </a:solidFill>
              </a:rPr>
              <a:t>140</a:t>
            </a:r>
            <a:r>
              <a:rPr lang="ja-JP" altLang="en-US" sz="3600" b="0">
                <a:solidFill>
                  <a:schemeClr val="tx2"/>
                </a:solidFill>
              </a:rPr>
              <a:t>秒後</a:t>
            </a:r>
          </a:p>
        </p:txBody>
      </p:sp>
      <p:sp>
        <p:nvSpPr>
          <p:cNvPr id="3407" name="Rectangle 335"/>
          <p:cNvSpPr>
            <a:spLocks noChangeArrowheads="1"/>
          </p:cNvSpPr>
          <p:nvPr/>
        </p:nvSpPr>
        <p:spPr bwMode="auto">
          <a:xfrm>
            <a:off x="34925" y="44450"/>
            <a:ext cx="2987675" cy="619125"/>
          </a:xfrm>
          <a:prstGeom prst="rect">
            <a:avLst/>
          </a:prstGeom>
          <a:solidFill>
            <a:schemeClr val="bg1"/>
          </a:solidFill>
          <a:ln w="9525">
            <a:noFill/>
            <a:miter lim="800000"/>
            <a:headEnd/>
            <a:tailEnd/>
          </a:ln>
          <a:effectLst/>
        </p:spPr>
        <p:txBody>
          <a:bodyPr anchor="ctr"/>
          <a:lstStyle/>
          <a:p>
            <a:pPr algn="ctr"/>
            <a:r>
              <a:rPr lang="en-US" altLang="ja-JP" sz="3600" b="0">
                <a:solidFill>
                  <a:schemeClr val="tx2"/>
                </a:solidFill>
              </a:rPr>
              <a:t>150</a:t>
            </a:r>
            <a:r>
              <a:rPr lang="ja-JP" altLang="en-US" sz="3600" b="0">
                <a:solidFill>
                  <a:schemeClr val="tx2"/>
                </a:solidFill>
              </a:rPr>
              <a:t>秒後</a:t>
            </a:r>
          </a:p>
        </p:txBody>
      </p:sp>
      <p:sp>
        <p:nvSpPr>
          <p:cNvPr id="3408" name="Rectangle 336"/>
          <p:cNvSpPr>
            <a:spLocks noChangeArrowheads="1"/>
          </p:cNvSpPr>
          <p:nvPr/>
        </p:nvSpPr>
        <p:spPr bwMode="auto">
          <a:xfrm>
            <a:off x="34925" y="44450"/>
            <a:ext cx="2987675" cy="619125"/>
          </a:xfrm>
          <a:prstGeom prst="rect">
            <a:avLst/>
          </a:prstGeom>
          <a:solidFill>
            <a:schemeClr val="bg1"/>
          </a:solidFill>
          <a:ln w="9525">
            <a:noFill/>
            <a:miter lim="800000"/>
            <a:headEnd/>
            <a:tailEnd/>
          </a:ln>
          <a:effectLst/>
        </p:spPr>
        <p:txBody>
          <a:bodyPr anchor="ctr"/>
          <a:lstStyle/>
          <a:p>
            <a:pPr algn="ctr"/>
            <a:r>
              <a:rPr lang="en-US" altLang="ja-JP" sz="3600" b="0">
                <a:solidFill>
                  <a:schemeClr val="tx2"/>
                </a:solidFill>
              </a:rPr>
              <a:t>160</a:t>
            </a:r>
            <a:r>
              <a:rPr lang="ja-JP" altLang="en-US" sz="3600" b="0">
                <a:solidFill>
                  <a:schemeClr val="tx2"/>
                </a:solidFill>
              </a:rPr>
              <a:t>秒後</a:t>
            </a:r>
          </a:p>
        </p:txBody>
      </p:sp>
      <p:sp>
        <p:nvSpPr>
          <p:cNvPr id="3409" name="Rectangle 337"/>
          <p:cNvSpPr>
            <a:spLocks noChangeArrowheads="1"/>
          </p:cNvSpPr>
          <p:nvPr/>
        </p:nvSpPr>
        <p:spPr bwMode="auto">
          <a:xfrm>
            <a:off x="34925" y="44450"/>
            <a:ext cx="2987675" cy="619125"/>
          </a:xfrm>
          <a:prstGeom prst="rect">
            <a:avLst/>
          </a:prstGeom>
          <a:solidFill>
            <a:schemeClr val="bg1"/>
          </a:solidFill>
          <a:ln w="9525">
            <a:noFill/>
            <a:miter lim="800000"/>
            <a:headEnd/>
            <a:tailEnd/>
          </a:ln>
          <a:effectLst/>
        </p:spPr>
        <p:txBody>
          <a:bodyPr anchor="ctr"/>
          <a:lstStyle/>
          <a:p>
            <a:pPr algn="ctr"/>
            <a:r>
              <a:rPr lang="en-US" altLang="ja-JP" sz="3600" b="0">
                <a:solidFill>
                  <a:schemeClr val="tx2"/>
                </a:solidFill>
              </a:rPr>
              <a:t>170</a:t>
            </a:r>
            <a:r>
              <a:rPr lang="ja-JP" altLang="en-US" sz="3600" b="0">
                <a:solidFill>
                  <a:schemeClr val="tx2"/>
                </a:solidFill>
              </a:rPr>
              <a:t>秒後</a:t>
            </a:r>
          </a:p>
        </p:txBody>
      </p:sp>
      <p:sp>
        <p:nvSpPr>
          <p:cNvPr id="3423" name="Rectangle 351"/>
          <p:cNvSpPr>
            <a:spLocks noChangeArrowheads="1"/>
          </p:cNvSpPr>
          <p:nvPr/>
        </p:nvSpPr>
        <p:spPr bwMode="auto">
          <a:xfrm>
            <a:off x="34925" y="44450"/>
            <a:ext cx="2987675" cy="619125"/>
          </a:xfrm>
          <a:prstGeom prst="rect">
            <a:avLst/>
          </a:prstGeom>
          <a:solidFill>
            <a:schemeClr val="bg1"/>
          </a:solidFill>
          <a:ln w="9525">
            <a:noFill/>
            <a:miter lim="800000"/>
            <a:headEnd/>
            <a:tailEnd/>
          </a:ln>
          <a:effectLst/>
        </p:spPr>
        <p:txBody>
          <a:bodyPr anchor="ctr"/>
          <a:lstStyle/>
          <a:p>
            <a:pPr algn="ctr"/>
            <a:r>
              <a:rPr lang="en-US" altLang="ja-JP" sz="3600" b="0">
                <a:solidFill>
                  <a:schemeClr val="tx2"/>
                </a:solidFill>
              </a:rPr>
              <a:t>180</a:t>
            </a:r>
            <a:r>
              <a:rPr lang="ja-JP" altLang="en-US" sz="3600" b="0">
                <a:solidFill>
                  <a:schemeClr val="tx2"/>
                </a:solidFill>
              </a:rPr>
              <a:t>秒後</a:t>
            </a:r>
          </a:p>
        </p:txBody>
      </p:sp>
      <p:sp>
        <p:nvSpPr>
          <p:cNvPr id="3424" name="Rectangle 352"/>
          <p:cNvSpPr>
            <a:spLocks noChangeArrowheads="1"/>
          </p:cNvSpPr>
          <p:nvPr/>
        </p:nvSpPr>
        <p:spPr bwMode="auto">
          <a:xfrm>
            <a:off x="34925" y="44450"/>
            <a:ext cx="2987675" cy="619125"/>
          </a:xfrm>
          <a:prstGeom prst="rect">
            <a:avLst/>
          </a:prstGeom>
          <a:solidFill>
            <a:schemeClr val="bg1"/>
          </a:solidFill>
          <a:ln w="9525">
            <a:noFill/>
            <a:miter lim="800000"/>
            <a:headEnd/>
            <a:tailEnd/>
          </a:ln>
          <a:effectLst/>
        </p:spPr>
        <p:txBody>
          <a:bodyPr anchor="ctr"/>
          <a:lstStyle/>
          <a:p>
            <a:pPr algn="ctr"/>
            <a:r>
              <a:rPr lang="en-US" altLang="ja-JP" sz="3600" b="0">
                <a:solidFill>
                  <a:schemeClr val="tx2"/>
                </a:solidFill>
              </a:rPr>
              <a:t>190</a:t>
            </a:r>
            <a:r>
              <a:rPr lang="ja-JP" altLang="en-US" sz="3600" b="0">
                <a:solidFill>
                  <a:schemeClr val="tx2"/>
                </a:solidFill>
              </a:rPr>
              <a:t>秒後</a:t>
            </a:r>
          </a:p>
        </p:txBody>
      </p:sp>
      <p:sp>
        <p:nvSpPr>
          <p:cNvPr id="3425" name="Rectangle 353"/>
          <p:cNvSpPr>
            <a:spLocks noChangeArrowheads="1"/>
          </p:cNvSpPr>
          <p:nvPr/>
        </p:nvSpPr>
        <p:spPr bwMode="auto">
          <a:xfrm>
            <a:off x="34925" y="44450"/>
            <a:ext cx="2987675" cy="619125"/>
          </a:xfrm>
          <a:prstGeom prst="rect">
            <a:avLst/>
          </a:prstGeom>
          <a:solidFill>
            <a:schemeClr val="bg1"/>
          </a:solidFill>
          <a:ln w="9525">
            <a:noFill/>
            <a:miter lim="800000"/>
            <a:headEnd/>
            <a:tailEnd/>
          </a:ln>
          <a:effectLst/>
        </p:spPr>
        <p:txBody>
          <a:bodyPr anchor="ctr"/>
          <a:lstStyle/>
          <a:p>
            <a:pPr algn="ctr"/>
            <a:r>
              <a:rPr lang="en-US" altLang="ja-JP" sz="3600" b="0">
                <a:solidFill>
                  <a:schemeClr val="tx2"/>
                </a:solidFill>
              </a:rPr>
              <a:t>200</a:t>
            </a:r>
            <a:r>
              <a:rPr lang="ja-JP" altLang="en-US" sz="3600" b="0">
                <a:solidFill>
                  <a:schemeClr val="tx2"/>
                </a:solidFill>
              </a:rPr>
              <a:t>秒後</a:t>
            </a:r>
          </a:p>
        </p:txBody>
      </p:sp>
      <p:sp>
        <p:nvSpPr>
          <p:cNvPr id="3426" name="Rectangle 354"/>
          <p:cNvSpPr>
            <a:spLocks noChangeArrowheads="1"/>
          </p:cNvSpPr>
          <p:nvPr/>
        </p:nvSpPr>
        <p:spPr bwMode="auto">
          <a:xfrm>
            <a:off x="34925" y="44450"/>
            <a:ext cx="2987675" cy="619125"/>
          </a:xfrm>
          <a:prstGeom prst="rect">
            <a:avLst/>
          </a:prstGeom>
          <a:solidFill>
            <a:schemeClr val="bg1"/>
          </a:solidFill>
          <a:ln w="9525">
            <a:noFill/>
            <a:miter lim="800000"/>
            <a:headEnd/>
            <a:tailEnd/>
          </a:ln>
          <a:effectLst/>
        </p:spPr>
        <p:txBody>
          <a:bodyPr anchor="ctr"/>
          <a:lstStyle/>
          <a:p>
            <a:pPr algn="ctr"/>
            <a:r>
              <a:rPr lang="en-US" altLang="ja-JP" sz="3600" b="0">
                <a:solidFill>
                  <a:schemeClr val="tx2"/>
                </a:solidFill>
              </a:rPr>
              <a:t>210</a:t>
            </a:r>
            <a:r>
              <a:rPr lang="ja-JP" altLang="en-US" sz="3600" b="0">
                <a:solidFill>
                  <a:schemeClr val="tx2"/>
                </a:solidFill>
              </a:rPr>
              <a:t>秒後</a:t>
            </a:r>
          </a:p>
        </p:txBody>
      </p:sp>
      <p:sp>
        <p:nvSpPr>
          <p:cNvPr id="3427" name="Rectangle 355"/>
          <p:cNvSpPr>
            <a:spLocks noChangeArrowheads="1"/>
          </p:cNvSpPr>
          <p:nvPr/>
        </p:nvSpPr>
        <p:spPr bwMode="auto">
          <a:xfrm>
            <a:off x="34925" y="44450"/>
            <a:ext cx="2987675" cy="619125"/>
          </a:xfrm>
          <a:prstGeom prst="rect">
            <a:avLst/>
          </a:prstGeom>
          <a:solidFill>
            <a:schemeClr val="bg1"/>
          </a:solidFill>
          <a:ln w="9525">
            <a:noFill/>
            <a:miter lim="800000"/>
            <a:headEnd/>
            <a:tailEnd/>
          </a:ln>
          <a:effectLst/>
        </p:spPr>
        <p:txBody>
          <a:bodyPr anchor="ctr"/>
          <a:lstStyle/>
          <a:p>
            <a:pPr algn="ctr"/>
            <a:r>
              <a:rPr lang="en-US" altLang="ja-JP" sz="3600" b="0">
                <a:solidFill>
                  <a:schemeClr val="tx2"/>
                </a:solidFill>
              </a:rPr>
              <a:t>220</a:t>
            </a:r>
            <a:r>
              <a:rPr lang="ja-JP" altLang="en-US" sz="3600" b="0">
                <a:solidFill>
                  <a:schemeClr val="tx2"/>
                </a:solidFill>
              </a:rPr>
              <a:t>秒後</a:t>
            </a:r>
          </a:p>
        </p:txBody>
      </p:sp>
      <p:sp>
        <p:nvSpPr>
          <p:cNvPr id="3428" name="Rectangle 356"/>
          <p:cNvSpPr>
            <a:spLocks noChangeArrowheads="1"/>
          </p:cNvSpPr>
          <p:nvPr/>
        </p:nvSpPr>
        <p:spPr bwMode="auto">
          <a:xfrm>
            <a:off x="34925" y="44450"/>
            <a:ext cx="2987675" cy="619125"/>
          </a:xfrm>
          <a:prstGeom prst="rect">
            <a:avLst/>
          </a:prstGeom>
          <a:solidFill>
            <a:schemeClr val="bg1"/>
          </a:solidFill>
          <a:ln w="9525">
            <a:noFill/>
            <a:miter lim="800000"/>
            <a:headEnd/>
            <a:tailEnd/>
          </a:ln>
          <a:effectLst/>
        </p:spPr>
        <p:txBody>
          <a:bodyPr anchor="ctr"/>
          <a:lstStyle/>
          <a:p>
            <a:pPr algn="ctr"/>
            <a:r>
              <a:rPr lang="en-US" altLang="ja-JP" sz="3600" b="0">
                <a:solidFill>
                  <a:schemeClr val="tx2"/>
                </a:solidFill>
              </a:rPr>
              <a:t>230</a:t>
            </a:r>
            <a:r>
              <a:rPr lang="ja-JP" altLang="en-US" sz="3600" b="0">
                <a:solidFill>
                  <a:schemeClr val="tx2"/>
                </a:solidFill>
              </a:rPr>
              <a:t>秒後</a:t>
            </a:r>
          </a:p>
        </p:txBody>
      </p:sp>
      <p:sp>
        <p:nvSpPr>
          <p:cNvPr id="3429" name="Rectangle 357"/>
          <p:cNvSpPr>
            <a:spLocks noChangeArrowheads="1"/>
          </p:cNvSpPr>
          <p:nvPr/>
        </p:nvSpPr>
        <p:spPr bwMode="auto">
          <a:xfrm>
            <a:off x="34925" y="44450"/>
            <a:ext cx="2987675" cy="619125"/>
          </a:xfrm>
          <a:prstGeom prst="rect">
            <a:avLst/>
          </a:prstGeom>
          <a:solidFill>
            <a:schemeClr val="bg1"/>
          </a:solidFill>
          <a:ln w="9525">
            <a:noFill/>
            <a:miter lim="800000"/>
            <a:headEnd/>
            <a:tailEnd/>
          </a:ln>
          <a:effectLst/>
        </p:spPr>
        <p:txBody>
          <a:bodyPr anchor="ctr"/>
          <a:lstStyle/>
          <a:p>
            <a:pPr algn="ctr"/>
            <a:r>
              <a:rPr lang="en-US" altLang="ja-JP" sz="3600" b="0">
                <a:solidFill>
                  <a:schemeClr val="tx2"/>
                </a:solidFill>
              </a:rPr>
              <a:t>240</a:t>
            </a:r>
            <a:r>
              <a:rPr lang="ja-JP" altLang="en-US" sz="3600" b="0">
                <a:solidFill>
                  <a:schemeClr val="tx2"/>
                </a:solidFill>
              </a:rPr>
              <a:t>秒後</a:t>
            </a:r>
          </a:p>
        </p:txBody>
      </p:sp>
      <p:sp>
        <p:nvSpPr>
          <p:cNvPr id="3430" name="Rectangle 358"/>
          <p:cNvSpPr>
            <a:spLocks noChangeArrowheads="1"/>
          </p:cNvSpPr>
          <p:nvPr/>
        </p:nvSpPr>
        <p:spPr bwMode="auto">
          <a:xfrm>
            <a:off x="34925" y="44450"/>
            <a:ext cx="2987675" cy="619125"/>
          </a:xfrm>
          <a:prstGeom prst="rect">
            <a:avLst/>
          </a:prstGeom>
          <a:solidFill>
            <a:schemeClr val="bg1"/>
          </a:solidFill>
          <a:ln w="9525">
            <a:noFill/>
            <a:miter lim="800000"/>
            <a:headEnd/>
            <a:tailEnd/>
          </a:ln>
          <a:effectLst/>
        </p:spPr>
        <p:txBody>
          <a:bodyPr anchor="ctr"/>
          <a:lstStyle/>
          <a:p>
            <a:pPr algn="ctr"/>
            <a:r>
              <a:rPr lang="en-US" altLang="ja-JP" sz="3600" b="0">
                <a:solidFill>
                  <a:schemeClr val="tx2"/>
                </a:solidFill>
              </a:rPr>
              <a:t>250</a:t>
            </a:r>
            <a:r>
              <a:rPr lang="ja-JP" altLang="en-US" sz="3600" b="0">
                <a:solidFill>
                  <a:schemeClr val="tx2"/>
                </a:solidFill>
              </a:rPr>
              <a:t>秒後</a:t>
            </a:r>
          </a:p>
        </p:txBody>
      </p:sp>
      <p:sp>
        <p:nvSpPr>
          <p:cNvPr id="3431" name="Rectangle 359"/>
          <p:cNvSpPr>
            <a:spLocks noChangeArrowheads="1"/>
          </p:cNvSpPr>
          <p:nvPr/>
        </p:nvSpPr>
        <p:spPr bwMode="auto">
          <a:xfrm>
            <a:off x="34925" y="44450"/>
            <a:ext cx="2987675" cy="619125"/>
          </a:xfrm>
          <a:prstGeom prst="rect">
            <a:avLst/>
          </a:prstGeom>
          <a:solidFill>
            <a:schemeClr val="bg1"/>
          </a:solidFill>
          <a:ln w="9525">
            <a:noFill/>
            <a:miter lim="800000"/>
            <a:headEnd/>
            <a:tailEnd/>
          </a:ln>
          <a:effectLst/>
        </p:spPr>
        <p:txBody>
          <a:bodyPr anchor="ctr"/>
          <a:lstStyle/>
          <a:p>
            <a:pPr algn="ctr"/>
            <a:r>
              <a:rPr lang="en-US" altLang="ja-JP" sz="3600" b="0">
                <a:solidFill>
                  <a:schemeClr val="tx2"/>
                </a:solidFill>
              </a:rPr>
              <a:t>260</a:t>
            </a:r>
            <a:r>
              <a:rPr lang="ja-JP" altLang="en-US" sz="3600" b="0">
                <a:solidFill>
                  <a:schemeClr val="tx2"/>
                </a:solidFill>
              </a:rPr>
              <a:t>秒後</a:t>
            </a:r>
          </a:p>
        </p:txBody>
      </p:sp>
      <p:sp>
        <p:nvSpPr>
          <p:cNvPr id="3432" name="Rectangle 360"/>
          <p:cNvSpPr>
            <a:spLocks noChangeArrowheads="1"/>
          </p:cNvSpPr>
          <p:nvPr/>
        </p:nvSpPr>
        <p:spPr bwMode="auto">
          <a:xfrm>
            <a:off x="34925" y="44450"/>
            <a:ext cx="2987675" cy="619125"/>
          </a:xfrm>
          <a:prstGeom prst="rect">
            <a:avLst/>
          </a:prstGeom>
          <a:solidFill>
            <a:schemeClr val="bg1"/>
          </a:solidFill>
          <a:ln w="9525">
            <a:noFill/>
            <a:miter lim="800000"/>
            <a:headEnd/>
            <a:tailEnd/>
          </a:ln>
          <a:effectLst/>
        </p:spPr>
        <p:txBody>
          <a:bodyPr anchor="ctr"/>
          <a:lstStyle/>
          <a:p>
            <a:pPr algn="ctr"/>
            <a:r>
              <a:rPr lang="en-US" altLang="ja-JP" sz="3600" b="0">
                <a:solidFill>
                  <a:schemeClr val="tx2"/>
                </a:solidFill>
              </a:rPr>
              <a:t>270</a:t>
            </a:r>
            <a:r>
              <a:rPr lang="ja-JP" altLang="en-US" sz="3600" b="0">
                <a:solidFill>
                  <a:schemeClr val="tx2"/>
                </a:solidFill>
              </a:rPr>
              <a:t>秒後</a:t>
            </a:r>
          </a:p>
        </p:txBody>
      </p:sp>
      <p:sp>
        <p:nvSpPr>
          <p:cNvPr id="3433" name="Rectangle 361"/>
          <p:cNvSpPr>
            <a:spLocks noChangeArrowheads="1"/>
          </p:cNvSpPr>
          <p:nvPr/>
        </p:nvSpPr>
        <p:spPr bwMode="auto">
          <a:xfrm>
            <a:off x="34925" y="44450"/>
            <a:ext cx="2987675" cy="619125"/>
          </a:xfrm>
          <a:prstGeom prst="rect">
            <a:avLst/>
          </a:prstGeom>
          <a:solidFill>
            <a:schemeClr val="bg1"/>
          </a:solidFill>
          <a:ln w="9525">
            <a:noFill/>
            <a:miter lim="800000"/>
            <a:headEnd/>
            <a:tailEnd/>
          </a:ln>
          <a:effectLst/>
        </p:spPr>
        <p:txBody>
          <a:bodyPr anchor="ctr"/>
          <a:lstStyle/>
          <a:p>
            <a:pPr algn="ctr"/>
            <a:r>
              <a:rPr lang="en-US" altLang="ja-JP" sz="3600" b="0">
                <a:solidFill>
                  <a:schemeClr val="tx2"/>
                </a:solidFill>
              </a:rPr>
              <a:t>280</a:t>
            </a:r>
            <a:r>
              <a:rPr lang="ja-JP" altLang="en-US" sz="3600" b="0">
                <a:solidFill>
                  <a:schemeClr val="tx2"/>
                </a:solidFill>
              </a:rPr>
              <a:t>秒後</a:t>
            </a:r>
          </a:p>
        </p:txBody>
      </p:sp>
      <p:sp>
        <p:nvSpPr>
          <p:cNvPr id="3434" name="Rectangle 362"/>
          <p:cNvSpPr>
            <a:spLocks noChangeArrowheads="1"/>
          </p:cNvSpPr>
          <p:nvPr/>
        </p:nvSpPr>
        <p:spPr bwMode="auto">
          <a:xfrm>
            <a:off x="34925" y="44450"/>
            <a:ext cx="2987675" cy="619125"/>
          </a:xfrm>
          <a:prstGeom prst="rect">
            <a:avLst/>
          </a:prstGeom>
          <a:solidFill>
            <a:schemeClr val="bg1"/>
          </a:solidFill>
          <a:ln w="9525">
            <a:noFill/>
            <a:miter lim="800000"/>
            <a:headEnd/>
            <a:tailEnd/>
          </a:ln>
          <a:effectLst/>
        </p:spPr>
        <p:txBody>
          <a:bodyPr anchor="ctr"/>
          <a:lstStyle/>
          <a:p>
            <a:pPr algn="ctr"/>
            <a:r>
              <a:rPr lang="en-US" altLang="ja-JP" sz="3600" b="0">
                <a:solidFill>
                  <a:schemeClr val="tx2"/>
                </a:solidFill>
              </a:rPr>
              <a:t>290</a:t>
            </a:r>
            <a:r>
              <a:rPr lang="ja-JP" altLang="en-US" sz="3600" b="0">
                <a:solidFill>
                  <a:schemeClr val="tx2"/>
                </a:solidFill>
              </a:rPr>
              <a:t>秒後</a:t>
            </a:r>
          </a:p>
        </p:txBody>
      </p:sp>
      <p:sp>
        <p:nvSpPr>
          <p:cNvPr id="3435" name="Rectangle 363"/>
          <p:cNvSpPr>
            <a:spLocks noChangeArrowheads="1"/>
          </p:cNvSpPr>
          <p:nvPr/>
        </p:nvSpPr>
        <p:spPr bwMode="auto">
          <a:xfrm>
            <a:off x="34925" y="44450"/>
            <a:ext cx="2987675" cy="619125"/>
          </a:xfrm>
          <a:prstGeom prst="rect">
            <a:avLst/>
          </a:prstGeom>
          <a:solidFill>
            <a:schemeClr val="bg1"/>
          </a:solidFill>
          <a:ln w="9525">
            <a:noFill/>
            <a:miter lim="800000"/>
            <a:headEnd/>
            <a:tailEnd/>
          </a:ln>
          <a:effectLst/>
        </p:spPr>
        <p:txBody>
          <a:bodyPr anchor="ctr"/>
          <a:lstStyle/>
          <a:p>
            <a:pPr algn="ctr"/>
            <a:r>
              <a:rPr lang="en-US" altLang="ja-JP" sz="3600" b="0">
                <a:solidFill>
                  <a:schemeClr val="tx2"/>
                </a:solidFill>
              </a:rPr>
              <a:t>300</a:t>
            </a:r>
            <a:r>
              <a:rPr lang="ja-JP" altLang="en-US" sz="3600" b="0">
                <a:solidFill>
                  <a:schemeClr val="tx2"/>
                </a:solidFill>
              </a:rPr>
              <a:t>秒後</a:t>
            </a:r>
          </a:p>
        </p:txBody>
      </p:sp>
      <p:sp>
        <p:nvSpPr>
          <p:cNvPr id="3436" name="Text Box 364"/>
          <p:cNvSpPr txBox="1">
            <a:spLocks noChangeArrowheads="1"/>
          </p:cNvSpPr>
          <p:nvPr/>
        </p:nvSpPr>
        <p:spPr bwMode="auto">
          <a:xfrm>
            <a:off x="2987675" y="44450"/>
            <a:ext cx="3530600" cy="701675"/>
          </a:xfrm>
          <a:prstGeom prst="rect">
            <a:avLst/>
          </a:prstGeom>
          <a:noFill/>
          <a:ln w="9525">
            <a:noFill/>
            <a:miter lim="800000"/>
            <a:headEnd/>
            <a:tailEnd/>
          </a:ln>
          <a:effectLst/>
        </p:spPr>
        <p:txBody>
          <a:bodyPr wrap="none">
            <a:spAutoFit/>
          </a:bodyPr>
          <a:lstStyle/>
          <a:p>
            <a:r>
              <a:rPr lang="ja-JP" altLang="en-US" sz="4000" b="0"/>
              <a:t>シミュレーション</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390"/>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nodeType="afterEffect">
                                  <p:stCondLst>
                                    <p:cond delay="1500"/>
                                  </p:stCondLst>
                                  <p:childTnLst>
                                    <p:set>
                                      <p:cBhvr>
                                        <p:cTn id="11" dur="1" fill="hold">
                                          <p:stCondLst>
                                            <p:cond delay="0"/>
                                          </p:stCondLst>
                                        </p:cTn>
                                        <p:tgtEl>
                                          <p:spTgt spid="3"/>
                                        </p:tgtEl>
                                        <p:attrNameLst>
                                          <p:attrName>style.visibility</p:attrName>
                                        </p:attrNameLst>
                                      </p:cBhvr>
                                      <p:to>
                                        <p:strVal val="visible"/>
                                      </p:to>
                                    </p:set>
                                  </p:childTnLst>
                                </p:cTn>
                              </p:par>
                              <p:par>
                                <p:cTn id="12" presetID="1" presetClass="entr" presetSubtype="0" fill="hold" grpId="0" nodeType="withEffect">
                                  <p:stCondLst>
                                    <p:cond delay="1500"/>
                                  </p:stCondLst>
                                  <p:childTnLst>
                                    <p:set>
                                      <p:cBhvr>
                                        <p:cTn id="13" dur="1" fill="hold">
                                          <p:stCondLst>
                                            <p:cond delay="0"/>
                                          </p:stCondLst>
                                        </p:cTn>
                                        <p:tgtEl>
                                          <p:spTgt spid="3392"/>
                                        </p:tgtEl>
                                        <p:attrNameLst>
                                          <p:attrName>style.visibility</p:attrName>
                                        </p:attrNameLst>
                                      </p:cBhvr>
                                      <p:to>
                                        <p:strVal val="visible"/>
                                      </p:to>
                                    </p:set>
                                  </p:childTnLst>
                                </p:cTn>
                              </p:par>
                            </p:childTnLst>
                          </p:cTn>
                        </p:par>
                        <p:par>
                          <p:cTn id="14" fill="hold">
                            <p:stCondLst>
                              <p:cond delay="1500"/>
                            </p:stCondLst>
                            <p:childTnLst>
                              <p:par>
                                <p:cTn id="15" presetID="1" presetClass="entr" presetSubtype="0" fill="hold" nodeType="afterEffect">
                                  <p:stCondLst>
                                    <p:cond delay="150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grpId="0" nodeType="withEffect">
                                  <p:stCondLst>
                                    <p:cond delay="1500"/>
                                  </p:stCondLst>
                                  <p:childTnLst>
                                    <p:set>
                                      <p:cBhvr>
                                        <p:cTn id="18" dur="1" fill="hold">
                                          <p:stCondLst>
                                            <p:cond delay="0"/>
                                          </p:stCondLst>
                                        </p:cTn>
                                        <p:tgtEl>
                                          <p:spTgt spid="3393"/>
                                        </p:tgtEl>
                                        <p:attrNameLst>
                                          <p:attrName>style.visibility</p:attrName>
                                        </p:attrNameLst>
                                      </p:cBhvr>
                                      <p:to>
                                        <p:strVal val="visible"/>
                                      </p:to>
                                    </p:set>
                                  </p:childTnLst>
                                </p:cTn>
                              </p:par>
                            </p:childTnLst>
                          </p:cTn>
                        </p:par>
                        <p:par>
                          <p:cTn id="19" fill="hold">
                            <p:stCondLst>
                              <p:cond delay="3000"/>
                            </p:stCondLst>
                            <p:childTnLst>
                              <p:par>
                                <p:cTn id="20" presetID="1" presetClass="entr" presetSubtype="0" fill="hold" nodeType="afterEffect">
                                  <p:stCondLst>
                                    <p:cond delay="1500"/>
                                  </p:stCondLst>
                                  <p:childTnLst>
                                    <p:set>
                                      <p:cBhvr>
                                        <p:cTn id="21" dur="1" fill="hold">
                                          <p:stCondLst>
                                            <p:cond delay="0"/>
                                          </p:stCondLst>
                                        </p:cTn>
                                        <p:tgtEl>
                                          <p:spTgt spid="5"/>
                                        </p:tgtEl>
                                        <p:attrNameLst>
                                          <p:attrName>style.visibility</p:attrName>
                                        </p:attrNameLst>
                                      </p:cBhvr>
                                      <p:to>
                                        <p:strVal val="visible"/>
                                      </p:to>
                                    </p:set>
                                  </p:childTnLst>
                                </p:cTn>
                              </p:par>
                              <p:par>
                                <p:cTn id="22" presetID="1" presetClass="entr" presetSubtype="0" fill="hold" grpId="0" nodeType="withEffect">
                                  <p:stCondLst>
                                    <p:cond delay="1500"/>
                                  </p:stCondLst>
                                  <p:childTnLst>
                                    <p:set>
                                      <p:cBhvr>
                                        <p:cTn id="23" dur="1" fill="hold">
                                          <p:stCondLst>
                                            <p:cond delay="0"/>
                                          </p:stCondLst>
                                        </p:cTn>
                                        <p:tgtEl>
                                          <p:spTgt spid="3394"/>
                                        </p:tgtEl>
                                        <p:attrNameLst>
                                          <p:attrName>style.visibility</p:attrName>
                                        </p:attrNameLst>
                                      </p:cBhvr>
                                      <p:to>
                                        <p:strVal val="visible"/>
                                      </p:to>
                                    </p:set>
                                  </p:childTnLst>
                                </p:cTn>
                              </p:par>
                            </p:childTnLst>
                          </p:cTn>
                        </p:par>
                        <p:par>
                          <p:cTn id="24" fill="hold">
                            <p:stCondLst>
                              <p:cond delay="4500"/>
                            </p:stCondLst>
                            <p:childTnLst>
                              <p:par>
                                <p:cTn id="25" presetID="1" presetClass="entr" presetSubtype="0" fill="hold" nodeType="afterEffect">
                                  <p:stCondLst>
                                    <p:cond delay="1500"/>
                                  </p:stCondLst>
                                  <p:childTnLst>
                                    <p:set>
                                      <p:cBhvr>
                                        <p:cTn id="26" dur="1" fill="hold">
                                          <p:stCondLst>
                                            <p:cond delay="0"/>
                                          </p:stCondLst>
                                        </p:cTn>
                                        <p:tgtEl>
                                          <p:spTgt spid="6"/>
                                        </p:tgtEl>
                                        <p:attrNameLst>
                                          <p:attrName>style.visibility</p:attrName>
                                        </p:attrNameLst>
                                      </p:cBhvr>
                                      <p:to>
                                        <p:strVal val="visible"/>
                                      </p:to>
                                    </p:set>
                                  </p:childTnLst>
                                </p:cTn>
                              </p:par>
                              <p:par>
                                <p:cTn id="27" presetID="1" presetClass="entr" presetSubtype="0" fill="hold" grpId="0" nodeType="withEffect">
                                  <p:stCondLst>
                                    <p:cond delay="1500"/>
                                  </p:stCondLst>
                                  <p:childTnLst>
                                    <p:set>
                                      <p:cBhvr>
                                        <p:cTn id="28" dur="1" fill="hold">
                                          <p:stCondLst>
                                            <p:cond delay="0"/>
                                          </p:stCondLst>
                                        </p:cTn>
                                        <p:tgtEl>
                                          <p:spTgt spid="3395"/>
                                        </p:tgtEl>
                                        <p:attrNameLst>
                                          <p:attrName>style.visibility</p:attrName>
                                        </p:attrNameLst>
                                      </p:cBhvr>
                                      <p:to>
                                        <p:strVal val="visible"/>
                                      </p:to>
                                    </p:set>
                                  </p:childTnLst>
                                </p:cTn>
                              </p:par>
                            </p:childTnLst>
                          </p:cTn>
                        </p:par>
                        <p:par>
                          <p:cTn id="29" fill="hold">
                            <p:stCondLst>
                              <p:cond delay="6000"/>
                            </p:stCondLst>
                            <p:childTnLst>
                              <p:par>
                                <p:cTn id="30" presetID="1" presetClass="entr" presetSubtype="0" fill="hold" nodeType="afterEffect">
                                  <p:stCondLst>
                                    <p:cond delay="1500"/>
                                  </p:stCondLst>
                                  <p:childTnLst>
                                    <p:set>
                                      <p:cBhvr>
                                        <p:cTn id="31" dur="1" fill="hold">
                                          <p:stCondLst>
                                            <p:cond delay="0"/>
                                          </p:stCondLst>
                                        </p:cTn>
                                        <p:tgtEl>
                                          <p:spTgt spid="7"/>
                                        </p:tgtEl>
                                        <p:attrNameLst>
                                          <p:attrName>style.visibility</p:attrName>
                                        </p:attrNameLst>
                                      </p:cBhvr>
                                      <p:to>
                                        <p:strVal val="visible"/>
                                      </p:to>
                                    </p:set>
                                  </p:childTnLst>
                                </p:cTn>
                              </p:par>
                              <p:par>
                                <p:cTn id="32" presetID="1" presetClass="entr" presetSubtype="0" fill="hold" grpId="0" nodeType="withEffect">
                                  <p:stCondLst>
                                    <p:cond delay="1500"/>
                                  </p:stCondLst>
                                  <p:childTnLst>
                                    <p:set>
                                      <p:cBhvr>
                                        <p:cTn id="33" dur="1" fill="hold">
                                          <p:stCondLst>
                                            <p:cond delay="0"/>
                                          </p:stCondLst>
                                        </p:cTn>
                                        <p:tgtEl>
                                          <p:spTgt spid="3396"/>
                                        </p:tgtEl>
                                        <p:attrNameLst>
                                          <p:attrName>style.visibility</p:attrName>
                                        </p:attrNameLst>
                                      </p:cBhvr>
                                      <p:to>
                                        <p:strVal val="visible"/>
                                      </p:to>
                                    </p:set>
                                  </p:childTnLst>
                                </p:cTn>
                              </p:par>
                            </p:childTnLst>
                          </p:cTn>
                        </p:par>
                        <p:par>
                          <p:cTn id="34" fill="hold">
                            <p:stCondLst>
                              <p:cond delay="7500"/>
                            </p:stCondLst>
                            <p:childTnLst>
                              <p:par>
                                <p:cTn id="35" presetID="1" presetClass="entr" presetSubtype="0" fill="hold" nodeType="afterEffect">
                                  <p:stCondLst>
                                    <p:cond delay="1500"/>
                                  </p:stCondLst>
                                  <p:childTnLst>
                                    <p:set>
                                      <p:cBhvr>
                                        <p:cTn id="36" dur="1" fill="hold">
                                          <p:stCondLst>
                                            <p:cond delay="0"/>
                                          </p:stCondLst>
                                        </p:cTn>
                                        <p:tgtEl>
                                          <p:spTgt spid="8"/>
                                        </p:tgtEl>
                                        <p:attrNameLst>
                                          <p:attrName>style.visibility</p:attrName>
                                        </p:attrNameLst>
                                      </p:cBhvr>
                                      <p:to>
                                        <p:strVal val="visible"/>
                                      </p:to>
                                    </p:set>
                                  </p:childTnLst>
                                </p:cTn>
                              </p:par>
                              <p:par>
                                <p:cTn id="37" presetID="1" presetClass="entr" presetSubtype="0" fill="hold" grpId="0" nodeType="withEffect">
                                  <p:stCondLst>
                                    <p:cond delay="1500"/>
                                  </p:stCondLst>
                                  <p:childTnLst>
                                    <p:set>
                                      <p:cBhvr>
                                        <p:cTn id="38" dur="1" fill="hold">
                                          <p:stCondLst>
                                            <p:cond delay="0"/>
                                          </p:stCondLst>
                                        </p:cTn>
                                        <p:tgtEl>
                                          <p:spTgt spid="3397"/>
                                        </p:tgtEl>
                                        <p:attrNameLst>
                                          <p:attrName>style.visibility</p:attrName>
                                        </p:attrNameLst>
                                      </p:cBhvr>
                                      <p:to>
                                        <p:strVal val="visible"/>
                                      </p:to>
                                    </p:set>
                                  </p:childTnLst>
                                </p:cTn>
                              </p:par>
                            </p:childTnLst>
                          </p:cTn>
                        </p:par>
                        <p:par>
                          <p:cTn id="39" fill="hold">
                            <p:stCondLst>
                              <p:cond delay="9000"/>
                            </p:stCondLst>
                            <p:childTnLst>
                              <p:par>
                                <p:cTn id="40" presetID="1" presetClass="entr" presetSubtype="0" fill="hold" nodeType="afterEffect">
                                  <p:stCondLst>
                                    <p:cond delay="1500"/>
                                  </p:stCondLst>
                                  <p:childTnLst>
                                    <p:set>
                                      <p:cBhvr>
                                        <p:cTn id="41" dur="1" fill="hold">
                                          <p:stCondLst>
                                            <p:cond delay="0"/>
                                          </p:stCondLst>
                                        </p:cTn>
                                        <p:tgtEl>
                                          <p:spTgt spid="9"/>
                                        </p:tgtEl>
                                        <p:attrNameLst>
                                          <p:attrName>style.visibility</p:attrName>
                                        </p:attrNameLst>
                                      </p:cBhvr>
                                      <p:to>
                                        <p:strVal val="visible"/>
                                      </p:to>
                                    </p:set>
                                  </p:childTnLst>
                                </p:cTn>
                              </p:par>
                              <p:par>
                                <p:cTn id="42" presetID="1" presetClass="entr" presetSubtype="0" fill="hold" grpId="0" nodeType="withEffect">
                                  <p:stCondLst>
                                    <p:cond delay="1500"/>
                                  </p:stCondLst>
                                  <p:childTnLst>
                                    <p:set>
                                      <p:cBhvr>
                                        <p:cTn id="43" dur="1" fill="hold">
                                          <p:stCondLst>
                                            <p:cond delay="0"/>
                                          </p:stCondLst>
                                        </p:cTn>
                                        <p:tgtEl>
                                          <p:spTgt spid="3398"/>
                                        </p:tgtEl>
                                        <p:attrNameLst>
                                          <p:attrName>style.visibility</p:attrName>
                                        </p:attrNameLst>
                                      </p:cBhvr>
                                      <p:to>
                                        <p:strVal val="visible"/>
                                      </p:to>
                                    </p:set>
                                  </p:childTnLst>
                                </p:cTn>
                              </p:par>
                            </p:childTnLst>
                          </p:cTn>
                        </p:par>
                        <p:par>
                          <p:cTn id="44" fill="hold">
                            <p:stCondLst>
                              <p:cond delay="10500"/>
                            </p:stCondLst>
                            <p:childTnLst>
                              <p:par>
                                <p:cTn id="45" presetID="1" presetClass="entr" presetSubtype="0" fill="hold" nodeType="afterEffect">
                                  <p:stCondLst>
                                    <p:cond delay="1500"/>
                                  </p:stCondLst>
                                  <p:childTnLst>
                                    <p:set>
                                      <p:cBhvr>
                                        <p:cTn id="46" dur="1" fill="hold">
                                          <p:stCondLst>
                                            <p:cond delay="0"/>
                                          </p:stCondLst>
                                        </p:cTn>
                                        <p:tgtEl>
                                          <p:spTgt spid="10"/>
                                        </p:tgtEl>
                                        <p:attrNameLst>
                                          <p:attrName>style.visibility</p:attrName>
                                        </p:attrNameLst>
                                      </p:cBhvr>
                                      <p:to>
                                        <p:strVal val="visible"/>
                                      </p:to>
                                    </p:set>
                                  </p:childTnLst>
                                </p:cTn>
                              </p:par>
                              <p:par>
                                <p:cTn id="47" presetID="1" presetClass="entr" presetSubtype="0" fill="hold" grpId="0" nodeType="withEffect">
                                  <p:stCondLst>
                                    <p:cond delay="1500"/>
                                  </p:stCondLst>
                                  <p:childTnLst>
                                    <p:set>
                                      <p:cBhvr>
                                        <p:cTn id="48" dur="1" fill="hold">
                                          <p:stCondLst>
                                            <p:cond delay="0"/>
                                          </p:stCondLst>
                                        </p:cTn>
                                        <p:tgtEl>
                                          <p:spTgt spid="3399"/>
                                        </p:tgtEl>
                                        <p:attrNameLst>
                                          <p:attrName>style.visibility</p:attrName>
                                        </p:attrNameLst>
                                      </p:cBhvr>
                                      <p:to>
                                        <p:strVal val="visible"/>
                                      </p:to>
                                    </p:set>
                                  </p:childTnLst>
                                </p:cTn>
                              </p:par>
                            </p:childTnLst>
                          </p:cTn>
                        </p:par>
                        <p:par>
                          <p:cTn id="49" fill="hold">
                            <p:stCondLst>
                              <p:cond delay="12000"/>
                            </p:stCondLst>
                            <p:childTnLst>
                              <p:par>
                                <p:cTn id="50" presetID="1" presetClass="entr" presetSubtype="0" fill="hold" nodeType="afterEffect">
                                  <p:stCondLst>
                                    <p:cond delay="1500"/>
                                  </p:stCondLst>
                                  <p:childTnLst>
                                    <p:set>
                                      <p:cBhvr>
                                        <p:cTn id="51" dur="1" fill="hold">
                                          <p:stCondLst>
                                            <p:cond delay="0"/>
                                          </p:stCondLst>
                                        </p:cTn>
                                        <p:tgtEl>
                                          <p:spTgt spid="11"/>
                                        </p:tgtEl>
                                        <p:attrNameLst>
                                          <p:attrName>style.visibility</p:attrName>
                                        </p:attrNameLst>
                                      </p:cBhvr>
                                      <p:to>
                                        <p:strVal val="visible"/>
                                      </p:to>
                                    </p:set>
                                  </p:childTnLst>
                                </p:cTn>
                              </p:par>
                              <p:par>
                                <p:cTn id="52" presetID="1" presetClass="entr" presetSubtype="0" fill="hold" grpId="0" nodeType="withEffect">
                                  <p:stCondLst>
                                    <p:cond delay="1500"/>
                                  </p:stCondLst>
                                  <p:childTnLst>
                                    <p:set>
                                      <p:cBhvr>
                                        <p:cTn id="53" dur="1" fill="hold">
                                          <p:stCondLst>
                                            <p:cond delay="0"/>
                                          </p:stCondLst>
                                        </p:cTn>
                                        <p:tgtEl>
                                          <p:spTgt spid="3400"/>
                                        </p:tgtEl>
                                        <p:attrNameLst>
                                          <p:attrName>style.visibility</p:attrName>
                                        </p:attrNameLst>
                                      </p:cBhvr>
                                      <p:to>
                                        <p:strVal val="visible"/>
                                      </p:to>
                                    </p:set>
                                  </p:childTnLst>
                                </p:cTn>
                              </p:par>
                            </p:childTnLst>
                          </p:cTn>
                        </p:par>
                        <p:par>
                          <p:cTn id="54" fill="hold">
                            <p:stCondLst>
                              <p:cond delay="13500"/>
                            </p:stCondLst>
                            <p:childTnLst>
                              <p:par>
                                <p:cTn id="55" presetID="1" presetClass="entr" presetSubtype="0" fill="hold" nodeType="afterEffect">
                                  <p:stCondLst>
                                    <p:cond delay="1500"/>
                                  </p:stCondLst>
                                  <p:childTnLst>
                                    <p:set>
                                      <p:cBhvr>
                                        <p:cTn id="56" dur="1" fill="hold">
                                          <p:stCondLst>
                                            <p:cond delay="0"/>
                                          </p:stCondLst>
                                        </p:cTn>
                                        <p:tgtEl>
                                          <p:spTgt spid="12"/>
                                        </p:tgtEl>
                                        <p:attrNameLst>
                                          <p:attrName>style.visibility</p:attrName>
                                        </p:attrNameLst>
                                      </p:cBhvr>
                                      <p:to>
                                        <p:strVal val="visible"/>
                                      </p:to>
                                    </p:set>
                                  </p:childTnLst>
                                </p:cTn>
                              </p:par>
                              <p:par>
                                <p:cTn id="57" presetID="1" presetClass="entr" presetSubtype="0" fill="hold" grpId="0" nodeType="withEffect">
                                  <p:stCondLst>
                                    <p:cond delay="1500"/>
                                  </p:stCondLst>
                                  <p:childTnLst>
                                    <p:set>
                                      <p:cBhvr>
                                        <p:cTn id="58" dur="1" fill="hold">
                                          <p:stCondLst>
                                            <p:cond delay="0"/>
                                          </p:stCondLst>
                                        </p:cTn>
                                        <p:tgtEl>
                                          <p:spTgt spid="3401"/>
                                        </p:tgtEl>
                                        <p:attrNameLst>
                                          <p:attrName>style.visibility</p:attrName>
                                        </p:attrNameLst>
                                      </p:cBhvr>
                                      <p:to>
                                        <p:strVal val="visible"/>
                                      </p:to>
                                    </p:set>
                                  </p:childTnLst>
                                </p:cTn>
                              </p:par>
                            </p:childTnLst>
                          </p:cTn>
                        </p:par>
                        <p:par>
                          <p:cTn id="59" fill="hold">
                            <p:stCondLst>
                              <p:cond delay="15000"/>
                            </p:stCondLst>
                            <p:childTnLst>
                              <p:par>
                                <p:cTn id="60" presetID="1" presetClass="entr" presetSubtype="0" fill="hold" nodeType="afterEffect">
                                  <p:stCondLst>
                                    <p:cond delay="1500"/>
                                  </p:stCondLst>
                                  <p:childTnLst>
                                    <p:set>
                                      <p:cBhvr>
                                        <p:cTn id="61" dur="1" fill="hold">
                                          <p:stCondLst>
                                            <p:cond delay="0"/>
                                          </p:stCondLst>
                                        </p:cTn>
                                        <p:tgtEl>
                                          <p:spTgt spid="13"/>
                                        </p:tgtEl>
                                        <p:attrNameLst>
                                          <p:attrName>style.visibility</p:attrName>
                                        </p:attrNameLst>
                                      </p:cBhvr>
                                      <p:to>
                                        <p:strVal val="visible"/>
                                      </p:to>
                                    </p:set>
                                  </p:childTnLst>
                                </p:cTn>
                              </p:par>
                              <p:par>
                                <p:cTn id="62" presetID="1" presetClass="entr" presetSubtype="0" fill="hold" grpId="0" nodeType="withEffect">
                                  <p:stCondLst>
                                    <p:cond delay="1500"/>
                                  </p:stCondLst>
                                  <p:childTnLst>
                                    <p:set>
                                      <p:cBhvr>
                                        <p:cTn id="63" dur="1" fill="hold">
                                          <p:stCondLst>
                                            <p:cond delay="0"/>
                                          </p:stCondLst>
                                        </p:cTn>
                                        <p:tgtEl>
                                          <p:spTgt spid="3402"/>
                                        </p:tgtEl>
                                        <p:attrNameLst>
                                          <p:attrName>style.visibility</p:attrName>
                                        </p:attrNameLst>
                                      </p:cBhvr>
                                      <p:to>
                                        <p:strVal val="visible"/>
                                      </p:to>
                                    </p:set>
                                  </p:childTnLst>
                                </p:cTn>
                              </p:par>
                            </p:childTnLst>
                          </p:cTn>
                        </p:par>
                        <p:par>
                          <p:cTn id="64" fill="hold">
                            <p:stCondLst>
                              <p:cond delay="16500"/>
                            </p:stCondLst>
                            <p:childTnLst>
                              <p:par>
                                <p:cTn id="65" presetID="1" presetClass="entr" presetSubtype="0" fill="hold" nodeType="afterEffect">
                                  <p:stCondLst>
                                    <p:cond delay="1500"/>
                                  </p:stCondLst>
                                  <p:childTnLst>
                                    <p:set>
                                      <p:cBhvr>
                                        <p:cTn id="66" dur="1" fill="hold">
                                          <p:stCondLst>
                                            <p:cond delay="0"/>
                                          </p:stCondLst>
                                        </p:cTn>
                                        <p:tgtEl>
                                          <p:spTgt spid="14"/>
                                        </p:tgtEl>
                                        <p:attrNameLst>
                                          <p:attrName>style.visibility</p:attrName>
                                        </p:attrNameLst>
                                      </p:cBhvr>
                                      <p:to>
                                        <p:strVal val="visible"/>
                                      </p:to>
                                    </p:set>
                                  </p:childTnLst>
                                </p:cTn>
                              </p:par>
                              <p:par>
                                <p:cTn id="67" presetID="1" presetClass="entr" presetSubtype="0" fill="hold" grpId="0" nodeType="withEffect">
                                  <p:stCondLst>
                                    <p:cond delay="1500"/>
                                  </p:stCondLst>
                                  <p:childTnLst>
                                    <p:set>
                                      <p:cBhvr>
                                        <p:cTn id="68" dur="1" fill="hold">
                                          <p:stCondLst>
                                            <p:cond delay="0"/>
                                          </p:stCondLst>
                                        </p:cTn>
                                        <p:tgtEl>
                                          <p:spTgt spid="3403"/>
                                        </p:tgtEl>
                                        <p:attrNameLst>
                                          <p:attrName>style.visibility</p:attrName>
                                        </p:attrNameLst>
                                      </p:cBhvr>
                                      <p:to>
                                        <p:strVal val="visible"/>
                                      </p:to>
                                    </p:set>
                                  </p:childTnLst>
                                </p:cTn>
                              </p:par>
                            </p:childTnLst>
                          </p:cTn>
                        </p:par>
                        <p:par>
                          <p:cTn id="69" fill="hold">
                            <p:stCondLst>
                              <p:cond delay="18000"/>
                            </p:stCondLst>
                            <p:childTnLst>
                              <p:par>
                                <p:cTn id="70" presetID="1" presetClass="entr" presetSubtype="0" fill="hold" nodeType="afterEffect">
                                  <p:stCondLst>
                                    <p:cond delay="1500"/>
                                  </p:stCondLst>
                                  <p:childTnLst>
                                    <p:set>
                                      <p:cBhvr>
                                        <p:cTn id="71" dur="1" fill="hold">
                                          <p:stCondLst>
                                            <p:cond delay="0"/>
                                          </p:stCondLst>
                                        </p:cTn>
                                        <p:tgtEl>
                                          <p:spTgt spid="15"/>
                                        </p:tgtEl>
                                        <p:attrNameLst>
                                          <p:attrName>style.visibility</p:attrName>
                                        </p:attrNameLst>
                                      </p:cBhvr>
                                      <p:to>
                                        <p:strVal val="visible"/>
                                      </p:to>
                                    </p:set>
                                  </p:childTnLst>
                                </p:cTn>
                              </p:par>
                              <p:par>
                                <p:cTn id="72" presetID="1" presetClass="entr" presetSubtype="0" fill="hold" grpId="0" nodeType="withEffect">
                                  <p:stCondLst>
                                    <p:cond delay="1500"/>
                                  </p:stCondLst>
                                  <p:childTnLst>
                                    <p:set>
                                      <p:cBhvr>
                                        <p:cTn id="73" dur="1" fill="hold">
                                          <p:stCondLst>
                                            <p:cond delay="0"/>
                                          </p:stCondLst>
                                        </p:cTn>
                                        <p:tgtEl>
                                          <p:spTgt spid="3405"/>
                                        </p:tgtEl>
                                        <p:attrNameLst>
                                          <p:attrName>style.visibility</p:attrName>
                                        </p:attrNameLst>
                                      </p:cBhvr>
                                      <p:to>
                                        <p:strVal val="visible"/>
                                      </p:to>
                                    </p:set>
                                  </p:childTnLst>
                                </p:cTn>
                              </p:par>
                            </p:childTnLst>
                          </p:cTn>
                        </p:par>
                        <p:par>
                          <p:cTn id="74" fill="hold">
                            <p:stCondLst>
                              <p:cond delay="19500"/>
                            </p:stCondLst>
                            <p:childTnLst>
                              <p:par>
                                <p:cTn id="75" presetID="1" presetClass="entr" presetSubtype="0" fill="hold" nodeType="afterEffect">
                                  <p:stCondLst>
                                    <p:cond delay="1500"/>
                                  </p:stCondLst>
                                  <p:childTnLst>
                                    <p:set>
                                      <p:cBhvr>
                                        <p:cTn id="76" dur="1" fill="hold">
                                          <p:stCondLst>
                                            <p:cond delay="0"/>
                                          </p:stCondLst>
                                        </p:cTn>
                                        <p:tgtEl>
                                          <p:spTgt spid="16"/>
                                        </p:tgtEl>
                                        <p:attrNameLst>
                                          <p:attrName>style.visibility</p:attrName>
                                        </p:attrNameLst>
                                      </p:cBhvr>
                                      <p:to>
                                        <p:strVal val="visible"/>
                                      </p:to>
                                    </p:set>
                                  </p:childTnLst>
                                </p:cTn>
                              </p:par>
                              <p:par>
                                <p:cTn id="77" presetID="1" presetClass="entr" presetSubtype="0" fill="hold" grpId="0" nodeType="withEffect">
                                  <p:stCondLst>
                                    <p:cond delay="1500"/>
                                  </p:stCondLst>
                                  <p:childTnLst>
                                    <p:set>
                                      <p:cBhvr>
                                        <p:cTn id="78" dur="1" fill="hold">
                                          <p:stCondLst>
                                            <p:cond delay="0"/>
                                          </p:stCondLst>
                                        </p:cTn>
                                        <p:tgtEl>
                                          <p:spTgt spid="3406"/>
                                        </p:tgtEl>
                                        <p:attrNameLst>
                                          <p:attrName>style.visibility</p:attrName>
                                        </p:attrNameLst>
                                      </p:cBhvr>
                                      <p:to>
                                        <p:strVal val="visible"/>
                                      </p:to>
                                    </p:set>
                                  </p:childTnLst>
                                </p:cTn>
                              </p:par>
                            </p:childTnLst>
                          </p:cTn>
                        </p:par>
                        <p:par>
                          <p:cTn id="79" fill="hold">
                            <p:stCondLst>
                              <p:cond delay="21000"/>
                            </p:stCondLst>
                            <p:childTnLst>
                              <p:par>
                                <p:cTn id="80" presetID="1" presetClass="entr" presetSubtype="0" fill="hold" nodeType="afterEffect">
                                  <p:stCondLst>
                                    <p:cond delay="1500"/>
                                  </p:stCondLst>
                                  <p:childTnLst>
                                    <p:set>
                                      <p:cBhvr>
                                        <p:cTn id="81" dur="1" fill="hold">
                                          <p:stCondLst>
                                            <p:cond delay="0"/>
                                          </p:stCondLst>
                                        </p:cTn>
                                        <p:tgtEl>
                                          <p:spTgt spid="17"/>
                                        </p:tgtEl>
                                        <p:attrNameLst>
                                          <p:attrName>style.visibility</p:attrName>
                                        </p:attrNameLst>
                                      </p:cBhvr>
                                      <p:to>
                                        <p:strVal val="visible"/>
                                      </p:to>
                                    </p:set>
                                  </p:childTnLst>
                                </p:cTn>
                              </p:par>
                              <p:par>
                                <p:cTn id="82" presetID="1" presetClass="entr" presetSubtype="0" fill="hold" grpId="0" nodeType="withEffect">
                                  <p:stCondLst>
                                    <p:cond delay="1500"/>
                                  </p:stCondLst>
                                  <p:childTnLst>
                                    <p:set>
                                      <p:cBhvr>
                                        <p:cTn id="83" dur="1" fill="hold">
                                          <p:stCondLst>
                                            <p:cond delay="0"/>
                                          </p:stCondLst>
                                        </p:cTn>
                                        <p:tgtEl>
                                          <p:spTgt spid="3407"/>
                                        </p:tgtEl>
                                        <p:attrNameLst>
                                          <p:attrName>style.visibility</p:attrName>
                                        </p:attrNameLst>
                                      </p:cBhvr>
                                      <p:to>
                                        <p:strVal val="visible"/>
                                      </p:to>
                                    </p:set>
                                  </p:childTnLst>
                                </p:cTn>
                              </p:par>
                            </p:childTnLst>
                          </p:cTn>
                        </p:par>
                        <p:par>
                          <p:cTn id="84" fill="hold">
                            <p:stCondLst>
                              <p:cond delay="22500"/>
                            </p:stCondLst>
                            <p:childTnLst>
                              <p:par>
                                <p:cTn id="85" presetID="1" presetClass="entr" presetSubtype="0" fill="hold" nodeType="afterEffect">
                                  <p:stCondLst>
                                    <p:cond delay="1500"/>
                                  </p:stCondLst>
                                  <p:childTnLst>
                                    <p:set>
                                      <p:cBhvr>
                                        <p:cTn id="86" dur="1" fill="hold">
                                          <p:stCondLst>
                                            <p:cond delay="0"/>
                                          </p:stCondLst>
                                        </p:cTn>
                                        <p:tgtEl>
                                          <p:spTgt spid="18"/>
                                        </p:tgtEl>
                                        <p:attrNameLst>
                                          <p:attrName>style.visibility</p:attrName>
                                        </p:attrNameLst>
                                      </p:cBhvr>
                                      <p:to>
                                        <p:strVal val="visible"/>
                                      </p:to>
                                    </p:set>
                                  </p:childTnLst>
                                </p:cTn>
                              </p:par>
                              <p:par>
                                <p:cTn id="87" presetID="1" presetClass="entr" presetSubtype="0" fill="hold" grpId="0" nodeType="withEffect">
                                  <p:stCondLst>
                                    <p:cond delay="1500"/>
                                  </p:stCondLst>
                                  <p:childTnLst>
                                    <p:set>
                                      <p:cBhvr>
                                        <p:cTn id="88" dur="1" fill="hold">
                                          <p:stCondLst>
                                            <p:cond delay="0"/>
                                          </p:stCondLst>
                                        </p:cTn>
                                        <p:tgtEl>
                                          <p:spTgt spid="3408"/>
                                        </p:tgtEl>
                                        <p:attrNameLst>
                                          <p:attrName>style.visibility</p:attrName>
                                        </p:attrNameLst>
                                      </p:cBhvr>
                                      <p:to>
                                        <p:strVal val="visible"/>
                                      </p:to>
                                    </p:set>
                                  </p:childTnLst>
                                </p:cTn>
                              </p:par>
                            </p:childTnLst>
                          </p:cTn>
                        </p:par>
                        <p:par>
                          <p:cTn id="89" fill="hold">
                            <p:stCondLst>
                              <p:cond delay="24000"/>
                            </p:stCondLst>
                            <p:childTnLst>
                              <p:par>
                                <p:cTn id="90" presetID="1" presetClass="entr" presetSubtype="0" fill="hold" nodeType="afterEffect">
                                  <p:stCondLst>
                                    <p:cond delay="1500"/>
                                  </p:stCondLst>
                                  <p:childTnLst>
                                    <p:set>
                                      <p:cBhvr>
                                        <p:cTn id="91" dur="1" fill="hold">
                                          <p:stCondLst>
                                            <p:cond delay="0"/>
                                          </p:stCondLst>
                                        </p:cTn>
                                        <p:tgtEl>
                                          <p:spTgt spid="19"/>
                                        </p:tgtEl>
                                        <p:attrNameLst>
                                          <p:attrName>style.visibility</p:attrName>
                                        </p:attrNameLst>
                                      </p:cBhvr>
                                      <p:to>
                                        <p:strVal val="visible"/>
                                      </p:to>
                                    </p:set>
                                  </p:childTnLst>
                                </p:cTn>
                              </p:par>
                              <p:par>
                                <p:cTn id="92" presetID="1" presetClass="entr" presetSubtype="0" fill="hold" grpId="0" nodeType="withEffect">
                                  <p:stCondLst>
                                    <p:cond delay="1500"/>
                                  </p:stCondLst>
                                  <p:childTnLst>
                                    <p:set>
                                      <p:cBhvr>
                                        <p:cTn id="93" dur="1" fill="hold">
                                          <p:stCondLst>
                                            <p:cond delay="0"/>
                                          </p:stCondLst>
                                        </p:cTn>
                                        <p:tgtEl>
                                          <p:spTgt spid="3409"/>
                                        </p:tgtEl>
                                        <p:attrNameLst>
                                          <p:attrName>style.visibility</p:attrName>
                                        </p:attrNameLst>
                                      </p:cBhvr>
                                      <p:to>
                                        <p:strVal val="visible"/>
                                      </p:to>
                                    </p:set>
                                  </p:childTnLst>
                                </p:cTn>
                              </p:par>
                            </p:childTnLst>
                          </p:cTn>
                        </p:par>
                        <p:par>
                          <p:cTn id="94" fill="hold">
                            <p:stCondLst>
                              <p:cond delay="25500"/>
                            </p:stCondLst>
                            <p:childTnLst>
                              <p:par>
                                <p:cTn id="95" presetID="1" presetClass="entr" presetSubtype="0" fill="hold" nodeType="afterEffect">
                                  <p:stCondLst>
                                    <p:cond delay="1500"/>
                                  </p:stCondLst>
                                  <p:childTnLst>
                                    <p:set>
                                      <p:cBhvr>
                                        <p:cTn id="96" dur="1" fill="hold">
                                          <p:stCondLst>
                                            <p:cond delay="0"/>
                                          </p:stCondLst>
                                        </p:cTn>
                                        <p:tgtEl>
                                          <p:spTgt spid="20"/>
                                        </p:tgtEl>
                                        <p:attrNameLst>
                                          <p:attrName>style.visibility</p:attrName>
                                        </p:attrNameLst>
                                      </p:cBhvr>
                                      <p:to>
                                        <p:strVal val="visible"/>
                                      </p:to>
                                    </p:set>
                                  </p:childTnLst>
                                </p:cTn>
                              </p:par>
                              <p:par>
                                <p:cTn id="97" presetID="1" presetClass="entr" presetSubtype="0" fill="hold" grpId="0" nodeType="withEffect">
                                  <p:stCondLst>
                                    <p:cond delay="1500"/>
                                  </p:stCondLst>
                                  <p:childTnLst>
                                    <p:set>
                                      <p:cBhvr>
                                        <p:cTn id="98" dur="1" fill="hold">
                                          <p:stCondLst>
                                            <p:cond delay="0"/>
                                          </p:stCondLst>
                                        </p:cTn>
                                        <p:tgtEl>
                                          <p:spTgt spid="3423"/>
                                        </p:tgtEl>
                                        <p:attrNameLst>
                                          <p:attrName>style.visibility</p:attrName>
                                        </p:attrNameLst>
                                      </p:cBhvr>
                                      <p:to>
                                        <p:strVal val="visible"/>
                                      </p:to>
                                    </p:set>
                                  </p:childTnLst>
                                </p:cTn>
                              </p:par>
                            </p:childTnLst>
                          </p:cTn>
                        </p:par>
                        <p:par>
                          <p:cTn id="99" fill="hold">
                            <p:stCondLst>
                              <p:cond delay="27000"/>
                            </p:stCondLst>
                            <p:childTnLst>
                              <p:par>
                                <p:cTn id="100" presetID="1" presetClass="entr" presetSubtype="0" fill="hold" nodeType="afterEffect">
                                  <p:stCondLst>
                                    <p:cond delay="1500"/>
                                  </p:stCondLst>
                                  <p:childTnLst>
                                    <p:set>
                                      <p:cBhvr>
                                        <p:cTn id="101" dur="1" fill="hold">
                                          <p:stCondLst>
                                            <p:cond delay="0"/>
                                          </p:stCondLst>
                                        </p:cTn>
                                        <p:tgtEl>
                                          <p:spTgt spid="21"/>
                                        </p:tgtEl>
                                        <p:attrNameLst>
                                          <p:attrName>style.visibility</p:attrName>
                                        </p:attrNameLst>
                                      </p:cBhvr>
                                      <p:to>
                                        <p:strVal val="visible"/>
                                      </p:to>
                                    </p:set>
                                  </p:childTnLst>
                                </p:cTn>
                              </p:par>
                              <p:par>
                                <p:cTn id="102" presetID="1" presetClass="entr" presetSubtype="0" fill="hold" grpId="0" nodeType="withEffect">
                                  <p:stCondLst>
                                    <p:cond delay="1500"/>
                                  </p:stCondLst>
                                  <p:childTnLst>
                                    <p:set>
                                      <p:cBhvr>
                                        <p:cTn id="103" dur="1" fill="hold">
                                          <p:stCondLst>
                                            <p:cond delay="0"/>
                                          </p:stCondLst>
                                        </p:cTn>
                                        <p:tgtEl>
                                          <p:spTgt spid="3424"/>
                                        </p:tgtEl>
                                        <p:attrNameLst>
                                          <p:attrName>style.visibility</p:attrName>
                                        </p:attrNameLst>
                                      </p:cBhvr>
                                      <p:to>
                                        <p:strVal val="visible"/>
                                      </p:to>
                                    </p:set>
                                  </p:childTnLst>
                                </p:cTn>
                              </p:par>
                            </p:childTnLst>
                          </p:cTn>
                        </p:par>
                        <p:par>
                          <p:cTn id="104" fill="hold">
                            <p:stCondLst>
                              <p:cond delay="28500"/>
                            </p:stCondLst>
                            <p:childTnLst>
                              <p:par>
                                <p:cTn id="105" presetID="1" presetClass="entr" presetSubtype="0" fill="hold" nodeType="afterEffect">
                                  <p:stCondLst>
                                    <p:cond delay="1500"/>
                                  </p:stCondLst>
                                  <p:childTnLst>
                                    <p:set>
                                      <p:cBhvr>
                                        <p:cTn id="106" dur="1" fill="hold">
                                          <p:stCondLst>
                                            <p:cond delay="0"/>
                                          </p:stCondLst>
                                        </p:cTn>
                                        <p:tgtEl>
                                          <p:spTgt spid="22"/>
                                        </p:tgtEl>
                                        <p:attrNameLst>
                                          <p:attrName>style.visibility</p:attrName>
                                        </p:attrNameLst>
                                      </p:cBhvr>
                                      <p:to>
                                        <p:strVal val="visible"/>
                                      </p:to>
                                    </p:set>
                                  </p:childTnLst>
                                </p:cTn>
                              </p:par>
                              <p:par>
                                <p:cTn id="107" presetID="1" presetClass="entr" presetSubtype="0" fill="hold" grpId="0" nodeType="withEffect">
                                  <p:stCondLst>
                                    <p:cond delay="1500"/>
                                  </p:stCondLst>
                                  <p:childTnLst>
                                    <p:set>
                                      <p:cBhvr>
                                        <p:cTn id="108" dur="1" fill="hold">
                                          <p:stCondLst>
                                            <p:cond delay="0"/>
                                          </p:stCondLst>
                                        </p:cTn>
                                        <p:tgtEl>
                                          <p:spTgt spid="3425"/>
                                        </p:tgtEl>
                                        <p:attrNameLst>
                                          <p:attrName>style.visibility</p:attrName>
                                        </p:attrNameLst>
                                      </p:cBhvr>
                                      <p:to>
                                        <p:strVal val="visible"/>
                                      </p:to>
                                    </p:set>
                                  </p:childTnLst>
                                </p:cTn>
                              </p:par>
                            </p:childTnLst>
                          </p:cTn>
                        </p:par>
                        <p:par>
                          <p:cTn id="109" fill="hold">
                            <p:stCondLst>
                              <p:cond delay="30000"/>
                            </p:stCondLst>
                            <p:childTnLst>
                              <p:par>
                                <p:cTn id="110" presetID="1" presetClass="entr" presetSubtype="0" fill="hold" nodeType="afterEffect">
                                  <p:stCondLst>
                                    <p:cond delay="1500"/>
                                  </p:stCondLst>
                                  <p:childTnLst>
                                    <p:set>
                                      <p:cBhvr>
                                        <p:cTn id="111" dur="1" fill="hold">
                                          <p:stCondLst>
                                            <p:cond delay="0"/>
                                          </p:stCondLst>
                                        </p:cTn>
                                        <p:tgtEl>
                                          <p:spTgt spid="23"/>
                                        </p:tgtEl>
                                        <p:attrNameLst>
                                          <p:attrName>style.visibility</p:attrName>
                                        </p:attrNameLst>
                                      </p:cBhvr>
                                      <p:to>
                                        <p:strVal val="visible"/>
                                      </p:to>
                                    </p:set>
                                  </p:childTnLst>
                                </p:cTn>
                              </p:par>
                              <p:par>
                                <p:cTn id="112" presetID="1" presetClass="entr" presetSubtype="0" fill="hold" grpId="0" nodeType="withEffect">
                                  <p:stCondLst>
                                    <p:cond delay="1500"/>
                                  </p:stCondLst>
                                  <p:childTnLst>
                                    <p:set>
                                      <p:cBhvr>
                                        <p:cTn id="113" dur="1" fill="hold">
                                          <p:stCondLst>
                                            <p:cond delay="0"/>
                                          </p:stCondLst>
                                        </p:cTn>
                                        <p:tgtEl>
                                          <p:spTgt spid="3426"/>
                                        </p:tgtEl>
                                        <p:attrNameLst>
                                          <p:attrName>style.visibility</p:attrName>
                                        </p:attrNameLst>
                                      </p:cBhvr>
                                      <p:to>
                                        <p:strVal val="visible"/>
                                      </p:to>
                                    </p:set>
                                  </p:childTnLst>
                                </p:cTn>
                              </p:par>
                            </p:childTnLst>
                          </p:cTn>
                        </p:par>
                        <p:par>
                          <p:cTn id="114" fill="hold">
                            <p:stCondLst>
                              <p:cond delay="31500"/>
                            </p:stCondLst>
                            <p:childTnLst>
                              <p:par>
                                <p:cTn id="115" presetID="1" presetClass="entr" presetSubtype="0" fill="hold" nodeType="afterEffect">
                                  <p:stCondLst>
                                    <p:cond delay="1500"/>
                                  </p:stCondLst>
                                  <p:childTnLst>
                                    <p:set>
                                      <p:cBhvr>
                                        <p:cTn id="116" dur="1" fill="hold">
                                          <p:stCondLst>
                                            <p:cond delay="0"/>
                                          </p:stCondLst>
                                        </p:cTn>
                                        <p:tgtEl>
                                          <p:spTgt spid="24"/>
                                        </p:tgtEl>
                                        <p:attrNameLst>
                                          <p:attrName>style.visibility</p:attrName>
                                        </p:attrNameLst>
                                      </p:cBhvr>
                                      <p:to>
                                        <p:strVal val="visible"/>
                                      </p:to>
                                    </p:set>
                                  </p:childTnLst>
                                </p:cTn>
                              </p:par>
                              <p:par>
                                <p:cTn id="117" presetID="1" presetClass="entr" presetSubtype="0" fill="hold" grpId="0" nodeType="withEffect">
                                  <p:stCondLst>
                                    <p:cond delay="1500"/>
                                  </p:stCondLst>
                                  <p:childTnLst>
                                    <p:set>
                                      <p:cBhvr>
                                        <p:cTn id="118" dur="1" fill="hold">
                                          <p:stCondLst>
                                            <p:cond delay="0"/>
                                          </p:stCondLst>
                                        </p:cTn>
                                        <p:tgtEl>
                                          <p:spTgt spid="3427"/>
                                        </p:tgtEl>
                                        <p:attrNameLst>
                                          <p:attrName>style.visibility</p:attrName>
                                        </p:attrNameLst>
                                      </p:cBhvr>
                                      <p:to>
                                        <p:strVal val="visible"/>
                                      </p:to>
                                    </p:set>
                                  </p:childTnLst>
                                </p:cTn>
                              </p:par>
                            </p:childTnLst>
                          </p:cTn>
                        </p:par>
                        <p:par>
                          <p:cTn id="119" fill="hold">
                            <p:stCondLst>
                              <p:cond delay="33000"/>
                            </p:stCondLst>
                            <p:childTnLst>
                              <p:par>
                                <p:cTn id="120" presetID="1" presetClass="entr" presetSubtype="0" fill="hold" nodeType="afterEffect">
                                  <p:stCondLst>
                                    <p:cond delay="1500"/>
                                  </p:stCondLst>
                                  <p:childTnLst>
                                    <p:set>
                                      <p:cBhvr>
                                        <p:cTn id="121" dur="1" fill="hold">
                                          <p:stCondLst>
                                            <p:cond delay="0"/>
                                          </p:stCondLst>
                                        </p:cTn>
                                        <p:tgtEl>
                                          <p:spTgt spid="25"/>
                                        </p:tgtEl>
                                        <p:attrNameLst>
                                          <p:attrName>style.visibility</p:attrName>
                                        </p:attrNameLst>
                                      </p:cBhvr>
                                      <p:to>
                                        <p:strVal val="visible"/>
                                      </p:to>
                                    </p:set>
                                  </p:childTnLst>
                                </p:cTn>
                              </p:par>
                              <p:par>
                                <p:cTn id="122" presetID="1" presetClass="entr" presetSubtype="0" fill="hold" grpId="0" nodeType="withEffect">
                                  <p:stCondLst>
                                    <p:cond delay="1500"/>
                                  </p:stCondLst>
                                  <p:childTnLst>
                                    <p:set>
                                      <p:cBhvr>
                                        <p:cTn id="123" dur="1" fill="hold">
                                          <p:stCondLst>
                                            <p:cond delay="0"/>
                                          </p:stCondLst>
                                        </p:cTn>
                                        <p:tgtEl>
                                          <p:spTgt spid="3428"/>
                                        </p:tgtEl>
                                        <p:attrNameLst>
                                          <p:attrName>style.visibility</p:attrName>
                                        </p:attrNameLst>
                                      </p:cBhvr>
                                      <p:to>
                                        <p:strVal val="visible"/>
                                      </p:to>
                                    </p:set>
                                  </p:childTnLst>
                                </p:cTn>
                              </p:par>
                            </p:childTnLst>
                          </p:cTn>
                        </p:par>
                        <p:par>
                          <p:cTn id="124" fill="hold">
                            <p:stCondLst>
                              <p:cond delay="34500"/>
                            </p:stCondLst>
                            <p:childTnLst>
                              <p:par>
                                <p:cTn id="125" presetID="1" presetClass="entr" presetSubtype="0" fill="hold" nodeType="afterEffect">
                                  <p:stCondLst>
                                    <p:cond delay="1500"/>
                                  </p:stCondLst>
                                  <p:childTnLst>
                                    <p:set>
                                      <p:cBhvr>
                                        <p:cTn id="126" dur="1" fill="hold">
                                          <p:stCondLst>
                                            <p:cond delay="0"/>
                                          </p:stCondLst>
                                        </p:cTn>
                                        <p:tgtEl>
                                          <p:spTgt spid="26"/>
                                        </p:tgtEl>
                                        <p:attrNameLst>
                                          <p:attrName>style.visibility</p:attrName>
                                        </p:attrNameLst>
                                      </p:cBhvr>
                                      <p:to>
                                        <p:strVal val="visible"/>
                                      </p:to>
                                    </p:set>
                                  </p:childTnLst>
                                </p:cTn>
                              </p:par>
                              <p:par>
                                <p:cTn id="127" presetID="1" presetClass="entr" presetSubtype="0" fill="hold" grpId="0" nodeType="withEffect">
                                  <p:stCondLst>
                                    <p:cond delay="1500"/>
                                  </p:stCondLst>
                                  <p:childTnLst>
                                    <p:set>
                                      <p:cBhvr>
                                        <p:cTn id="128" dur="1" fill="hold">
                                          <p:stCondLst>
                                            <p:cond delay="0"/>
                                          </p:stCondLst>
                                        </p:cTn>
                                        <p:tgtEl>
                                          <p:spTgt spid="3429"/>
                                        </p:tgtEl>
                                        <p:attrNameLst>
                                          <p:attrName>style.visibility</p:attrName>
                                        </p:attrNameLst>
                                      </p:cBhvr>
                                      <p:to>
                                        <p:strVal val="visible"/>
                                      </p:to>
                                    </p:set>
                                  </p:childTnLst>
                                </p:cTn>
                              </p:par>
                            </p:childTnLst>
                          </p:cTn>
                        </p:par>
                        <p:par>
                          <p:cTn id="129" fill="hold">
                            <p:stCondLst>
                              <p:cond delay="36000"/>
                            </p:stCondLst>
                            <p:childTnLst>
                              <p:par>
                                <p:cTn id="130" presetID="1" presetClass="entr" presetSubtype="0" fill="hold" nodeType="afterEffect">
                                  <p:stCondLst>
                                    <p:cond delay="1500"/>
                                  </p:stCondLst>
                                  <p:childTnLst>
                                    <p:set>
                                      <p:cBhvr>
                                        <p:cTn id="131" dur="1" fill="hold">
                                          <p:stCondLst>
                                            <p:cond delay="0"/>
                                          </p:stCondLst>
                                        </p:cTn>
                                        <p:tgtEl>
                                          <p:spTgt spid="27"/>
                                        </p:tgtEl>
                                        <p:attrNameLst>
                                          <p:attrName>style.visibility</p:attrName>
                                        </p:attrNameLst>
                                      </p:cBhvr>
                                      <p:to>
                                        <p:strVal val="visible"/>
                                      </p:to>
                                    </p:set>
                                  </p:childTnLst>
                                </p:cTn>
                              </p:par>
                              <p:par>
                                <p:cTn id="132" presetID="1" presetClass="entr" presetSubtype="0" fill="hold" grpId="0" nodeType="withEffect">
                                  <p:stCondLst>
                                    <p:cond delay="1500"/>
                                  </p:stCondLst>
                                  <p:childTnLst>
                                    <p:set>
                                      <p:cBhvr>
                                        <p:cTn id="133" dur="1" fill="hold">
                                          <p:stCondLst>
                                            <p:cond delay="0"/>
                                          </p:stCondLst>
                                        </p:cTn>
                                        <p:tgtEl>
                                          <p:spTgt spid="3430"/>
                                        </p:tgtEl>
                                        <p:attrNameLst>
                                          <p:attrName>style.visibility</p:attrName>
                                        </p:attrNameLst>
                                      </p:cBhvr>
                                      <p:to>
                                        <p:strVal val="visible"/>
                                      </p:to>
                                    </p:set>
                                  </p:childTnLst>
                                </p:cTn>
                              </p:par>
                            </p:childTnLst>
                          </p:cTn>
                        </p:par>
                        <p:par>
                          <p:cTn id="134" fill="hold">
                            <p:stCondLst>
                              <p:cond delay="37500"/>
                            </p:stCondLst>
                            <p:childTnLst>
                              <p:par>
                                <p:cTn id="135" presetID="1" presetClass="entr" presetSubtype="0" fill="hold" nodeType="afterEffect">
                                  <p:stCondLst>
                                    <p:cond delay="1500"/>
                                  </p:stCondLst>
                                  <p:childTnLst>
                                    <p:set>
                                      <p:cBhvr>
                                        <p:cTn id="136" dur="1" fill="hold">
                                          <p:stCondLst>
                                            <p:cond delay="0"/>
                                          </p:stCondLst>
                                        </p:cTn>
                                        <p:tgtEl>
                                          <p:spTgt spid="28"/>
                                        </p:tgtEl>
                                        <p:attrNameLst>
                                          <p:attrName>style.visibility</p:attrName>
                                        </p:attrNameLst>
                                      </p:cBhvr>
                                      <p:to>
                                        <p:strVal val="visible"/>
                                      </p:to>
                                    </p:set>
                                  </p:childTnLst>
                                </p:cTn>
                              </p:par>
                              <p:par>
                                <p:cTn id="137" presetID="1" presetClass="entr" presetSubtype="0" fill="hold" grpId="0" nodeType="withEffect">
                                  <p:stCondLst>
                                    <p:cond delay="1500"/>
                                  </p:stCondLst>
                                  <p:childTnLst>
                                    <p:set>
                                      <p:cBhvr>
                                        <p:cTn id="138" dur="1" fill="hold">
                                          <p:stCondLst>
                                            <p:cond delay="0"/>
                                          </p:stCondLst>
                                        </p:cTn>
                                        <p:tgtEl>
                                          <p:spTgt spid="3431"/>
                                        </p:tgtEl>
                                        <p:attrNameLst>
                                          <p:attrName>style.visibility</p:attrName>
                                        </p:attrNameLst>
                                      </p:cBhvr>
                                      <p:to>
                                        <p:strVal val="visible"/>
                                      </p:to>
                                    </p:set>
                                  </p:childTnLst>
                                </p:cTn>
                              </p:par>
                            </p:childTnLst>
                          </p:cTn>
                        </p:par>
                        <p:par>
                          <p:cTn id="139" fill="hold">
                            <p:stCondLst>
                              <p:cond delay="39000"/>
                            </p:stCondLst>
                            <p:childTnLst>
                              <p:par>
                                <p:cTn id="140" presetID="1" presetClass="entr" presetSubtype="0" fill="hold" nodeType="afterEffect">
                                  <p:stCondLst>
                                    <p:cond delay="1500"/>
                                  </p:stCondLst>
                                  <p:childTnLst>
                                    <p:set>
                                      <p:cBhvr>
                                        <p:cTn id="141" dur="1" fill="hold">
                                          <p:stCondLst>
                                            <p:cond delay="0"/>
                                          </p:stCondLst>
                                        </p:cTn>
                                        <p:tgtEl>
                                          <p:spTgt spid="29"/>
                                        </p:tgtEl>
                                        <p:attrNameLst>
                                          <p:attrName>style.visibility</p:attrName>
                                        </p:attrNameLst>
                                      </p:cBhvr>
                                      <p:to>
                                        <p:strVal val="visible"/>
                                      </p:to>
                                    </p:set>
                                  </p:childTnLst>
                                </p:cTn>
                              </p:par>
                              <p:par>
                                <p:cTn id="142" presetID="1" presetClass="entr" presetSubtype="0" fill="hold" grpId="0" nodeType="withEffect">
                                  <p:stCondLst>
                                    <p:cond delay="1500"/>
                                  </p:stCondLst>
                                  <p:childTnLst>
                                    <p:set>
                                      <p:cBhvr>
                                        <p:cTn id="143" dur="1" fill="hold">
                                          <p:stCondLst>
                                            <p:cond delay="0"/>
                                          </p:stCondLst>
                                        </p:cTn>
                                        <p:tgtEl>
                                          <p:spTgt spid="3432"/>
                                        </p:tgtEl>
                                        <p:attrNameLst>
                                          <p:attrName>style.visibility</p:attrName>
                                        </p:attrNameLst>
                                      </p:cBhvr>
                                      <p:to>
                                        <p:strVal val="visible"/>
                                      </p:to>
                                    </p:set>
                                  </p:childTnLst>
                                </p:cTn>
                              </p:par>
                            </p:childTnLst>
                          </p:cTn>
                        </p:par>
                        <p:par>
                          <p:cTn id="144" fill="hold">
                            <p:stCondLst>
                              <p:cond delay="40500"/>
                            </p:stCondLst>
                            <p:childTnLst>
                              <p:par>
                                <p:cTn id="145" presetID="1" presetClass="entr" presetSubtype="0" fill="hold" nodeType="afterEffect">
                                  <p:stCondLst>
                                    <p:cond delay="1500"/>
                                  </p:stCondLst>
                                  <p:childTnLst>
                                    <p:set>
                                      <p:cBhvr>
                                        <p:cTn id="146" dur="1" fill="hold">
                                          <p:stCondLst>
                                            <p:cond delay="0"/>
                                          </p:stCondLst>
                                        </p:cTn>
                                        <p:tgtEl>
                                          <p:spTgt spid="30"/>
                                        </p:tgtEl>
                                        <p:attrNameLst>
                                          <p:attrName>style.visibility</p:attrName>
                                        </p:attrNameLst>
                                      </p:cBhvr>
                                      <p:to>
                                        <p:strVal val="visible"/>
                                      </p:to>
                                    </p:set>
                                  </p:childTnLst>
                                </p:cTn>
                              </p:par>
                              <p:par>
                                <p:cTn id="147" presetID="1" presetClass="entr" presetSubtype="0" fill="hold" grpId="0" nodeType="withEffect">
                                  <p:stCondLst>
                                    <p:cond delay="1500"/>
                                  </p:stCondLst>
                                  <p:childTnLst>
                                    <p:set>
                                      <p:cBhvr>
                                        <p:cTn id="148" dur="1" fill="hold">
                                          <p:stCondLst>
                                            <p:cond delay="0"/>
                                          </p:stCondLst>
                                        </p:cTn>
                                        <p:tgtEl>
                                          <p:spTgt spid="3433"/>
                                        </p:tgtEl>
                                        <p:attrNameLst>
                                          <p:attrName>style.visibility</p:attrName>
                                        </p:attrNameLst>
                                      </p:cBhvr>
                                      <p:to>
                                        <p:strVal val="visible"/>
                                      </p:to>
                                    </p:set>
                                  </p:childTnLst>
                                </p:cTn>
                              </p:par>
                            </p:childTnLst>
                          </p:cTn>
                        </p:par>
                        <p:par>
                          <p:cTn id="149" fill="hold">
                            <p:stCondLst>
                              <p:cond delay="42000"/>
                            </p:stCondLst>
                            <p:childTnLst>
                              <p:par>
                                <p:cTn id="150" presetID="1" presetClass="entr" presetSubtype="0" fill="hold" nodeType="afterEffect">
                                  <p:stCondLst>
                                    <p:cond delay="1500"/>
                                  </p:stCondLst>
                                  <p:childTnLst>
                                    <p:set>
                                      <p:cBhvr>
                                        <p:cTn id="151" dur="1" fill="hold">
                                          <p:stCondLst>
                                            <p:cond delay="0"/>
                                          </p:stCondLst>
                                        </p:cTn>
                                        <p:tgtEl>
                                          <p:spTgt spid="31"/>
                                        </p:tgtEl>
                                        <p:attrNameLst>
                                          <p:attrName>style.visibility</p:attrName>
                                        </p:attrNameLst>
                                      </p:cBhvr>
                                      <p:to>
                                        <p:strVal val="visible"/>
                                      </p:to>
                                    </p:set>
                                  </p:childTnLst>
                                </p:cTn>
                              </p:par>
                              <p:par>
                                <p:cTn id="152" presetID="1" presetClass="entr" presetSubtype="0" fill="hold" grpId="0" nodeType="withEffect">
                                  <p:stCondLst>
                                    <p:cond delay="1500"/>
                                  </p:stCondLst>
                                  <p:childTnLst>
                                    <p:set>
                                      <p:cBhvr>
                                        <p:cTn id="153" dur="1" fill="hold">
                                          <p:stCondLst>
                                            <p:cond delay="0"/>
                                          </p:stCondLst>
                                        </p:cTn>
                                        <p:tgtEl>
                                          <p:spTgt spid="3434"/>
                                        </p:tgtEl>
                                        <p:attrNameLst>
                                          <p:attrName>style.visibility</p:attrName>
                                        </p:attrNameLst>
                                      </p:cBhvr>
                                      <p:to>
                                        <p:strVal val="visible"/>
                                      </p:to>
                                    </p:set>
                                  </p:childTnLst>
                                </p:cTn>
                              </p:par>
                            </p:childTnLst>
                          </p:cTn>
                        </p:par>
                        <p:par>
                          <p:cTn id="154" fill="hold">
                            <p:stCondLst>
                              <p:cond delay="43500"/>
                            </p:stCondLst>
                            <p:childTnLst>
                              <p:par>
                                <p:cTn id="155" presetID="1" presetClass="entr" presetSubtype="0" fill="hold" nodeType="afterEffect">
                                  <p:stCondLst>
                                    <p:cond delay="1500"/>
                                  </p:stCondLst>
                                  <p:childTnLst>
                                    <p:set>
                                      <p:cBhvr>
                                        <p:cTn id="156" dur="1" fill="hold">
                                          <p:stCondLst>
                                            <p:cond delay="0"/>
                                          </p:stCondLst>
                                        </p:cTn>
                                        <p:tgtEl>
                                          <p:spTgt spid="3072"/>
                                        </p:tgtEl>
                                        <p:attrNameLst>
                                          <p:attrName>style.visibility</p:attrName>
                                        </p:attrNameLst>
                                      </p:cBhvr>
                                      <p:to>
                                        <p:strVal val="visible"/>
                                      </p:to>
                                    </p:set>
                                  </p:childTnLst>
                                </p:cTn>
                              </p:par>
                              <p:par>
                                <p:cTn id="157" presetID="1" presetClass="entr" presetSubtype="0" fill="hold" grpId="0" nodeType="withEffect">
                                  <p:stCondLst>
                                    <p:cond delay="1500"/>
                                  </p:stCondLst>
                                  <p:childTnLst>
                                    <p:set>
                                      <p:cBhvr>
                                        <p:cTn id="158" dur="1" fill="hold">
                                          <p:stCondLst>
                                            <p:cond delay="0"/>
                                          </p:stCondLst>
                                        </p:cTn>
                                        <p:tgtEl>
                                          <p:spTgt spid="34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90" grpId="0" animBg="1"/>
      <p:bldP spid="3392" grpId="0" animBg="1"/>
      <p:bldP spid="3393" grpId="0" animBg="1"/>
      <p:bldP spid="3394" grpId="0" animBg="1"/>
      <p:bldP spid="3395" grpId="0" animBg="1"/>
      <p:bldP spid="3396" grpId="0" animBg="1"/>
      <p:bldP spid="3397" grpId="0" animBg="1"/>
      <p:bldP spid="3398" grpId="0" animBg="1"/>
      <p:bldP spid="3399" grpId="0" animBg="1"/>
      <p:bldP spid="3400" grpId="0" animBg="1"/>
      <p:bldP spid="3401" grpId="0" animBg="1"/>
      <p:bldP spid="3402" grpId="0" animBg="1"/>
      <p:bldP spid="3403" grpId="0" animBg="1"/>
      <p:bldP spid="3405" grpId="0" animBg="1"/>
      <p:bldP spid="3406" grpId="0" animBg="1"/>
      <p:bldP spid="3407" grpId="0" animBg="1"/>
      <p:bldP spid="3408" grpId="0" animBg="1"/>
      <p:bldP spid="3409" grpId="0" animBg="1"/>
      <p:bldP spid="3423" grpId="0" animBg="1"/>
      <p:bldP spid="3424" grpId="0" animBg="1"/>
      <p:bldP spid="3425" grpId="0" animBg="1"/>
      <p:bldP spid="3426" grpId="0" animBg="1"/>
      <p:bldP spid="3427" grpId="0" animBg="1"/>
      <p:bldP spid="3428" grpId="0" animBg="1"/>
      <p:bldP spid="3429" grpId="0" animBg="1"/>
      <p:bldP spid="3430" grpId="0" animBg="1"/>
      <p:bldP spid="3431" grpId="0" animBg="1"/>
      <p:bldP spid="3432" grpId="0" animBg="1"/>
      <p:bldP spid="3433" grpId="0" animBg="1"/>
      <p:bldP spid="3434" grpId="0" animBg="1"/>
      <p:bldP spid="3435"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線コネクタ 3"/>
          <p:cNvCxnSpPr/>
          <p:nvPr/>
        </p:nvCxnSpPr>
        <p:spPr>
          <a:xfrm>
            <a:off x="214282" y="642918"/>
            <a:ext cx="8715436" cy="0"/>
          </a:xfrm>
          <a:prstGeom prst="line">
            <a:avLst/>
          </a:prstGeom>
          <a:ln w="50800">
            <a:gradFill flip="none" rotWithShape="1">
              <a:gsLst>
                <a:gs pos="0">
                  <a:schemeClr val="tx2">
                    <a:lumMod val="50000"/>
                  </a:schemeClr>
                </a:gs>
                <a:gs pos="50000">
                  <a:schemeClr val="accent1">
                    <a:tint val="44500"/>
                    <a:satMod val="160000"/>
                  </a:schemeClr>
                </a:gs>
                <a:gs pos="100000">
                  <a:schemeClr val="accent1">
                    <a:tint val="23500"/>
                    <a:satMod val="160000"/>
                  </a:scheme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5" name="テキスト ボックス 4"/>
          <p:cNvSpPr txBox="1"/>
          <p:nvPr/>
        </p:nvSpPr>
        <p:spPr>
          <a:xfrm>
            <a:off x="214282" y="0"/>
            <a:ext cx="7358114" cy="646331"/>
          </a:xfrm>
          <a:prstGeom prst="rect">
            <a:avLst/>
          </a:prstGeom>
          <a:noFill/>
        </p:spPr>
        <p:txBody>
          <a:bodyPr wrap="square" rtlCol="0">
            <a:spAutoFit/>
          </a:bodyPr>
          <a:lstStyle/>
          <a:p>
            <a:r>
              <a:rPr kumimoji="1" lang="en-US" altLang="ja-JP" sz="3600" dirty="0" smtClean="0"/>
              <a:t>GAP</a:t>
            </a:r>
            <a:r>
              <a:rPr kumimoji="1" lang="ja-JP" altLang="en-US" sz="3600" dirty="0" smtClean="0"/>
              <a:t>（適正農業規範）　</a:t>
            </a:r>
            <a:r>
              <a:rPr kumimoji="1" lang="ja-JP" altLang="en-US" sz="2400" dirty="0" smtClean="0"/>
              <a:t>農林水産省（</a:t>
            </a:r>
            <a:r>
              <a:rPr kumimoji="1" lang="en-US" altLang="ja-JP" sz="2400" dirty="0" smtClean="0"/>
              <a:t>2005</a:t>
            </a:r>
            <a:r>
              <a:rPr kumimoji="1" lang="ja-JP" altLang="en-US" sz="2400" dirty="0" smtClean="0"/>
              <a:t>）</a:t>
            </a:r>
            <a:endParaRPr kumimoji="1" lang="ja-JP" altLang="en-US" sz="2400" dirty="0"/>
          </a:p>
        </p:txBody>
      </p:sp>
      <p:grpSp>
        <p:nvGrpSpPr>
          <p:cNvPr id="2" name="グループ化 5"/>
          <p:cNvGrpSpPr/>
          <p:nvPr/>
        </p:nvGrpSpPr>
        <p:grpSpPr>
          <a:xfrm>
            <a:off x="1309678" y="2886014"/>
            <a:ext cx="7235511" cy="3657739"/>
            <a:chOff x="1140050" y="3112077"/>
            <a:chExt cx="7531846" cy="3884301"/>
          </a:xfrm>
        </p:grpSpPr>
        <p:sp>
          <p:nvSpPr>
            <p:cNvPr id="7" name="Line 13"/>
            <p:cNvSpPr>
              <a:spLocks noChangeShapeType="1"/>
            </p:cNvSpPr>
            <p:nvPr/>
          </p:nvSpPr>
          <p:spPr bwMode="auto">
            <a:xfrm>
              <a:off x="2924202" y="5578494"/>
              <a:ext cx="838200" cy="457200"/>
            </a:xfrm>
            <a:prstGeom prst="line">
              <a:avLst/>
            </a:prstGeom>
            <a:noFill/>
            <a:ln w="76200">
              <a:solidFill>
                <a:schemeClr val="tx1"/>
              </a:solidFill>
              <a:round/>
              <a:headEnd/>
              <a:tailEnd type="triangle" w="med" len="med"/>
            </a:ln>
            <a:effectLst/>
          </p:spPr>
          <p:txBody>
            <a:bodyPr/>
            <a:lstStyle/>
            <a:p>
              <a:endParaRPr lang="ja-JP" altLang="en-US"/>
            </a:p>
          </p:txBody>
        </p:sp>
        <p:sp>
          <p:nvSpPr>
            <p:cNvPr id="8" name="Line 14"/>
            <p:cNvSpPr>
              <a:spLocks noChangeShapeType="1"/>
            </p:cNvSpPr>
            <p:nvPr/>
          </p:nvSpPr>
          <p:spPr bwMode="auto">
            <a:xfrm flipH="1">
              <a:off x="3000402" y="4206894"/>
              <a:ext cx="685800" cy="457200"/>
            </a:xfrm>
            <a:prstGeom prst="line">
              <a:avLst/>
            </a:prstGeom>
            <a:noFill/>
            <a:ln w="76200">
              <a:solidFill>
                <a:schemeClr val="tx1"/>
              </a:solidFill>
              <a:round/>
              <a:headEnd/>
              <a:tailEnd type="triangle" w="med" len="med"/>
            </a:ln>
            <a:effectLst/>
          </p:spPr>
          <p:txBody>
            <a:bodyPr/>
            <a:lstStyle/>
            <a:p>
              <a:endParaRPr lang="ja-JP" altLang="en-US"/>
            </a:p>
          </p:txBody>
        </p:sp>
        <p:sp>
          <p:nvSpPr>
            <p:cNvPr id="9" name="Line 15"/>
            <p:cNvSpPr>
              <a:spLocks noChangeShapeType="1"/>
            </p:cNvSpPr>
            <p:nvPr/>
          </p:nvSpPr>
          <p:spPr bwMode="auto">
            <a:xfrm>
              <a:off x="5591202" y="4257676"/>
              <a:ext cx="838200" cy="457200"/>
            </a:xfrm>
            <a:prstGeom prst="line">
              <a:avLst/>
            </a:prstGeom>
            <a:noFill/>
            <a:ln w="76200">
              <a:solidFill>
                <a:schemeClr val="tx1"/>
              </a:solidFill>
              <a:round/>
              <a:headEnd type="triangle" w="med" len="med"/>
              <a:tailEnd/>
            </a:ln>
            <a:effectLst/>
          </p:spPr>
          <p:txBody>
            <a:bodyPr/>
            <a:lstStyle/>
            <a:p>
              <a:endParaRPr lang="ja-JP" altLang="en-US"/>
            </a:p>
          </p:txBody>
        </p:sp>
        <p:sp>
          <p:nvSpPr>
            <p:cNvPr id="10" name="Line 16"/>
            <p:cNvSpPr>
              <a:spLocks noChangeShapeType="1"/>
            </p:cNvSpPr>
            <p:nvPr/>
          </p:nvSpPr>
          <p:spPr bwMode="auto">
            <a:xfrm flipH="1">
              <a:off x="5667402" y="5553076"/>
              <a:ext cx="762000" cy="533400"/>
            </a:xfrm>
            <a:prstGeom prst="line">
              <a:avLst/>
            </a:prstGeom>
            <a:noFill/>
            <a:ln w="76200">
              <a:solidFill>
                <a:schemeClr val="tx1"/>
              </a:solidFill>
              <a:round/>
              <a:headEnd type="triangle" w="med" len="med"/>
              <a:tailEnd/>
            </a:ln>
            <a:effectLst/>
          </p:spPr>
          <p:txBody>
            <a:bodyPr/>
            <a:lstStyle/>
            <a:p>
              <a:endParaRPr lang="ja-JP" altLang="en-US"/>
            </a:p>
          </p:txBody>
        </p:sp>
        <p:sp>
          <p:nvSpPr>
            <p:cNvPr id="11" name="Text Box 17"/>
            <p:cNvSpPr txBox="1">
              <a:spLocks noChangeArrowheads="1"/>
            </p:cNvSpPr>
            <p:nvPr/>
          </p:nvSpPr>
          <p:spPr bwMode="auto">
            <a:xfrm>
              <a:off x="3271798" y="3112077"/>
              <a:ext cx="2902205" cy="424893"/>
            </a:xfrm>
            <a:prstGeom prst="rect">
              <a:avLst/>
            </a:prstGeom>
            <a:noFill/>
            <a:ln w="9525">
              <a:noFill/>
              <a:miter lim="800000"/>
              <a:headEnd/>
              <a:tailEnd/>
            </a:ln>
            <a:effectLst/>
          </p:spPr>
          <p:txBody>
            <a:bodyPr wrap="square">
              <a:spAutoFit/>
            </a:bodyPr>
            <a:lstStyle/>
            <a:p>
              <a:pPr algn="ctr">
                <a:spcBef>
                  <a:spcPct val="50000"/>
                </a:spcBef>
              </a:pPr>
              <a:r>
                <a:rPr lang="ja-JP" altLang="en-US" sz="2000" b="1" dirty="0" smtClean="0">
                  <a:latin typeface="Times New Roman" pitchFamily="18" charset="0"/>
                </a:rPr>
                <a:t>改善点を作付けに活用</a:t>
              </a:r>
              <a:endParaRPr lang="ja-JP" altLang="en-US" sz="2000" b="1" dirty="0">
                <a:latin typeface="Times New Roman" pitchFamily="18" charset="0"/>
              </a:endParaRPr>
            </a:p>
          </p:txBody>
        </p:sp>
        <p:sp>
          <p:nvSpPr>
            <p:cNvPr id="12" name="Text Box 18"/>
            <p:cNvSpPr txBox="1">
              <a:spLocks noChangeArrowheads="1"/>
            </p:cNvSpPr>
            <p:nvPr/>
          </p:nvSpPr>
          <p:spPr bwMode="auto">
            <a:xfrm>
              <a:off x="1140050" y="4143872"/>
              <a:ext cx="1908657" cy="424893"/>
            </a:xfrm>
            <a:prstGeom prst="rect">
              <a:avLst/>
            </a:prstGeom>
            <a:noFill/>
            <a:ln w="9525">
              <a:noFill/>
              <a:miter lim="800000"/>
              <a:headEnd/>
              <a:tailEnd/>
            </a:ln>
            <a:effectLst/>
          </p:spPr>
          <p:txBody>
            <a:bodyPr wrap="square">
              <a:spAutoFit/>
            </a:bodyPr>
            <a:lstStyle/>
            <a:p>
              <a:pPr>
                <a:spcBef>
                  <a:spcPct val="50000"/>
                </a:spcBef>
              </a:pPr>
              <a:r>
                <a:rPr lang="ja-JP" altLang="en-US" sz="2000" b="1" dirty="0" smtClean="0">
                  <a:latin typeface="Times New Roman" pitchFamily="18" charset="0"/>
                </a:rPr>
                <a:t>点検項目決定</a:t>
              </a:r>
              <a:endParaRPr lang="ja-JP" altLang="en-US" sz="2000" b="1" dirty="0">
                <a:latin typeface="Times New Roman" pitchFamily="18" charset="0"/>
              </a:endParaRPr>
            </a:p>
          </p:txBody>
        </p:sp>
        <p:sp>
          <p:nvSpPr>
            <p:cNvPr id="13" name="Text Box 19"/>
            <p:cNvSpPr txBox="1">
              <a:spLocks noChangeArrowheads="1"/>
            </p:cNvSpPr>
            <p:nvPr/>
          </p:nvSpPr>
          <p:spPr bwMode="auto">
            <a:xfrm>
              <a:off x="3346161" y="6571485"/>
              <a:ext cx="2896952" cy="424893"/>
            </a:xfrm>
            <a:prstGeom prst="rect">
              <a:avLst/>
            </a:prstGeom>
            <a:noFill/>
            <a:ln w="9525">
              <a:noFill/>
              <a:miter lim="800000"/>
              <a:headEnd/>
              <a:tailEnd/>
            </a:ln>
            <a:effectLst/>
          </p:spPr>
          <p:txBody>
            <a:bodyPr wrap="square">
              <a:spAutoFit/>
            </a:bodyPr>
            <a:lstStyle/>
            <a:p>
              <a:pPr algn="ctr">
                <a:spcBef>
                  <a:spcPct val="50000"/>
                </a:spcBef>
              </a:pPr>
              <a:r>
                <a:rPr lang="ja-JP" altLang="en-US" sz="2000" b="1" dirty="0" smtClean="0">
                  <a:latin typeface="Times New Roman" pitchFamily="18" charset="0"/>
                </a:rPr>
                <a:t>点検項目に従い農作業</a:t>
              </a:r>
              <a:endParaRPr lang="ja-JP" altLang="en-US" sz="2000" b="1" dirty="0">
                <a:latin typeface="Times New Roman" pitchFamily="18" charset="0"/>
              </a:endParaRPr>
            </a:p>
          </p:txBody>
        </p:sp>
        <p:sp>
          <p:nvSpPr>
            <p:cNvPr id="14" name="Text Box 21"/>
            <p:cNvSpPr txBox="1">
              <a:spLocks noChangeArrowheads="1"/>
            </p:cNvSpPr>
            <p:nvPr/>
          </p:nvSpPr>
          <p:spPr bwMode="auto">
            <a:xfrm>
              <a:off x="6395077" y="5500702"/>
              <a:ext cx="2276819" cy="424893"/>
            </a:xfrm>
            <a:prstGeom prst="rect">
              <a:avLst/>
            </a:prstGeom>
            <a:noFill/>
            <a:ln w="9525">
              <a:noFill/>
              <a:miter lim="800000"/>
              <a:headEnd/>
              <a:tailEnd/>
            </a:ln>
            <a:effectLst/>
          </p:spPr>
          <p:txBody>
            <a:bodyPr wrap="square">
              <a:spAutoFit/>
            </a:bodyPr>
            <a:lstStyle/>
            <a:p>
              <a:pPr algn="ctr">
                <a:spcBef>
                  <a:spcPct val="50000"/>
                </a:spcBef>
              </a:pPr>
              <a:r>
                <a:rPr lang="ja-JP" altLang="en-US" sz="2000" b="1" dirty="0" smtClean="0">
                  <a:latin typeface="Times New Roman" pitchFamily="18" charset="0"/>
                </a:rPr>
                <a:t>記録を点検・評価</a:t>
              </a:r>
              <a:endParaRPr lang="ja-JP" altLang="en-US" sz="2000" b="1" dirty="0">
                <a:latin typeface="Times New Roman" pitchFamily="18" charset="0"/>
              </a:endParaRPr>
            </a:p>
          </p:txBody>
        </p:sp>
        <p:sp>
          <p:nvSpPr>
            <p:cNvPr id="15" name="Oval 26"/>
            <p:cNvSpPr>
              <a:spLocks noChangeArrowheads="1"/>
            </p:cNvSpPr>
            <p:nvPr/>
          </p:nvSpPr>
          <p:spPr bwMode="auto">
            <a:xfrm>
              <a:off x="1400202" y="4654569"/>
              <a:ext cx="1676400" cy="838200"/>
            </a:xfrm>
            <a:prstGeom prst="ellipse">
              <a:avLst/>
            </a:prstGeom>
            <a:gradFill rotWithShape="0">
              <a:gsLst>
                <a:gs pos="0">
                  <a:srgbClr val="0000FF">
                    <a:gamma/>
                    <a:tint val="50980"/>
                    <a:invGamma/>
                  </a:srgbClr>
                </a:gs>
                <a:gs pos="100000">
                  <a:srgbClr val="0000FF"/>
                </a:gs>
              </a:gsLst>
              <a:path path="shape">
                <a:fillToRect l="50000" t="50000" r="50000" b="50000"/>
              </a:path>
            </a:gradFill>
            <a:ln w="9525">
              <a:noFill/>
              <a:round/>
              <a:headEnd/>
              <a:tailEnd/>
            </a:ln>
            <a:effectLst/>
          </p:spPr>
          <p:txBody>
            <a:bodyPr wrap="none" anchor="ctr"/>
            <a:lstStyle/>
            <a:p>
              <a:pPr algn="ctr"/>
              <a:r>
                <a:rPr lang="en-US" altLang="ja-JP" sz="2800" dirty="0">
                  <a:solidFill>
                    <a:schemeClr val="bg1"/>
                  </a:solidFill>
                </a:rPr>
                <a:t>PLAN</a:t>
              </a:r>
            </a:p>
          </p:txBody>
        </p:sp>
        <p:sp>
          <p:nvSpPr>
            <p:cNvPr id="16" name="Oval 27"/>
            <p:cNvSpPr>
              <a:spLocks noChangeArrowheads="1"/>
            </p:cNvSpPr>
            <p:nvPr/>
          </p:nvSpPr>
          <p:spPr bwMode="auto">
            <a:xfrm>
              <a:off x="3838602" y="5746769"/>
              <a:ext cx="1676400" cy="838200"/>
            </a:xfrm>
            <a:prstGeom prst="ellipse">
              <a:avLst/>
            </a:prstGeom>
            <a:gradFill rotWithShape="1">
              <a:gsLst>
                <a:gs pos="0">
                  <a:srgbClr val="FF6600">
                    <a:gamma/>
                    <a:tint val="48627"/>
                    <a:invGamma/>
                  </a:srgbClr>
                </a:gs>
                <a:gs pos="100000">
                  <a:srgbClr val="FF6600"/>
                </a:gs>
              </a:gsLst>
              <a:path path="shape">
                <a:fillToRect l="50000" t="50000" r="50000" b="50000"/>
              </a:path>
            </a:gradFill>
            <a:ln w="9525">
              <a:noFill/>
              <a:round/>
              <a:headEnd/>
              <a:tailEnd/>
            </a:ln>
            <a:effectLst/>
          </p:spPr>
          <p:txBody>
            <a:bodyPr wrap="none" anchor="ctr"/>
            <a:lstStyle/>
            <a:p>
              <a:pPr algn="ctr"/>
              <a:r>
                <a:rPr lang="en-US" altLang="ja-JP" sz="2800">
                  <a:solidFill>
                    <a:schemeClr val="bg1"/>
                  </a:solidFill>
                </a:rPr>
                <a:t>DO</a:t>
              </a:r>
            </a:p>
          </p:txBody>
        </p:sp>
        <p:sp>
          <p:nvSpPr>
            <p:cNvPr id="17" name="Oval 28"/>
            <p:cNvSpPr>
              <a:spLocks noChangeArrowheads="1"/>
            </p:cNvSpPr>
            <p:nvPr/>
          </p:nvSpPr>
          <p:spPr bwMode="auto">
            <a:xfrm>
              <a:off x="6353202" y="4654551"/>
              <a:ext cx="1676400" cy="838200"/>
            </a:xfrm>
            <a:prstGeom prst="ellipse">
              <a:avLst/>
            </a:prstGeom>
            <a:gradFill rotWithShape="0">
              <a:gsLst>
                <a:gs pos="0">
                  <a:srgbClr val="FF0000">
                    <a:gamma/>
                    <a:tint val="50980"/>
                    <a:invGamma/>
                  </a:srgbClr>
                </a:gs>
                <a:gs pos="100000">
                  <a:srgbClr val="FF0000"/>
                </a:gs>
              </a:gsLst>
              <a:path path="shape">
                <a:fillToRect l="50000" t="50000" r="50000" b="50000"/>
              </a:path>
            </a:gradFill>
            <a:ln w="9525">
              <a:noFill/>
              <a:round/>
              <a:headEnd/>
              <a:tailEnd/>
            </a:ln>
            <a:effectLst/>
          </p:spPr>
          <p:txBody>
            <a:bodyPr wrap="none" anchor="ctr"/>
            <a:lstStyle/>
            <a:p>
              <a:pPr algn="ctr"/>
              <a:r>
                <a:rPr lang="en-US" altLang="ja-JP" sz="2800">
                  <a:solidFill>
                    <a:schemeClr val="bg1"/>
                  </a:solidFill>
                </a:rPr>
                <a:t>CHECK</a:t>
              </a:r>
            </a:p>
          </p:txBody>
        </p:sp>
        <p:sp>
          <p:nvSpPr>
            <p:cNvPr id="18" name="Oval 29"/>
            <p:cNvSpPr>
              <a:spLocks noChangeArrowheads="1"/>
            </p:cNvSpPr>
            <p:nvPr/>
          </p:nvSpPr>
          <p:spPr bwMode="auto">
            <a:xfrm>
              <a:off x="3838602" y="3536969"/>
              <a:ext cx="1676400" cy="838200"/>
            </a:xfrm>
            <a:prstGeom prst="ellipse">
              <a:avLst/>
            </a:prstGeom>
            <a:gradFill rotWithShape="0">
              <a:gsLst>
                <a:gs pos="0">
                  <a:srgbClr val="008000">
                    <a:gamma/>
                    <a:tint val="50980"/>
                    <a:invGamma/>
                  </a:srgbClr>
                </a:gs>
                <a:gs pos="100000">
                  <a:srgbClr val="008000"/>
                </a:gs>
              </a:gsLst>
              <a:path path="shape">
                <a:fillToRect l="50000" t="50000" r="50000" b="50000"/>
              </a:path>
            </a:gradFill>
            <a:ln w="9525">
              <a:noFill/>
              <a:round/>
              <a:headEnd/>
              <a:tailEnd/>
            </a:ln>
            <a:effectLst/>
          </p:spPr>
          <p:txBody>
            <a:bodyPr wrap="none" anchor="ctr"/>
            <a:lstStyle/>
            <a:p>
              <a:pPr algn="ctr"/>
              <a:r>
                <a:rPr lang="en-US" altLang="ja-JP" sz="2800" dirty="0">
                  <a:solidFill>
                    <a:schemeClr val="bg1"/>
                  </a:solidFill>
                </a:rPr>
                <a:t>ACTION</a:t>
              </a:r>
            </a:p>
          </p:txBody>
        </p:sp>
      </p:grpSp>
      <p:sp>
        <p:nvSpPr>
          <p:cNvPr id="19" name="テキスト ボックス 18"/>
          <p:cNvSpPr txBox="1"/>
          <p:nvPr/>
        </p:nvSpPr>
        <p:spPr>
          <a:xfrm>
            <a:off x="714348" y="857232"/>
            <a:ext cx="7643866" cy="1938992"/>
          </a:xfrm>
          <a:prstGeom prst="rect">
            <a:avLst/>
          </a:prstGeom>
          <a:noFill/>
        </p:spPr>
        <p:txBody>
          <a:bodyPr wrap="square" rtlCol="0">
            <a:spAutoFit/>
          </a:bodyPr>
          <a:lstStyle/>
          <a:p>
            <a:r>
              <a:rPr lang="ja-JP" altLang="en-US" sz="2400" dirty="0" smtClean="0"/>
              <a:t>ＧＡＰ（</a:t>
            </a:r>
            <a:r>
              <a:rPr lang="en-US" altLang="ja-JP" sz="2400" dirty="0" smtClean="0"/>
              <a:t>Good Agricultural Practice</a:t>
            </a:r>
            <a:r>
              <a:rPr lang="ja-JP" altLang="en-US" sz="2400" dirty="0" smtClean="0"/>
              <a:t>）とは、農業者自らが、</a:t>
            </a:r>
            <a:r>
              <a:rPr lang="en-US" altLang="ja-JP" sz="2400" dirty="0" smtClean="0"/>
              <a:t>(1)</a:t>
            </a:r>
            <a:r>
              <a:rPr lang="ja-JP" altLang="en-US" sz="2400" dirty="0" smtClean="0"/>
              <a:t>農作業の点検項目を決定し、</a:t>
            </a:r>
            <a:r>
              <a:rPr lang="en-US" altLang="ja-JP" sz="2400" dirty="0" smtClean="0"/>
              <a:t>(2)</a:t>
            </a:r>
            <a:r>
              <a:rPr lang="ja-JP" altLang="en-US" sz="2400" dirty="0" smtClean="0"/>
              <a:t>点検項目に従い農作業を行い、記録し、</a:t>
            </a:r>
            <a:r>
              <a:rPr lang="en-US" altLang="ja-JP" sz="2400" dirty="0" smtClean="0"/>
              <a:t>(3)</a:t>
            </a:r>
            <a:r>
              <a:rPr lang="ja-JP" altLang="en-US" sz="2400" dirty="0" smtClean="0"/>
              <a:t>記録を点検・評価し、改善点を見出し、</a:t>
            </a:r>
            <a:r>
              <a:rPr lang="en-US" altLang="ja-JP" sz="2400" dirty="0" smtClean="0"/>
              <a:t>(4)</a:t>
            </a:r>
            <a:r>
              <a:rPr lang="ja-JP" altLang="en-US" sz="2400" dirty="0" smtClean="0"/>
              <a:t>次回の作付けに活用するという一連の「農業生産工程の管理手法」（プロセスチェック手法）のことです。</a:t>
            </a:r>
            <a:endParaRPr kumimoji="1" lang="ja-JP" altLang="en-US" sz="2400"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線コネクタ 3"/>
          <p:cNvCxnSpPr/>
          <p:nvPr/>
        </p:nvCxnSpPr>
        <p:spPr>
          <a:xfrm>
            <a:off x="214282" y="642918"/>
            <a:ext cx="8715436" cy="0"/>
          </a:xfrm>
          <a:prstGeom prst="line">
            <a:avLst/>
          </a:prstGeom>
          <a:ln w="50800">
            <a:gradFill flip="none" rotWithShape="1">
              <a:gsLst>
                <a:gs pos="0">
                  <a:schemeClr val="tx2">
                    <a:lumMod val="50000"/>
                  </a:schemeClr>
                </a:gs>
                <a:gs pos="50000">
                  <a:schemeClr val="accent1">
                    <a:tint val="44500"/>
                    <a:satMod val="160000"/>
                  </a:schemeClr>
                </a:gs>
                <a:gs pos="100000">
                  <a:schemeClr val="accent1">
                    <a:tint val="23500"/>
                    <a:satMod val="160000"/>
                  </a:scheme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5" name="テキスト ボックス 4"/>
          <p:cNvSpPr txBox="1"/>
          <p:nvPr/>
        </p:nvSpPr>
        <p:spPr>
          <a:xfrm>
            <a:off x="214282" y="0"/>
            <a:ext cx="7715304" cy="646331"/>
          </a:xfrm>
          <a:prstGeom prst="rect">
            <a:avLst/>
          </a:prstGeom>
          <a:noFill/>
        </p:spPr>
        <p:txBody>
          <a:bodyPr wrap="square" rtlCol="0">
            <a:spAutoFit/>
          </a:bodyPr>
          <a:lstStyle/>
          <a:p>
            <a:r>
              <a:rPr lang="ja-JP" altLang="en-US" sz="3600" dirty="0" smtClean="0"/>
              <a:t>災害リスクマネジメントと地域力の関係</a:t>
            </a:r>
            <a:endParaRPr kumimoji="1" lang="ja-JP" altLang="en-US" sz="3600" dirty="0"/>
          </a:p>
        </p:txBody>
      </p:sp>
      <p:grpSp>
        <p:nvGrpSpPr>
          <p:cNvPr id="2" name="Group 47"/>
          <p:cNvGrpSpPr>
            <a:grpSpLocks/>
          </p:cNvGrpSpPr>
          <p:nvPr/>
        </p:nvGrpSpPr>
        <p:grpSpPr bwMode="auto">
          <a:xfrm>
            <a:off x="1619250" y="5157788"/>
            <a:ext cx="5113338" cy="1333500"/>
            <a:chOff x="1292" y="3248"/>
            <a:chExt cx="3221" cy="840"/>
          </a:xfrm>
        </p:grpSpPr>
        <p:sp>
          <p:nvSpPr>
            <p:cNvPr id="7" name="Oval 48"/>
            <p:cNvSpPr>
              <a:spLocks noChangeArrowheads="1"/>
            </p:cNvSpPr>
            <p:nvPr/>
          </p:nvSpPr>
          <p:spPr bwMode="auto">
            <a:xfrm>
              <a:off x="1292" y="3248"/>
              <a:ext cx="3221" cy="726"/>
            </a:xfrm>
            <a:prstGeom prst="ellipse">
              <a:avLst/>
            </a:prstGeom>
            <a:solidFill>
              <a:srgbClr val="CCFFCC"/>
            </a:solidFill>
            <a:ln w="9525">
              <a:solidFill>
                <a:schemeClr val="tx1"/>
              </a:solidFill>
              <a:round/>
              <a:headEnd/>
              <a:tailEnd/>
            </a:ln>
            <a:effectLst/>
          </p:spPr>
          <p:txBody>
            <a:bodyPr wrap="none" anchor="ctr"/>
            <a:lstStyle/>
            <a:p>
              <a:endParaRPr lang="ja-JP" altLang="en-US"/>
            </a:p>
          </p:txBody>
        </p:sp>
        <p:sp>
          <p:nvSpPr>
            <p:cNvPr id="8" name="Text Box 49"/>
            <p:cNvSpPr txBox="1">
              <a:spLocks noChangeArrowheads="1"/>
            </p:cNvSpPr>
            <p:nvPr/>
          </p:nvSpPr>
          <p:spPr bwMode="auto">
            <a:xfrm>
              <a:off x="1610" y="3521"/>
              <a:ext cx="2495" cy="250"/>
            </a:xfrm>
            <a:prstGeom prst="rect">
              <a:avLst/>
            </a:prstGeom>
            <a:noFill/>
            <a:ln w="9525">
              <a:noFill/>
              <a:miter lim="800000"/>
              <a:headEnd/>
              <a:tailEnd/>
            </a:ln>
            <a:effectLst/>
          </p:spPr>
          <p:txBody>
            <a:bodyPr>
              <a:spAutoFit/>
            </a:bodyPr>
            <a:lstStyle/>
            <a:p>
              <a:pPr algn="ctr">
                <a:spcBef>
                  <a:spcPct val="50000"/>
                </a:spcBef>
              </a:pPr>
              <a:r>
                <a:rPr lang="ja-JP" altLang="en-US" sz="2000"/>
                <a:t>信頼　規範　ネットワーク</a:t>
              </a:r>
            </a:p>
          </p:txBody>
        </p:sp>
        <p:sp>
          <p:nvSpPr>
            <p:cNvPr id="9" name="Text Box 50"/>
            <p:cNvSpPr txBox="1">
              <a:spLocks noChangeArrowheads="1"/>
            </p:cNvSpPr>
            <p:nvPr/>
          </p:nvSpPr>
          <p:spPr bwMode="auto">
            <a:xfrm>
              <a:off x="1791" y="3838"/>
              <a:ext cx="2178" cy="250"/>
            </a:xfrm>
            <a:prstGeom prst="rect">
              <a:avLst/>
            </a:prstGeom>
            <a:solidFill>
              <a:srgbClr val="FF99CC"/>
            </a:solidFill>
            <a:ln w="9525">
              <a:noFill/>
              <a:miter lim="800000"/>
              <a:headEnd/>
              <a:tailEnd/>
            </a:ln>
            <a:effectLst/>
          </p:spPr>
          <p:txBody>
            <a:bodyPr>
              <a:spAutoFit/>
            </a:bodyPr>
            <a:lstStyle/>
            <a:p>
              <a:pPr>
                <a:spcBef>
                  <a:spcPct val="50000"/>
                </a:spcBef>
              </a:pPr>
              <a:r>
                <a:rPr lang="ja-JP" altLang="en-US" sz="2000"/>
                <a:t>ソーシャル・キャピタルの醸成</a:t>
              </a:r>
            </a:p>
          </p:txBody>
        </p:sp>
        <p:sp>
          <p:nvSpPr>
            <p:cNvPr id="10" name="Text Box 51"/>
            <p:cNvSpPr txBox="1">
              <a:spLocks noChangeArrowheads="1"/>
            </p:cNvSpPr>
            <p:nvPr/>
          </p:nvSpPr>
          <p:spPr bwMode="auto">
            <a:xfrm>
              <a:off x="1927" y="3294"/>
              <a:ext cx="1906" cy="231"/>
            </a:xfrm>
            <a:prstGeom prst="rect">
              <a:avLst/>
            </a:prstGeom>
            <a:noFill/>
            <a:ln w="9525">
              <a:noFill/>
              <a:miter lim="800000"/>
              <a:headEnd/>
              <a:tailEnd/>
            </a:ln>
            <a:effectLst/>
          </p:spPr>
          <p:txBody>
            <a:bodyPr>
              <a:spAutoFit/>
            </a:bodyPr>
            <a:lstStyle/>
            <a:p>
              <a:pPr>
                <a:spcBef>
                  <a:spcPct val="50000"/>
                </a:spcBef>
              </a:pPr>
              <a:r>
                <a:rPr lang="ja-JP" altLang="en-US"/>
                <a:t>豊かなソーシャル・キャピタル</a:t>
              </a:r>
            </a:p>
          </p:txBody>
        </p:sp>
      </p:grpSp>
      <p:sp>
        <p:nvSpPr>
          <p:cNvPr id="11" name="Oval 43"/>
          <p:cNvSpPr>
            <a:spLocks noChangeArrowheads="1"/>
          </p:cNvSpPr>
          <p:nvPr/>
        </p:nvSpPr>
        <p:spPr bwMode="auto">
          <a:xfrm>
            <a:off x="900113" y="2997200"/>
            <a:ext cx="6553200" cy="1296988"/>
          </a:xfrm>
          <a:prstGeom prst="ellipse">
            <a:avLst/>
          </a:prstGeom>
          <a:solidFill>
            <a:srgbClr val="FFFF99"/>
          </a:solidFill>
          <a:ln w="9525">
            <a:solidFill>
              <a:schemeClr val="tx1"/>
            </a:solidFill>
            <a:round/>
            <a:headEnd/>
            <a:tailEnd/>
          </a:ln>
          <a:effectLst/>
        </p:spPr>
        <p:txBody>
          <a:bodyPr wrap="none" anchor="ctr"/>
          <a:lstStyle/>
          <a:p>
            <a:endParaRPr lang="ja-JP" altLang="en-US"/>
          </a:p>
        </p:txBody>
      </p:sp>
      <p:sp>
        <p:nvSpPr>
          <p:cNvPr id="12" name="Text Box 44"/>
          <p:cNvSpPr txBox="1">
            <a:spLocks noChangeArrowheads="1"/>
          </p:cNvSpPr>
          <p:nvPr/>
        </p:nvSpPr>
        <p:spPr bwMode="auto">
          <a:xfrm>
            <a:off x="1763713" y="3502025"/>
            <a:ext cx="4751387" cy="396875"/>
          </a:xfrm>
          <a:prstGeom prst="rect">
            <a:avLst/>
          </a:prstGeom>
          <a:noFill/>
          <a:ln w="9525">
            <a:noFill/>
            <a:miter lim="800000"/>
            <a:headEnd/>
            <a:tailEnd/>
          </a:ln>
          <a:effectLst/>
        </p:spPr>
        <p:txBody>
          <a:bodyPr>
            <a:spAutoFit/>
          </a:bodyPr>
          <a:lstStyle/>
          <a:p>
            <a:pPr algn="ctr">
              <a:spcBef>
                <a:spcPct val="50000"/>
              </a:spcBef>
            </a:pPr>
            <a:r>
              <a:rPr lang="ja-JP" altLang="en-US" sz="2000"/>
              <a:t>組織化力　自治力　協働力　変革力</a:t>
            </a:r>
          </a:p>
        </p:txBody>
      </p:sp>
      <p:sp>
        <p:nvSpPr>
          <p:cNvPr id="13" name="Text Box 45"/>
          <p:cNvSpPr txBox="1">
            <a:spLocks noChangeArrowheads="1"/>
          </p:cNvSpPr>
          <p:nvPr/>
        </p:nvSpPr>
        <p:spPr bwMode="auto">
          <a:xfrm>
            <a:off x="1979613" y="3068638"/>
            <a:ext cx="4321175" cy="366712"/>
          </a:xfrm>
          <a:prstGeom prst="rect">
            <a:avLst/>
          </a:prstGeom>
          <a:noFill/>
          <a:ln w="9525">
            <a:noFill/>
            <a:miter lim="800000"/>
            <a:headEnd/>
            <a:tailEnd/>
          </a:ln>
          <a:effectLst/>
        </p:spPr>
        <p:txBody>
          <a:bodyPr>
            <a:spAutoFit/>
          </a:bodyPr>
          <a:lstStyle/>
          <a:p>
            <a:pPr>
              <a:spcBef>
                <a:spcPct val="50000"/>
              </a:spcBef>
            </a:pPr>
            <a:r>
              <a:rPr lang="ja-JP" altLang="en-US"/>
              <a:t>地域自ら課題を解決</a:t>
            </a:r>
            <a:r>
              <a:rPr lang="ja-JP" altLang="en-US" b="1"/>
              <a:t>（地域防災力の向上）</a:t>
            </a:r>
          </a:p>
        </p:txBody>
      </p:sp>
      <p:sp>
        <p:nvSpPr>
          <p:cNvPr id="14" name="Oval 4"/>
          <p:cNvSpPr>
            <a:spLocks noChangeArrowheads="1"/>
          </p:cNvSpPr>
          <p:nvPr/>
        </p:nvSpPr>
        <p:spPr bwMode="auto">
          <a:xfrm>
            <a:off x="34925" y="836613"/>
            <a:ext cx="8207375" cy="1368425"/>
          </a:xfrm>
          <a:prstGeom prst="ellipse">
            <a:avLst/>
          </a:prstGeom>
          <a:solidFill>
            <a:srgbClr val="FFCC99"/>
          </a:solidFill>
          <a:ln w="9525">
            <a:solidFill>
              <a:schemeClr val="tx1"/>
            </a:solidFill>
            <a:round/>
            <a:headEnd/>
            <a:tailEnd/>
          </a:ln>
          <a:effectLst/>
        </p:spPr>
        <p:txBody>
          <a:bodyPr wrap="none" anchor="ctr"/>
          <a:lstStyle/>
          <a:p>
            <a:endParaRPr lang="ja-JP" altLang="en-US"/>
          </a:p>
        </p:txBody>
      </p:sp>
      <p:sp>
        <p:nvSpPr>
          <p:cNvPr id="15" name="Text Box 7"/>
          <p:cNvSpPr txBox="1">
            <a:spLocks noChangeArrowheads="1"/>
          </p:cNvSpPr>
          <p:nvPr/>
        </p:nvSpPr>
        <p:spPr bwMode="auto">
          <a:xfrm>
            <a:off x="3348038" y="4149725"/>
            <a:ext cx="1728787" cy="396875"/>
          </a:xfrm>
          <a:prstGeom prst="rect">
            <a:avLst/>
          </a:prstGeom>
          <a:solidFill>
            <a:srgbClr val="FF99CC"/>
          </a:solidFill>
          <a:ln w="9525">
            <a:noFill/>
            <a:miter lim="800000"/>
            <a:headEnd/>
            <a:tailEnd/>
          </a:ln>
          <a:effectLst/>
        </p:spPr>
        <p:txBody>
          <a:bodyPr>
            <a:spAutoFit/>
          </a:bodyPr>
          <a:lstStyle/>
          <a:p>
            <a:pPr>
              <a:spcBef>
                <a:spcPct val="50000"/>
              </a:spcBef>
            </a:pPr>
            <a:r>
              <a:rPr lang="ja-JP" altLang="en-US" sz="2000"/>
              <a:t>地域力の形成</a:t>
            </a:r>
          </a:p>
        </p:txBody>
      </p:sp>
      <p:sp>
        <p:nvSpPr>
          <p:cNvPr id="16" name="Text Box 11"/>
          <p:cNvSpPr txBox="1">
            <a:spLocks noChangeArrowheads="1"/>
          </p:cNvSpPr>
          <p:nvPr/>
        </p:nvSpPr>
        <p:spPr bwMode="auto">
          <a:xfrm>
            <a:off x="106363" y="1339850"/>
            <a:ext cx="8353425" cy="396875"/>
          </a:xfrm>
          <a:prstGeom prst="rect">
            <a:avLst/>
          </a:prstGeom>
          <a:noFill/>
          <a:ln w="9525">
            <a:noFill/>
            <a:miter lim="800000"/>
            <a:headEnd/>
            <a:tailEnd/>
          </a:ln>
          <a:effectLst/>
        </p:spPr>
        <p:txBody>
          <a:bodyPr>
            <a:spAutoFit/>
          </a:bodyPr>
          <a:lstStyle/>
          <a:p>
            <a:pPr>
              <a:spcBef>
                <a:spcPct val="50000"/>
              </a:spcBef>
            </a:pPr>
            <a:r>
              <a:rPr lang="ja-JP" altLang="en-US" sz="2000"/>
              <a:t>生活サービス機会　快適性　環境低負荷性　</a:t>
            </a:r>
            <a:r>
              <a:rPr lang="ja-JP" altLang="en-US" sz="2000" b="1">
                <a:solidFill>
                  <a:srgbClr val="FF0000"/>
                </a:solidFill>
              </a:rPr>
              <a:t>安心・安全性</a:t>
            </a:r>
            <a:r>
              <a:rPr lang="ja-JP" altLang="en-US" sz="2000"/>
              <a:t>　経済雇用機会</a:t>
            </a:r>
          </a:p>
        </p:txBody>
      </p:sp>
      <p:sp>
        <p:nvSpPr>
          <p:cNvPr id="17" name="Text Box 13"/>
          <p:cNvSpPr txBox="1">
            <a:spLocks noChangeArrowheads="1"/>
          </p:cNvSpPr>
          <p:nvPr/>
        </p:nvSpPr>
        <p:spPr bwMode="auto">
          <a:xfrm>
            <a:off x="3346450" y="1987550"/>
            <a:ext cx="1511300" cy="396875"/>
          </a:xfrm>
          <a:prstGeom prst="rect">
            <a:avLst/>
          </a:prstGeom>
          <a:solidFill>
            <a:srgbClr val="FF99CC"/>
          </a:solidFill>
          <a:ln w="9525">
            <a:noFill/>
            <a:miter lim="800000"/>
            <a:headEnd/>
            <a:tailEnd/>
          </a:ln>
          <a:effectLst/>
        </p:spPr>
        <p:txBody>
          <a:bodyPr>
            <a:spAutoFit/>
          </a:bodyPr>
          <a:lstStyle/>
          <a:p>
            <a:pPr>
              <a:spcBef>
                <a:spcPct val="50000"/>
              </a:spcBef>
            </a:pPr>
            <a:r>
              <a:rPr lang="en-US" altLang="ja-JP" sz="2000"/>
              <a:t>QOL</a:t>
            </a:r>
            <a:r>
              <a:rPr lang="ja-JP" altLang="en-US" sz="2000"/>
              <a:t>の向上</a:t>
            </a:r>
          </a:p>
        </p:txBody>
      </p:sp>
      <p:sp>
        <p:nvSpPr>
          <p:cNvPr id="18" name="Text Box 14"/>
          <p:cNvSpPr txBox="1">
            <a:spLocks noChangeArrowheads="1"/>
          </p:cNvSpPr>
          <p:nvPr/>
        </p:nvSpPr>
        <p:spPr bwMode="auto">
          <a:xfrm>
            <a:off x="3130550" y="908050"/>
            <a:ext cx="2016125" cy="366713"/>
          </a:xfrm>
          <a:prstGeom prst="rect">
            <a:avLst/>
          </a:prstGeom>
          <a:noFill/>
          <a:ln w="9525">
            <a:noFill/>
            <a:miter lim="800000"/>
            <a:headEnd/>
            <a:tailEnd/>
          </a:ln>
          <a:effectLst/>
        </p:spPr>
        <p:txBody>
          <a:bodyPr>
            <a:spAutoFit/>
          </a:bodyPr>
          <a:lstStyle/>
          <a:p>
            <a:pPr>
              <a:spcBef>
                <a:spcPct val="50000"/>
              </a:spcBef>
            </a:pPr>
            <a:r>
              <a:rPr lang="ja-JP" altLang="en-US" b="1"/>
              <a:t>住民の豊かな生活</a:t>
            </a:r>
          </a:p>
        </p:txBody>
      </p:sp>
      <p:sp>
        <p:nvSpPr>
          <p:cNvPr id="19" name="AutoShape 15"/>
          <p:cNvSpPr>
            <a:spLocks noChangeArrowheads="1"/>
          </p:cNvSpPr>
          <p:nvPr/>
        </p:nvSpPr>
        <p:spPr bwMode="auto">
          <a:xfrm>
            <a:off x="3562350" y="4652963"/>
            <a:ext cx="1081088" cy="360362"/>
          </a:xfrm>
          <a:prstGeom prst="upArrow">
            <a:avLst>
              <a:gd name="adj1" fmla="val 50074"/>
              <a:gd name="adj2" fmla="val 50662"/>
            </a:avLst>
          </a:prstGeom>
          <a:solidFill>
            <a:schemeClr val="accent1"/>
          </a:solidFill>
          <a:ln w="9525">
            <a:solidFill>
              <a:schemeClr val="tx1"/>
            </a:solidFill>
            <a:miter lim="800000"/>
            <a:headEnd/>
            <a:tailEnd/>
          </a:ln>
          <a:effectLst/>
        </p:spPr>
        <p:txBody>
          <a:bodyPr vert="eaVert" wrap="none" anchor="ctr"/>
          <a:lstStyle/>
          <a:p>
            <a:endParaRPr lang="ja-JP" altLang="en-US"/>
          </a:p>
        </p:txBody>
      </p:sp>
      <p:sp>
        <p:nvSpPr>
          <p:cNvPr id="20" name="AutoShape 16"/>
          <p:cNvSpPr>
            <a:spLocks noChangeArrowheads="1"/>
          </p:cNvSpPr>
          <p:nvPr/>
        </p:nvSpPr>
        <p:spPr bwMode="auto">
          <a:xfrm>
            <a:off x="3562350" y="2492375"/>
            <a:ext cx="1081088" cy="360363"/>
          </a:xfrm>
          <a:prstGeom prst="upArrow">
            <a:avLst>
              <a:gd name="adj1" fmla="val 50074"/>
              <a:gd name="adj2" fmla="val 50662"/>
            </a:avLst>
          </a:prstGeom>
          <a:solidFill>
            <a:schemeClr val="accent1"/>
          </a:solidFill>
          <a:ln w="9525">
            <a:solidFill>
              <a:schemeClr val="tx1"/>
            </a:solidFill>
            <a:miter lim="800000"/>
            <a:headEnd/>
            <a:tailEnd/>
          </a:ln>
          <a:effectLst/>
        </p:spPr>
        <p:txBody>
          <a:bodyPr vert="eaVert" wrap="none" anchor="ctr"/>
          <a:lstStyle/>
          <a:p>
            <a:endParaRPr lang="ja-JP" altLang="en-US"/>
          </a:p>
        </p:txBody>
      </p:sp>
      <p:sp>
        <p:nvSpPr>
          <p:cNvPr id="21" name="Text Box 25"/>
          <p:cNvSpPr txBox="1">
            <a:spLocks noChangeArrowheads="1"/>
          </p:cNvSpPr>
          <p:nvPr/>
        </p:nvSpPr>
        <p:spPr bwMode="auto">
          <a:xfrm>
            <a:off x="7092950" y="5589588"/>
            <a:ext cx="1692275" cy="396875"/>
          </a:xfrm>
          <a:prstGeom prst="rect">
            <a:avLst/>
          </a:prstGeom>
          <a:noFill/>
          <a:ln w="9525">
            <a:noFill/>
            <a:miter lim="800000"/>
            <a:headEnd/>
            <a:tailEnd/>
          </a:ln>
          <a:effectLst/>
        </p:spPr>
        <p:txBody>
          <a:bodyPr>
            <a:spAutoFit/>
          </a:bodyPr>
          <a:lstStyle/>
          <a:p>
            <a:pPr>
              <a:spcBef>
                <a:spcPct val="50000"/>
              </a:spcBef>
            </a:pPr>
            <a:r>
              <a:rPr lang="ja-JP" altLang="en-US" sz="2000" b="1"/>
              <a:t>ワークショップ</a:t>
            </a:r>
          </a:p>
        </p:txBody>
      </p:sp>
      <p:sp>
        <p:nvSpPr>
          <p:cNvPr id="22" name="Text Box 27"/>
          <p:cNvSpPr txBox="1">
            <a:spLocks noChangeArrowheads="1"/>
          </p:cNvSpPr>
          <p:nvPr/>
        </p:nvSpPr>
        <p:spPr bwMode="auto">
          <a:xfrm>
            <a:off x="6500826" y="3500438"/>
            <a:ext cx="2463787" cy="396875"/>
          </a:xfrm>
          <a:prstGeom prst="rect">
            <a:avLst/>
          </a:prstGeom>
          <a:solidFill>
            <a:schemeClr val="bg1"/>
          </a:solidFill>
          <a:ln w="9525">
            <a:noFill/>
            <a:miter lim="800000"/>
            <a:headEnd/>
            <a:tailEnd/>
          </a:ln>
          <a:effectLst/>
        </p:spPr>
        <p:txBody>
          <a:bodyPr wrap="square">
            <a:spAutoFit/>
          </a:bodyPr>
          <a:lstStyle/>
          <a:p>
            <a:pPr>
              <a:spcBef>
                <a:spcPct val="50000"/>
              </a:spcBef>
            </a:pPr>
            <a:r>
              <a:rPr lang="ja-JP" altLang="en-US" sz="2000" b="1" dirty="0"/>
              <a:t>ニーズに応えた対策</a:t>
            </a:r>
          </a:p>
        </p:txBody>
      </p:sp>
      <p:sp>
        <p:nvSpPr>
          <p:cNvPr id="23" name="AutoShape 28"/>
          <p:cNvSpPr>
            <a:spLocks noChangeArrowheads="1"/>
          </p:cNvSpPr>
          <p:nvPr/>
        </p:nvSpPr>
        <p:spPr bwMode="auto">
          <a:xfrm>
            <a:off x="8388350" y="4149725"/>
            <a:ext cx="539750" cy="1223963"/>
          </a:xfrm>
          <a:prstGeom prst="curvedLeftArrow">
            <a:avLst>
              <a:gd name="adj1" fmla="val 45353"/>
              <a:gd name="adj2" fmla="val 90706"/>
              <a:gd name="adj3" fmla="val 33333"/>
            </a:avLst>
          </a:prstGeom>
          <a:solidFill>
            <a:schemeClr val="accent1"/>
          </a:solidFill>
          <a:ln w="9525">
            <a:solidFill>
              <a:schemeClr val="tx1"/>
            </a:solidFill>
            <a:miter lim="800000"/>
            <a:headEnd/>
            <a:tailEnd/>
          </a:ln>
          <a:effectLst/>
        </p:spPr>
        <p:txBody>
          <a:bodyPr wrap="none" anchor="ctr"/>
          <a:lstStyle/>
          <a:p>
            <a:endParaRPr lang="ja-JP" altLang="en-US"/>
          </a:p>
        </p:txBody>
      </p:sp>
      <p:sp>
        <p:nvSpPr>
          <p:cNvPr id="24" name="AutoShape 29"/>
          <p:cNvSpPr>
            <a:spLocks noChangeArrowheads="1"/>
          </p:cNvSpPr>
          <p:nvPr/>
        </p:nvSpPr>
        <p:spPr bwMode="auto">
          <a:xfrm rot="10800000">
            <a:off x="6804025" y="4076700"/>
            <a:ext cx="539750" cy="1223963"/>
          </a:xfrm>
          <a:prstGeom prst="curvedLeftArrow">
            <a:avLst>
              <a:gd name="adj1" fmla="val 45353"/>
              <a:gd name="adj2" fmla="val 90706"/>
              <a:gd name="adj3" fmla="val 33333"/>
            </a:avLst>
          </a:prstGeom>
          <a:solidFill>
            <a:schemeClr val="accent1"/>
          </a:solidFill>
          <a:ln w="9525">
            <a:solidFill>
              <a:schemeClr val="tx1"/>
            </a:solidFill>
            <a:miter lim="800000"/>
            <a:headEnd/>
            <a:tailEnd/>
          </a:ln>
          <a:effectLst/>
        </p:spPr>
        <p:txBody>
          <a:bodyPr wrap="none" anchor="ctr"/>
          <a:lstStyle/>
          <a:p>
            <a:endParaRPr lang="ja-JP" altLang="en-US"/>
          </a:p>
        </p:txBody>
      </p:sp>
      <p:sp>
        <p:nvSpPr>
          <p:cNvPr id="25" name="Text Box 30"/>
          <p:cNvSpPr txBox="1">
            <a:spLocks noChangeArrowheads="1"/>
          </p:cNvSpPr>
          <p:nvPr/>
        </p:nvSpPr>
        <p:spPr bwMode="auto">
          <a:xfrm>
            <a:off x="6948488" y="1989138"/>
            <a:ext cx="2016125" cy="396875"/>
          </a:xfrm>
          <a:prstGeom prst="rect">
            <a:avLst/>
          </a:prstGeom>
          <a:noFill/>
          <a:ln w="9525">
            <a:noFill/>
            <a:miter lim="800000"/>
            <a:headEnd/>
            <a:tailEnd/>
          </a:ln>
          <a:effectLst/>
        </p:spPr>
        <p:txBody>
          <a:bodyPr>
            <a:spAutoFit/>
          </a:bodyPr>
          <a:lstStyle/>
          <a:p>
            <a:pPr>
              <a:spcBef>
                <a:spcPct val="50000"/>
              </a:spcBef>
            </a:pPr>
            <a:r>
              <a:rPr lang="ja-JP" altLang="en-US" sz="2000" b="1"/>
              <a:t>実践手法の評価</a:t>
            </a:r>
          </a:p>
        </p:txBody>
      </p:sp>
      <p:sp>
        <p:nvSpPr>
          <p:cNvPr id="26" name="Text Box 26"/>
          <p:cNvSpPr txBox="1">
            <a:spLocks noChangeArrowheads="1"/>
          </p:cNvSpPr>
          <p:nvPr/>
        </p:nvSpPr>
        <p:spPr bwMode="auto">
          <a:xfrm>
            <a:off x="6516688" y="4508500"/>
            <a:ext cx="2627312" cy="396875"/>
          </a:xfrm>
          <a:prstGeom prst="rect">
            <a:avLst/>
          </a:prstGeom>
          <a:solidFill>
            <a:schemeClr val="bg1"/>
          </a:solidFill>
          <a:ln w="9525">
            <a:noFill/>
            <a:miter lim="800000"/>
            <a:headEnd/>
            <a:tailEnd/>
          </a:ln>
          <a:effectLst/>
        </p:spPr>
        <p:txBody>
          <a:bodyPr>
            <a:spAutoFit/>
          </a:bodyPr>
          <a:lstStyle/>
          <a:p>
            <a:pPr>
              <a:spcBef>
                <a:spcPct val="50000"/>
              </a:spcBef>
            </a:pPr>
            <a:r>
              <a:rPr lang="en-US" altLang="ja-JP" sz="2000" b="1"/>
              <a:t>PDCA</a:t>
            </a:r>
            <a:r>
              <a:rPr lang="ja-JP" altLang="en-US" sz="2000" b="1"/>
              <a:t>サイクルの継続</a:t>
            </a:r>
          </a:p>
        </p:txBody>
      </p:sp>
      <p:sp>
        <p:nvSpPr>
          <p:cNvPr id="27" name="AutoShape 33"/>
          <p:cNvSpPr>
            <a:spLocks noChangeArrowheads="1"/>
          </p:cNvSpPr>
          <p:nvPr/>
        </p:nvSpPr>
        <p:spPr bwMode="auto">
          <a:xfrm>
            <a:off x="7451725" y="2492375"/>
            <a:ext cx="504825" cy="720725"/>
          </a:xfrm>
          <a:prstGeom prst="upArrow">
            <a:avLst>
              <a:gd name="adj1" fmla="val 50000"/>
              <a:gd name="adj2" fmla="val 35692"/>
            </a:avLst>
          </a:prstGeom>
          <a:solidFill>
            <a:schemeClr val="accent1"/>
          </a:solidFill>
          <a:ln w="9525">
            <a:solidFill>
              <a:schemeClr val="tx1"/>
            </a:solidFill>
            <a:miter lim="800000"/>
            <a:headEnd/>
            <a:tailEnd/>
          </a:ln>
          <a:effectLst/>
        </p:spPr>
        <p:txBody>
          <a:bodyPr vert="eaVert" wrap="none" anchor="ctr"/>
          <a:lstStyle/>
          <a:p>
            <a:endParaRPr lang="ja-JP" altLang="en-US"/>
          </a:p>
        </p:txBody>
      </p:sp>
      <p:sp>
        <p:nvSpPr>
          <p:cNvPr id="28" name="AutoShape 34"/>
          <p:cNvSpPr>
            <a:spLocks noChangeArrowheads="1"/>
          </p:cNvSpPr>
          <p:nvPr/>
        </p:nvSpPr>
        <p:spPr bwMode="auto">
          <a:xfrm rot="10800000">
            <a:off x="8027988" y="2565400"/>
            <a:ext cx="504825" cy="720725"/>
          </a:xfrm>
          <a:prstGeom prst="upArrow">
            <a:avLst>
              <a:gd name="adj1" fmla="val 50000"/>
              <a:gd name="adj2" fmla="val 35692"/>
            </a:avLst>
          </a:prstGeom>
          <a:solidFill>
            <a:schemeClr val="accent1"/>
          </a:solidFill>
          <a:ln w="9525">
            <a:solidFill>
              <a:schemeClr val="tx1"/>
            </a:solidFill>
            <a:miter lim="800000"/>
            <a:headEnd/>
            <a:tailEnd/>
          </a:ln>
          <a:effectLst/>
        </p:spPr>
        <p:txBody>
          <a:bodyPr vert="eaVert" wrap="none" anchor="ctr"/>
          <a:lstStyle/>
          <a:p>
            <a:endParaRPr lang="ja-JP" altLang="en-US"/>
          </a:p>
        </p:txBody>
      </p:sp>
      <p:sp>
        <p:nvSpPr>
          <p:cNvPr id="29" name="Text Box 35"/>
          <p:cNvSpPr txBox="1">
            <a:spLocks noChangeArrowheads="1"/>
          </p:cNvSpPr>
          <p:nvPr/>
        </p:nvSpPr>
        <p:spPr bwMode="auto">
          <a:xfrm>
            <a:off x="179388" y="2924175"/>
            <a:ext cx="2305050" cy="1362075"/>
          </a:xfrm>
          <a:prstGeom prst="rect">
            <a:avLst/>
          </a:prstGeom>
          <a:solidFill>
            <a:schemeClr val="bg1"/>
          </a:solidFill>
          <a:ln w="50800">
            <a:solidFill>
              <a:srgbClr val="0000FF"/>
            </a:solidFill>
            <a:miter lim="800000"/>
            <a:headEnd/>
            <a:tailEnd/>
          </a:ln>
          <a:effectLst/>
        </p:spPr>
        <p:txBody>
          <a:bodyPr>
            <a:spAutoFit/>
          </a:bodyPr>
          <a:lstStyle/>
          <a:p>
            <a:pPr algn="ctr">
              <a:spcBef>
                <a:spcPct val="50000"/>
              </a:spcBef>
            </a:pPr>
            <a:r>
              <a:rPr lang="ja-JP" altLang="en-US" sz="2000"/>
              <a:t>避難行動訓練</a:t>
            </a:r>
          </a:p>
          <a:p>
            <a:pPr algn="ctr">
              <a:spcBef>
                <a:spcPct val="50000"/>
              </a:spcBef>
            </a:pPr>
            <a:r>
              <a:rPr lang="ja-JP" altLang="en-US" sz="2000"/>
              <a:t>防災まち歩き</a:t>
            </a:r>
          </a:p>
          <a:p>
            <a:pPr algn="ctr">
              <a:spcBef>
                <a:spcPct val="50000"/>
              </a:spcBef>
            </a:pPr>
            <a:r>
              <a:rPr lang="ja-JP" altLang="en-US" sz="2000"/>
              <a:t>防災情報システム</a:t>
            </a:r>
          </a:p>
        </p:txBody>
      </p:sp>
      <p:sp>
        <p:nvSpPr>
          <p:cNvPr id="30" name="Text Box 36"/>
          <p:cNvSpPr txBox="1">
            <a:spLocks noChangeArrowheads="1"/>
          </p:cNvSpPr>
          <p:nvPr/>
        </p:nvSpPr>
        <p:spPr bwMode="auto">
          <a:xfrm>
            <a:off x="179388" y="5516563"/>
            <a:ext cx="1800225" cy="447675"/>
          </a:xfrm>
          <a:prstGeom prst="rect">
            <a:avLst/>
          </a:prstGeom>
          <a:solidFill>
            <a:schemeClr val="bg1"/>
          </a:solidFill>
          <a:ln w="50800">
            <a:solidFill>
              <a:srgbClr val="0000FF"/>
            </a:solidFill>
            <a:miter lim="800000"/>
            <a:headEnd/>
            <a:tailEnd/>
          </a:ln>
          <a:effectLst/>
        </p:spPr>
        <p:txBody>
          <a:bodyPr>
            <a:spAutoFit/>
          </a:bodyPr>
          <a:lstStyle/>
          <a:p>
            <a:pPr>
              <a:spcBef>
                <a:spcPct val="50000"/>
              </a:spcBef>
            </a:pPr>
            <a:r>
              <a:rPr lang="ja-JP" altLang="en-US" sz="2000"/>
              <a:t>ワークショップ</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線コネクタ 3"/>
          <p:cNvCxnSpPr/>
          <p:nvPr/>
        </p:nvCxnSpPr>
        <p:spPr>
          <a:xfrm>
            <a:off x="214282" y="642918"/>
            <a:ext cx="8715436" cy="0"/>
          </a:xfrm>
          <a:prstGeom prst="line">
            <a:avLst/>
          </a:prstGeom>
          <a:ln w="50800">
            <a:gradFill flip="none" rotWithShape="1">
              <a:gsLst>
                <a:gs pos="0">
                  <a:schemeClr val="tx2">
                    <a:lumMod val="50000"/>
                  </a:schemeClr>
                </a:gs>
                <a:gs pos="50000">
                  <a:schemeClr val="accent1">
                    <a:tint val="44500"/>
                    <a:satMod val="160000"/>
                  </a:schemeClr>
                </a:gs>
                <a:gs pos="100000">
                  <a:schemeClr val="accent1">
                    <a:tint val="23500"/>
                    <a:satMod val="160000"/>
                  </a:scheme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5" name="テキスト ボックス 4"/>
          <p:cNvSpPr txBox="1"/>
          <p:nvPr/>
        </p:nvSpPr>
        <p:spPr>
          <a:xfrm>
            <a:off x="214282" y="0"/>
            <a:ext cx="7643866" cy="646331"/>
          </a:xfrm>
          <a:prstGeom prst="rect">
            <a:avLst/>
          </a:prstGeom>
          <a:noFill/>
        </p:spPr>
        <p:txBody>
          <a:bodyPr wrap="square" rtlCol="0">
            <a:spAutoFit/>
          </a:bodyPr>
          <a:lstStyle/>
          <a:p>
            <a:r>
              <a:rPr lang="en-US" altLang="ja-JP" sz="3600" dirty="0" smtClean="0"/>
              <a:t>QOL</a:t>
            </a:r>
            <a:r>
              <a:rPr lang="ja-JP" altLang="en-US" sz="3600" dirty="0" smtClean="0"/>
              <a:t>計測に用いたデータ（林ら</a:t>
            </a:r>
            <a:r>
              <a:rPr lang="en-US" altLang="ja-JP" sz="3600" dirty="0" smtClean="0"/>
              <a:t>[2004]</a:t>
            </a:r>
            <a:r>
              <a:rPr lang="ja-JP" altLang="en-US" sz="3600" dirty="0" smtClean="0"/>
              <a:t>）</a:t>
            </a:r>
            <a:endParaRPr kumimoji="1" lang="ja-JP" altLang="en-US" sz="3600" dirty="0"/>
          </a:p>
        </p:txBody>
      </p:sp>
      <p:pic>
        <p:nvPicPr>
          <p:cNvPr id="6" name="Picture 2"/>
          <p:cNvPicPr>
            <a:picLocks noChangeAspect="1" noChangeArrowheads="1"/>
          </p:cNvPicPr>
          <p:nvPr/>
        </p:nvPicPr>
        <p:blipFill>
          <a:blip r:embed="rId2" cstate="print"/>
          <a:srcRect l="13021" t="14166" r="10937" b="9167"/>
          <a:stretch>
            <a:fillRect/>
          </a:stretch>
        </p:blipFill>
        <p:spPr bwMode="auto">
          <a:xfrm>
            <a:off x="142844" y="1000108"/>
            <a:ext cx="8842786" cy="557216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p:cNvSpPr>
            <a:spLocks noGrp="1" noChangeArrowheads="1"/>
          </p:cNvSpPr>
          <p:nvPr>
            <p:ph type="title"/>
          </p:nvPr>
        </p:nvSpPr>
        <p:spPr/>
        <p:txBody>
          <a:bodyPr>
            <a:normAutofit fontScale="90000"/>
          </a:bodyPr>
          <a:lstStyle/>
          <a:p>
            <a:r>
              <a:rPr lang="ja-JP" altLang="en-US" dirty="0"/>
              <a:t>ＱＯＬの先行研究</a:t>
            </a:r>
          </a:p>
        </p:txBody>
      </p:sp>
      <p:graphicFrame>
        <p:nvGraphicFramePr>
          <p:cNvPr id="191575" name="Group 87"/>
          <p:cNvGraphicFramePr>
            <a:graphicFrameLocks noGrp="1"/>
          </p:cNvGraphicFramePr>
          <p:nvPr>
            <p:ph type="tbl" idx="1"/>
          </p:nvPr>
        </p:nvGraphicFramePr>
        <p:xfrm>
          <a:off x="468313" y="836613"/>
          <a:ext cx="8229600" cy="4103688"/>
        </p:xfrm>
        <a:graphic>
          <a:graphicData uri="http://schemas.openxmlformats.org/drawingml/2006/table">
            <a:tbl>
              <a:tblPr/>
              <a:tblGrid>
                <a:gridCol w="3455987"/>
                <a:gridCol w="4773613"/>
              </a:tblGrid>
              <a:tr h="5270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2000" b="0" i="0" u="none" strike="noStrike" cap="none" normalizeH="0" baseline="0" dirty="0" smtClean="0">
                          <a:ln>
                            <a:noFill/>
                          </a:ln>
                          <a:solidFill>
                            <a:schemeClr val="tx1"/>
                          </a:solidFill>
                          <a:effectLst/>
                          <a:latin typeface="Arial" charset="0"/>
                          <a:ea typeface="ＭＳ Ｐゴシック" charset="-128"/>
                        </a:rPr>
                        <a:t>事例</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2000" b="0" i="0" u="none" strike="noStrike" cap="none" normalizeH="0" baseline="0" dirty="0" smtClean="0">
                          <a:ln>
                            <a:noFill/>
                          </a:ln>
                          <a:solidFill>
                            <a:schemeClr val="tx1"/>
                          </a:solidFill>
                          <a:effectLst/>
                          <a:latin typeface="Arial" charset="0"/>
                          <a:ea typeface="ＭＳ Ｐゴシック" charset="-128"/>
                        </a:rPr>
                        <a:t>評価要素</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4160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2000" b="0" i="0" u="none" strike="noStrike" cap="none" normalizeH="0" baseline="0" smtClean="0">
                          <a:ln>
                            <a:noFill/>
                          </a:ln>
                          <a:solidFill>
                            <a:schemeClr val="tx1"/>
                          </a:solidFill>
                          <a:effectLst/>
                          <a:latin typeface="Arial" charset="0"/>
                          <a:ea typeface="ＭＳ Ｐゴシック" charset="-128"/>
                        </a:rPr>
                        <a:t>新国民生活指標</a:t>
                      </a:r>
                    </a:p>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2000" b="0" i="0" u="none" strike="noStrike" cap="none" normalizeH="0" baseline="0" smtClean="0">
                          <a:ln>
                            <a:noFill/>
                          </a:ln>
                          <a:solidFill>
                            <a:schemeClr val="tx1"/>
                          </a:solidFill>
                          <a:effectLst/>
                          <a:latin typeface="Arial" charset="0"/>
                          <a:ea typeface="ＭＳ Ｐゴシック" charset="-128"/>
                        </a:rPr>
                        <a:t>(People Life Indicator : PLI)</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2000" b="0" i="0" u="none" strike="noStrike" cap="none" normalizeH="0" baseline="0" smtClean="0">
                          <a:ln>
                            <a:noFill/>
                          </a:ln>
                          <a:solidFill>
                            <a:schemeClr val="tx1"/>
                          </a:solidFill>
                          <a:effectLst/>
                          <a:latin typeface="Arial" charset="0"/>
                          <a:ea typeface="ＭＳ Ｐゴシック" charset="-128"/>
                        </a:rPr>
                        <a:t>産業集積、人口集積、教育・文化、健康・医療、買物・サービス、娯楽・旅行、住居、移動の快適性、物質汚染の少なさ、交通事故の少なさ、治安</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921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2000" b="0" i="0" u="none" strike="noStrike" cap="none" normalizeH="0" baseline="0" smtClean="0">
                          <a:ln>
                            <a:noFill/>
                          </a:ln>
                          <a:solidFill>
                            <a:schemeClr val="tx1"/>
                          </a:solidFill>
                          <a:effectLst/>
                          <a:latin typeface="Arial" charset="0"/>
                          <a:ea typeface="ＭＳ Ｐゴシック" charset="-128"/>
                        </a:rPr>
                        <a:t>東京都政策指標</a:t>
                      </a:r>
                    </a:p>
                    <a:p>
                      <a:pPr marL="0" marR="0" lvl="0" indent="0" algn="l" defTabSz="914400" rtl="0" eaLnBrk="1" fontAlgn="base" latinLnBrk="0" hangingPunct="1">
                        <a:lnSpc>
                          <a:spcPct val="100000"/>
                        </a:lnSpc>
                        <a:spcBef>
                          <a:spcPct val="20000"/>
                        </a:spcBef>
                        <a:spcAft>
                          <a:spcPct val="0"/>
                        </a:spcAft>
                        <a:buClrTx/>
                        <a:buSzTx/>
                        <a:buFontTx/>
                        <a:buNone/>
                        <a:tabLst/>
                      </a:pPr>
                      <a:endParaRPr kumimoji="1" lang="en-US" altLang="ja-JP" sz="2000" b="0" i="0" u="none" strike="noStrike" cap="none" normalizeH="0" baseline="0" smtClean="0">
                        <a:ln>
                          <a:noFill/>
                        </a:ln>
                        <a:solidFill>
                          <a:schemeClr val="tx1"/>
                        </a:solidFill>
                        <a:effectLst/>
                        <a:latin typeface="Arial" charset="0"/>
                        <a:ea typeface="ＭＳ Ｐゴシック"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2000" b="0" i="0" u="none" strike="noStrike" cap="none" normalizeH="0" baseline="0" smtClean="0">
                          <a:ln>
                            <a:noFill/>
                          </a:ln>
                          <a:solidFill>
                            <a:schemeClr val="tx1"/>
                          </a:solidFill>
                          <a:effectLst/>
                          <a:latin typeface="Arial" charset="0"/>
                          <a:ea typeface="ＭＳ Ｐゴシック" charset="-128"/>
                        </a:rPr>
                        <a:t>産業集積、教育・文化、買物・サービス、娯楽・旅行、景観、自然度</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3684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2000" b="0" i="0" u="none" strike="noStrike" cap="none" normalizeH="0" baseline="0" smtClean="0">
                          <a:ln>
                            <a:noFill/>
                          </a:ln>
                          <a:solidFill>
                            <a:schemeClr val="tx1"/>
                          </a:solidFill>
                          <a:effectLst/>
                          <a:latin typeface="Arial" charset="0"/>
                          <a:ea typeface="ＭＳ Ｐゴシック" charset="-128"/>
                        </a:rPr>
                        <a:t>林ら</a:t>
                      </a:r>
                      <a:r>
                        <a:rPr kumimoji="1" lang="en-US" altLang="ja-JP" sz="2000" b="0" i="0" u="none" strike="noStrike" cap="none" normalizeH="0" baseline="0" smtClean="0">
                          <a:ln>
                            <a:noFill/>
                          </a:ln>
                          <a:solidFill>
                            <a:schemeClr val="tx1"/>
                          </a:solidFill>
                          <a:effectLst/>
                          <a:latin typeface="Arial" charset="0"/>
                          <a:ea typeface="ＭＳ Ｐゴシック" charset="-128"/>
                        </a:rPr>
                        <a:t>(2004)</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2000" b="0" i="0" u="none" strike="noStrike" cap="none" normalizeH="0" baseline="0" smtClean="0">
                          <a:ln>
                            <a:noFill/>
                          </a:ln>
                          <a:solidFill>
                            <a:schemeClr val="tx1"/>
                          </a:solidFill>
                          <a:effectLst/>
                          <a:latin typeface="Arial" charset="0"/>
                          <a:ea typeface="ＭＳ Ｐゴシック" charset="-128"/>
                        </a:rPr>
                        <a:t>教育・文化、健康・医療、買物・サービス、娯楽・旅行、住居、移動の快適性、時間的ゆとり、物質汚染の少なさ、交通事故の少なさ、治安</a:t>
                      </a:r>
                      <a:endParaRPr kumimoji="1" lang="ja-JP" altLang="en-US" sz="2800" b="0" i="0" u="none" strike="noStrike" cap="none" normalizeH="0" baseline="0" smtClean="0">
                        <a:ln>
                          <a:noFill/>
                        </a:ln>
                        <a:solidFill>
                          <a:schemeClr val="tx1"/>
                        </a:solidFill>
                        <a:effectLst/>
                        <a:latin typeface="Arial" charset="0"/>
                        <a:ea typeface="ＭＳ Ｐゴシック"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191576" name="Text Box 88"/>
          <p:cNvSpPr txBox="1">
            <a:spLocks noChangeArrowheads="1"/>
          </p:cNvSpPr>
          <p:nvPr/>
        </p:nvSpPr>
        <p:spPr bwMode="auto">
          <a:xfrm>
            <a:off x="468313" y="5084763"/>
            <a:ext cx="8424862" cy="1604962"/>
          </a:xfrm>
          <a:prstGeom prst="rect">
            <a:avLst/>
          </a:prstGeom>
          <a:noFill/>
          <a:ln w="9525">
            <a:noFill/>
            <a:miter lim="800000"/>
            <a:headEnd/>
            <a:tailEnd/>
          </a:ln>
          <a:effectLst/>
        </p:spPr>
        <p:txBody>
          <a:bodyPr>
            <a:spAutoFit/>
          </a:bodyPr>
          <a:lstStyle/>
          <a:p>
            <a:pPr>
              <a:spcBef>
                <a:spcPct val="50000"/>
              </a:spcBef>
            </a:pPr>
            <a:r>
              <a:rPr lang="ja-JP" altLang="en-US" b="1">
                <a:solidFill>
                  <a:srgbClr val="CC3300"/>
                </a:solidFill>
              </a:rPr>
              <a:t>・評価軸の選定</a:t>
            </a:r>
          </a:p>
          <a:p>
            <a:pPr>
              <a:spcBef>
                <a:spcPct val="50000"/>
              </a:spcBef>
            </a:pPr>
            <a:r>
              <a:rPr lang="ja-JP" altLang="en-US" b="1"/>
              <a:t>新国民生活指標　：　「安心・安全」、「公平性・やさしさ」、「自由・選択幅」、「快適性」</a:t>
            </a:r>
          </a:p>
          <a:p>
            <a:pPr>
              <a:spcBef>
                <a:spcPct val="50000"/>
              </a:spcBef>
            </a:pPr>
            <a:r>
              <a:rPr lang="ja-JP" altLang="en-US" b="1"/>
              <a:t>林ら</a:t>
            </a:r>
            <a:r>
              <a:rPr lang="en-US" altLang="ja-JP" b="1"/>
              <a:t>(2004)</a:t>
            </a:r>
            <a:r>
              <a:rPr lang="ja-JP" altLang="en-US" b="1"/>
              <a:t>　：　「経済雇用機会」、「生活サービス機会」、「快適性」、</a:t>
            </a:r>
          </a:p>
          <a:p>
            <a:pPr>
              <a:spcBef>
                <a:spcPct val="50000"/>
              </a:spcBef>
            </a:pPr>
            <a:r>
              <a:rPr lang="ja-JP" altLang="en-US" b="1"/>
              <a:t>　　　　　　　　　　「安心・安全性」、「環境低負荷性」</a:t>
            </a:r>
          </a:p>
        </p:txBody>
      </p:sp>
      <p:cxnSp>
        <p:nvCxnSpPr>
          <p:cNvPr id="5" name="直線コネクタ 4"/>
          <p:cNvCxnSpPr/>
          <p:nvPr/>
        </p:nvCxnSpPr>
        <p:spPr>
          <a:xfrm>
            <a:off x="214282" y="642918"/>
            <a:ext cx="8715436" cy="0"/>
          </a:xfrm>
          <a:prstGeom prst="line">
            <a:avLst/>
          </a:prstGeom>
          <a:ln w="50800">
            <a:gradFill flip="none" rotWithShape="1">
              <a:gsLst>
                <a:gs pos="0">
                  <a:schemeClr val="tx2">
                    <a:lumMod val="50000"/>
                  </a:schemeClr>
                </a:gs>
                <a:gs pos="50000">
                  <a:schemeClr val="accent1">
                    <a:tint val="44500"/>
                    <a:satMod val="160000"/>
                  </a:schemeClr>
                </a:gs>
                <a:gs pos="100000">
                  <a:schemeClr val="accent1">
                    <a:tint val="23500"/>
                    <a:satMod val="160000"/>
                  </a:schemeClr>
                </a:gs>
              </a:gsLst>
              <a:lin ang="0" scaled="1"/>
              <a:tileRect/>
            </a:gra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p:cNvSpPr>
            <a:spLocks noGrp="1" noChangeArrowheads="1"/>
          </p:cNvSpPr>
          <p:nvPr>
            <p:ph type="title"/>
          </p:nvPr>
        </p:nvSpPr>
        <p:spPr>
          <a:xfrm>
            <a:off x="457200" y="-214338"/>
            <a:ext cx="8229600" cy="1143000"/>
          </a:xfrm>
        </p:spPr>
        <p:txBody>
          <a:bodyPr/>
          <a:lstStyle/>
          <a:p>
            <a:r>
              <a:rPr lang="ja-JP" altLang="en-US" dirty="0"/>
              <a:t>地域力</a:t>
            </a:r>
          </a:p>
        </p:txBody>
      </p:sp>
      <p:sp>
        <p:nvSpPr>
          <p:cNvPr id="175108" name="Text Box 4"/>
          <p:cNvSpPr txBox="1">
            <a:spLocks noChangeArrowheads="1"/>
          </p:cNvSpPr>
          <p:nvPr/>
        </p:nvSpPr>
        <p:spPr bwMode="auto">
          <a:xfrm>
            <a:off x="323850" y="692150"/>
            <a:ext cx="8208963" cy="3292475"/>
          </a:xfrm>
          <a:prstGeom prst="rect">
            <a:avLst/>
          </a:prstGeom>
          <a:noFill/>
          <a:ln w="9525">
            <a:noFill/>
            <a:miter lim="800000"/>
            <a:headEnd/>
            <a:tailEnd/>
          </a:ln>
          <a:effectLst/>
        </p:spPr>
        <p:txBody>
          <a:bodyPr>
            <a:spAutoFit/>
          </a:bodyPr>
          <a:lstStyle/>
          <a:p>
            <a:pPr>
              <a:spcBef>
                <a:spcPct val="50000"/>
              </a:spcBef>
            </a:pPr>
            <a:r>
              <a:rPr lang="ja-JP" altLang="en-US" sz="2000" b="1" dirty="0">
                <a:solidFill>
                  <a:schemeClr val="accent2"/>
                </a:solidFill>
              </a:rPr>
              <a:t>宮西</a:t>
            </a:r>
            <a:r>
              <a:rPr lang="en-US" altLang="ja-JP" sz="2000" b="1" dirty="0">
                <a:solidFill>
                  <a:schemeClr val="accent2"/>
                </a:solidFill>
              </a:rPr>
              <a:t>(1986)</a:t>
            </a:r>
          </a:p>
          <a:p>
            <a:pPr>
              <a:spcBef>
                <a:spcPct val="50000"/>
              </a:spcBef>
            </a:pPr>
            <a:r>
              <a:rPr lang="ja-JP" altLang="en-US" sz="2000" dirty="0"/>
              <a:t>地域住民の抱える問題を地域社会の問題としてとらえ、共同で問題を解決する力、これは、「地域への関心力」「地域資源の蓄積力」「地域の自治能力」の３つから構成される。</a:t>
            </a:r>
          </a:p>
          <a:p>
            <a:pPr>
              <a:spcBef>
                <a:spcPct val="50000"/>
              </a:spcBef>
            </a:pPr>
            <a:r>
              <a:rPr lang="ja-JP" altLang="en-US" sz="2000" b="1" dirty="0">
                <a:solidFill>
                  <a:schemeClr val="accent2"/>
                </a:solidFill>
              </a:rPr>
              <a:t>北海道知事政策部</a:t>
            </a:r>
            <a:r>
              <a:rPr lang="en-US" altLang="ja-JP" sz="2000" b="1" dirty="0">
                <a:solidFill>
                  <a:schemeClr val="accent2"/>
                </a:solidFill>
              </a:rPr>
              <a:t>(2006)</a:t>
            </a:r>
          </a:p>
          <a:p>
            <a:pPr>
              <a:spcBef>
                <a:spcPct val="50000"/>
              </a:spcBef>
            </a:pPr>
            <a:r>
              <a:rPr lang="ja-JP" altLang="en-US" sz="2000" dirty="0"/>
              <a:t>組織化力、協働力、自治力、変革力からなる複合的能力であり、地域における信頼関係や互酬性の規範を持つ多様な住民や組織のネットワークが、地域の公共的、社会的課題に気づき、各主体が自律的に、もしくは協働しながら地域課題を解決したり、地域の価値を創出したりする力</a:t>
            </a:r>
            <a:r>
              <a:rPr lang="ja-JP" altLang="en-US" dirty="0"/>
              <a:t> 。</a:t>
            </a:r>
          </a:p>
        </p:txBody>
      </p:sp>
      <p:pic>
        <p:nvPicPr>
          <p:cNvPr id="175109" name="Picture 5" descr="地域力の概念図"/>
          <p:cNvPicPr>
            <a:picLocks noChangeAspect="1" noChangeArrowheads="1"/>
          </p:cNvPicPr>
          <p:nvPr/>
        </p:nvPicPr>
        <p:blipFill>
          <a:blip r:embed="rId2" cstate="print"/>
          <a:srcRect/>
          <a:stretch>
            <a:fillRect/>
          </a:stretch>
        </p:blipFill>
        <p:spPr bwMode="auto">
          <a:xfrm>
            <a:off x="2627313" y="3930650"/>
            <a:ext cx="4392612" cy="2927350"/>
          </a:xfrm>
          <a:prstGeom prst="rect">
            <a:avLst/>
          </a:prstGeom>
          <a:noFill/>
          <a:ln w="9525">
            <a:noFill/>
            <a:miter lim="800000"/>
            <a:headEnd/>
            <a:tailEnd/>
          </a:ln>
        </p:spPr>
      </p:pic>
      <p:cxnSp>
        <p:nvCxnSpPr>
          <p:cNvPr id="5" name="直線コネクタ 4"/>
          <p:cNvCxnSpPr/>
          <p:nvPr/>
        </p:nvCxnSpPr>
        <p:spPr>
          <a:xfrm>
            <a:off x="214282" y="642918"/>
            <a:ext cx="8715436" cy="0"/>
          </a:xfrm>
          <a:prstGeom prst="line">
            <a:avLst/>
          </a:prstGeom>
          <a:ln w="50800">
            <a:gradFill flip="none" rotWithShape="1">
              <a:gsLst>
                <a:gs pos="0">
                  <a:schemeClr val="tx2">
                    <a:lumMod val="50000"/>
                  </a:schemeClr>
                </a:gs>
                <a:gs pos="50000">
                  <a:schemeClr val="accent1">
                    <a:tint val="44500"/>
                    <a:satMod val="160000"/>
                  </a:schemeClr>
                </a:gs>
                <a:gs pos="100000">
                  <a:schemeClr val="accent1">
                    <a:tint val="23500"/>
                    <a:satMod val="160000"/>
                  </a:schemeClr>
                </a:gs>
              </a:gsLst>
              <a:lin ang="0" scaled="1"/>
              <a:tileRect/>
            </a:gra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p:cNvSpPr>
            <a:spLocks noGrp="1" noChangeArrowheads="1"/>
          </p:cNvSpPr>
          <p:nvPr>
            <p:ph type="title"/>
          </p:nvPr>
        </p:nvSpPr>
        <p:spPr>
          <a:xfrm>
            <a:off x="485804" y="-214330"/>
            <a:ext cx="8229600" cy="1143000"/>
          </a:xfrm>
        </p:spPr>
        <p:txBody>
          <a:bodyPr/>
          <a:lstStyle/>
          <a:p>
            <a:r>
              <a:rPr lang="ja-JP" altLang="en-US" dirty="0"/>
              <a:t>ソーシャル・キャピタル</a:t>
            </a:r>
          </a:p>
        </p:txBody>
      </p:sp>
      <p:sp>
        <p:nvSpPr>
          <p:cNvPr id="176132" name="Text Box 4"/>
          <p:cNvSpPr txBox="1">
            <a:spLocks noChangeArrowheads="1"/>
          </p:cNvSpPr>
          <p:nvPr/>
        </p:nvSpPr>
        <p:spPr bwMode="auto">
          <a:xfrm>
            <a:off x="323850" y="765175"/>
            <a:ext cx="8424863" cy="2925763"/>
          </a:xfrm>
          <a:prstGeom prst="rect">
            <a:avLst/>
          </a:prstGeom>
          <a:noFill/>
          <a:ln w="9525">
            <a:noFill/>
            <a:miter lim="800000"/>
            <a:headEnd/>
            <a:tailEnd/>
          </a:ln>
          <a:effectLst/>
        </p:spPr>
        <p:txBody>
          <a:bodyPr>
            <a:spAutoFit/>
          </a:bodyPr>
          <a:lstStyle/>
          <a:p>
            <a:pPr>
              <a:spcBef>
                <a:spcPct val="50000"/>
              </a:spcBef>
            </a:pPr>
            <a:r>
              <a:rPr lang="en-US" altLang="ja-JP" sz="2000" b="1">
                <a:solidFill>
                  <a:schemeClr val="accent2"/>
                </a:solidFill>
              </a:rPr>
              <a:t>Putnam(1993)</a:t>
            </a:r>
            <a:r>
              <a:rPr lang="en-US" altLang="ja-JP" sz="2000" b="1"/>
              <a:t> </a:t>
            </a:r>
          </a:p>
          <a:p>
            <a:pPr>
              <a:spcBef>
                <a:spcPct val="50000"/>
              </a:spcBef>
            </a:pPr>
            <a:r>
              <a:rPr lang="ja-JP" altLang="en-US" sz="2000"/>
              <a:t>人々の協調行動を活発にし、社会の効率性を高めることのできる社会的信頼や互酬性の規範、ネットワークといった社会組織の特徴である。</a:t>
            </a:r>
          </a:p>
          <a:p>
            <a:pPr>
              <a:spcBef>
                <a:spcPct val="50000"/>
              </a:spcBef>
            </a:pPr>
            <a:r>
              <a:rPr lang="ja-JP" altLang="en-US" sz="2000" b="1">
                <a:solidFill>
                  <a:schemeClr val="accent2"/>
                </a:solidFill>
              </a:rPr>
              <a:t>北海道知事政策部</a:t>
            </a:r>
            <a:r>
              <a:rPr lang="en-US" altLang="ja-JP" sz="2000" b="1">
                <a:solidFill>
                  <a:schemeClr val="accent2"/>
                </a:solidFill>
              </a:rPr>
              <a:t>(2006) </a:t>
            </a:r>
          </a:p>
          <a:p>
            <a:pPr>
              <a:spcBef>
                <a:spcPct val="50000"/>
              </a:spcBef>
            </a:pPr>
            <a:r>
              <a:rPr lang="ja-JP" altLang="en-US" sz="2000"/>
              <a:t>住民間、組織間のネットワーク、ネットワークにおける信頼関係と互酬性の規範の共有する社会関係。 </a:t>
            </a:r>
          </a:p>
          <a:p>
            <a:pPr>
              <a:spcBef>
                <a:spcPct val="50000"/>
              </a:spcBef>
            </a:pPr>
            <a:r>
              <a:rPr lang="ja-JP" altLang="en-US" sz="2400" b="1">
                <a:solidFill>
                  <a:srgbClr val="FF0000"/>
                </a:solidFill>
              </a:rPr>
              <a:t>　⇒豊かなソーシャル・キャピタルの上に地域力が形成される</a:t>
            </a:r>
          </a:p>
        </p:txBody>
      </p:sp>
      <p:pic>
        <p:nvPicPr>
          <p:cNvPr id="176133" name="Picture 5" descr="ソーシャル・キャピタルの概念図"/>
          <p:cNvPicPr>
            <a:picLocks noChangeAspect="1" noChangeArrowheads="1"/>
          </p:cNvPicPr>
          <p:nvPr/>
        </p:nvPicPr>
        <p:blipFill>
          <a:blip r:embed="rId2" cstate="print"/>
          <a:srcRect/>
          <a:stretch>
            <a:fillRect/>
          </a:stretch>
        </p:blipFill>
        <p:spPr bwMode="auto">
          <a:xfrm>
            <a:off x="2268538" y="3736975"/>
            <a:ext cx="5040312" cy="3121025"/>
          </a:xfrm>
          <a:prstGeom prst="rect">
            <a:avLst/>
          </a:prstGeom>
          <a:noFill/>
          <a:ln w="9525">
            <a:noFill/>
            <a:miter lim="800000"/>
            <a:headEnd/>
            <a:tailEnd/>
          </a:ln>
        </p:spPr>
      </p:pic>
      <p:cxnSp>
        <p:nvCxnSpPr>
          <p:cNvPr id="5" name="直線コネクタ 4"/>
          <p:cNvCxnSpPr/>
          <p:nvPr/>
        </p:nvCxnSpPr>
        <p:spPr>
          <a:xfrm>
            <a:off x="214282" y="642918"/>
            <a:ext cx="8715436" cy="0"/>
          </a:xfrm>
          <a:prstGeom prst="line">
            <a:avLst/>
          </a:prstGeom>
          <a:ln w="50800">
            <a:gradFill flip="none" rotWithShape="1">
              <a:gsLst>
                <a:gs pos="0">
                  <a:schemeClr val="tx2">
                    <a:lumMod val="50000"/>
                  </a:schemeClr>
                </a:gs>
                <a:gs pos="50000">
                  <a:schemeClr val="accent1">
                    <a:tint val="44500"/>
                    <a:satMod val="160000"/>
                  </a:schemeClr>
                </a:gs>
                <a:gs pos="100000">
                  <a:schemeClr val="accent1">
                    <a:tint val="23500"/>
                    <a:satMod val="160000"/>
                  </a:schemeClr>
                </a:gs>
              </a:gsLst>
              <a:lin ang="0" scaled="1"/>
              <a:tileRect/>
            </a:gra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線コネクタ 4"/>
          <p:cNvCxnSpPr/>
          <p:nvPr/>
        </p:nvCxnSpPr>
        <p:spPr>
          <a:xfrm>
            <a:off x="214282" y="579438"/>
            <a:ext cx="8715436" cy="0"/>
          </a:xfrm>
          <a:prstGeom prst="line">
            <a:avLst/>
          </a:prstGeom>
          <a:ln w="50800">
            <a:gradFill flip="none" rotWithShape="1">
              <a:gsLst>
                <a:gs pos="0">
                  <a:schemeClr val="tx2">
                    <a:lumMod val="50000"/>
                  </a:schemeClr>
                </a:gs>
                <a:gs pos="50000">
                  <a:schemeClr val="accent1">
                    <a:tint val="44500"/>
                    <a:satMod val="160000"/>
                  </a:schemeClr>
                </a:gs>
                <a:gs pos="100000">
                  <a:schemeClr val="accent1">
                    <a:tint val="23500"/>
                    <a:satMod val="160000"/>
                  </a:scheme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4099" name="テキスト ボックス 9"/>
          <p:cNvSpPr txBox="1">
            <a:spLocks noChangeArrowheads="1"/>
          </p:cNvSpPr>
          <p:nvPr/>
        </p:nvSpPr>
        <p:spPr bwMode="auto">
          <a:xfrm>
            <a:off x="214313" y="0"/>
            <a:ext cx="5572125" cy="646113"/>
          </a:xfrm>
          <a:prstGeom prst="rect">
            <a:avLst/>
          </a:prstGeom>
          <a:noFill/>
          <a:ln w="9525">
            <a:noFill/>
            <a:miter lim="800000"/>
            <a:headEnd/>
            <a:tailEnd/>
          </a:ln>
        </p:spPr>
        <p:txBody>
          <a:bodyPr>
            <a:spAutoFit/>
          </a:bodyPr>
          <a:lstStyle/>
          <a:p>
            <a:r>
              <a:rPr lang="ja-JP" altLang="en-US" sz="3600">
                <a:latin typeface="Calibri" pitchFamily="34" charset="0"/>
              </a:rPr>
              <a:t>目次</a:t>
            </a:r>
          </a:p>
        </p:txBody>
      </p:sp>
      <p:sp>
        <p:nvSpPr>
          <p:cNvPr id="4100" name="テキスト ボックス 10"/>
          <p:cNvSpPr txBox="1">
            <a:spLocks noChangeArrowheads="1"/>
          </p:cNvSpPr>
          <p:nvPr/>
        </p:nvSpPr>
        <p:spPr bwMode="auto">
          <a:xfrm>
            <a:off x="142876" y="952103"/>
            <a:ext cx="8786842" cy="5509200"/>
          </a:xfrm>
          <a:prstGeom prst="rect">
            <a:avLst/>
          </a:prstGeom>
          <a:noFill/>
          <a:ln w="38100">
            <a:noFill/>
            <a:miter lim="800000"/>
            <a:headEnd/>
            <a:tailEnd/>
          </a:ln>
        </p:spPr>
        <p:txBody>
          <a:bodyPr wrap="square">
            <a:spAutoFit/>
          </a:bodyPr>
          <a:lstStyle/>
          <a:p>
            <a:r>
              <a:rPr lang="ja-JP" altLang="en-US" sz="3200" dirty="0" smtClean="0">
                <a:latin typeface="Calibri" pitchFamily="34" charset="0"/>
              </a:rPr>
              <a:t>１．社会的背景</a:t>
            </a:r>
            <a:endParaRPr lang="en-US" altLang="ja-JP" sz="3200" dirty="0" smtClean="0">
              <a:latin typeface="Calibri" pitchFamily="34" charset="0"/>
            </a:endParaRPr>
          </a:p>
          <a:p>
            <a:r>
              <a:rPr lang="ja-JP" altLang="en-US" sz="2800" dirty="0" smtClean="0">
                <a:latin typeface="Calibri" pitchFamily="34" charset="0"/>
              </a:rPr>
              <a:t>　　～地域社会の問題～</a:t>
            </a:r>
            <a:endParaRPr lang="en-US" altLang="ja-JP" sz="2800" dirty="0" smtClean="0">
              <a:latin typeface="Calibri" pitchFamily="34" charset="0"/>
            </a:endParaRPr>
          </a:p>
          <a:p>
            <a:r>
              <a:rPr lang="ja-JP" altLang="en-US" sz="4000" dirty="0" smtClean="0">
                <a:solidFill>
                  <a:srgbClr val="FF0000"/>
                </a:solidFill>
                <a:latin typeface="Calibri" pitchFamily="34" charset="0"/>
              </a:rPr>
              <a:t>２．</a:t>
            </a:r>
            <a:r>
              <a:rPr lang="ja-JP" altLang="en-US" sz="4000" dirty="0">
                <a:solidFill>
                  <a:srgbClr val="FF0000"/>
                </a:solidFill>
                <a:latin typeface="Calibri" pitchFamily="34" charset="0"/>
              </a:rPr>
              <a:t>研究</a:t>
            </a:r>
            <a:r>
              <a:rPr lang="ja-JP" altLang="en-US" sz="4000" dirty="0" smtClean="0">
                <a:solidFill>
                  <a:srgbClr val="FF0000"/>
                </a:solidFill>
                <a:latin typeface="Calibri" pitchFamily="34" charset="0"/>
              </a:rPr>
              <a:t>背景</a:t>
            </a:r>
            <a:endParaRPr lang="en-US" altLang="ja-JP" sz="4000" dirty="0" smtClean="0">
              <a:solidFill>
                <a:srgbClr val="FF0000"/>
              </a:solidFill>
              <a:latin typeface="Calibri" pitchFamily="34" charset="0"/>
            </a:endParaRPr>
          </a:p>
          <a:p>
            <a:r>
              <a:rPr lang="ja-JP" altLang="en-US" sz="2800" dirty="0" smtClean="0">
                <a:solidFill>
                  <a:srgbClr val="FF0000"/>
                </a:solidFill>
                <a:latin typeface="Calibri" pitchFamily="34" charset="0"/>
              </a:rPr>
              <a:t>　　</a:t>
            </a:r>
            <a:r>
              <a:rPr lang="ja-JP" altLang="en-US" sz="3600" dirty="0" smtClean="0">
                <a:solidFill>
                  <a:srgbClr val="FF0000"/>
                </a:solidFill>
                <a:latin typeface="Calibri" pitchFamily="34" charset="0"/>
              </a:rPr>
              <a:t>～近年</a:t>
            </a:r>
            <a:r>
              <a:rPr lang="ja-JP" altLang="en-US" sz="3600" dirty="0">
                <a:solidFill>
                  <a:srgbClr val="FF0000"/>
                </a:solidFill>
                <a:latin typeface="Calibri" pitchFamily="34" charset="0"/>
              </a:rPr>
              <a:t>の災害対策～</a:t>
            </a:r>
            <a:endParaRPr lang="en-US" altLang="ja-JP" sz="3600" dirty="0">
              <a:solidFill>
                <a:srgbClr val="FF0000"/>
              </a:solidFill>
              <a:latin typeface="Calibri" pitchFamily="34" charset="0"/>
            </a:endParaRPr>
          </a:p>
          <a:p>
            <a:r>
              <a:rPr lang="ja-JP" altLang="en-US" sz="3200" dirty="0" smtClean="0">
                <a:latin typeface="Calibri" pitchFamily="34" charset="0"/>
              </a:rPr>
              <a:t>３．</a:t>
            </a:r>
            <a:r>
              <a:rPr lang="ja-JP" altLang="en-US" sz="3200" dirty="0">
                <a:latin typeface="Calibri" pitchFamily="34" charset="0"/>
              </a:rPr>
              <a:t>研究手法</a:t>
            </a:r>
            <a:endParaRPr lang="en-US" altLang="ja-JP" sz="3200" dirty="0">
              <a:latin typeface="Calibri" pitchFamily="34" charset="0"/>
            </a:endParaRPr>
          </a:p>
          <a:p>
            <a:r>
              <a:rPr lang="ja-JP" altLang="en-US" sz="2800" dirty="0">
                <a:latin typeface="Calibri" pitchFamily="34" charset="0"/>
              </a:rPr>
              <a:t>　　</a:t>
            </a:r>
            <a:r>
              <a:rPr lang="ja-JP" altLang="en-US" sz="2800" dirty="0" smtClean="0">
                <a:latin typeface="Calibri" pitchFamily="34" charset="0"/>
              </a:rPr>
              <a:t>～</a:t>
            </a:r>
            <a:r>
              <a:rPr lang="ja-JP" altLang="en-US" sz="2800" dirty="0">
                <a:latin typeface="Calibri" pitchFamily="34" charset="0"/>
              </a:rPr>
              <a:t>リスクコミュニケーションに基づいた</a:t>
            </a:r>
            <a:r>
              <a:rPr lang="en-US" altLang="ja-JP" sz="2800" dirty="0">
                <a:latin typeface="Calibri" pitchFamily="34" charset="0"/>
              </a:rPr>
              <a:t>PDCA</a:t>
            </a:r>
            <a:r>
              <a:rPr lang="ja-JP" altLang="en-US" sz="2800" dirty="0">
                <a:latin typeface="Calibri" pitchFamily="34" charset="0"/>
              </a:rPr>
              <a:t>サイクル～</a:t>
            </a:r>
            <a:endParaRPr lang="en-US" altLang="ja-JP" sz="2800" dirty="0">
              <a:latin typeface="Calibri" pitchFamily="34" charset="0"/>
            </a:endParaRPr>
          </a:p>
          <a:p>
            <a:r>
              <a:rPr lang="ja-JP" altLang="en-US" sz="3200" dirty="0" smtClean="0">
                <a:latin typeface="Calibri" pitchFamily="34" charset="0"/>
              </a:rPr>
              <a:t>４．</a:t>
            </a:r>
            <a:r>
              <a:rPr lang="ja-JP" altLang="en-US" sz="3200" dirty="0">
                <a:latin typeface="Calibri" pitchFamily="34" charset="0"/>
              </a:rPr>
              <a:t>本研究の目的</a:t>
            </a:r>
            <a:endParaRPr lang="en-US" altLang="ja-JP" sz="3200" dirty="0">
              <a:latin typeface="Calibri" pitchFamily="34" charset="0"/>
            </a:endParaRPr>
          </a:p>
          <a:p>
            <a:r>
              <a:rPr lang="ja-JP" altLang="en-US" sz="3200" dirty="0" smtClean="0">
                <a:latin typeface="Calibri" pitchFamily="34" charset="0"/>
              </a:rPr>
              <a:t>５．</a:t>
            </a:r>
            <a:r>
              <a:rPr lang="ja-JP" altLang="en-US" sz="3200" dirty="0">
                <a:latin typeface="Calibri" pitchFamily="34" charset="0"/>
              </a:rPr>
              <a:t>ケーススタディ</a:t>
            </a:r>
            <a:endParaRPr lang="en-US" altLang="ja-JP" sz="3200" dirty="0">
              <a:latin typeface="Calibri" pitchFamily="34" charset="0"/>
            </a:endParaRPr>
          </a:p>
          <a:p>
            <a:r>
              <a:rPr lang="ja-JP" altLang="en-US" sz="2800" dirty="0">
                <a:latin typeface="Calibri" pitchFamily="34" charset="0"/>
              </a:rPr>
              <a:t>　　～熊本市壷</a:t>
            </a:r>
            <a:r>
              <a:rPr lang="ja-JP" altLang="en-US" sz="2800" dirty="0" smtClean="0">
                <a:latin typeface="Calibri" pitchFamily="34" charset="0"/>
              </a:rPr>
              <a:t>川校区で</a:t>
            </a:r>
            <a:r>
              <a:rPr lang="ja-JP" altLang="en-US" sz="2800" dirty="0">
                <a:latin typeface="Calibri" pitchFamily="34" charset="0"/>
              </a:rPr>
              <a:t>の取り組み</a:t>
            </a:r>
            <a:r>
              <a:rPr lang="ja-JP" altLang="en-US" sz="2800" dirty="0" smtClean="0">
                <a:latin typeface="Calibri" pitchFamily="34" charset="0"/>
              </a:rPr>
              <a:t>～</a:t>
            </a:r>
            <a:endParaRPr lang="en-US" altLang="ja-JP" sz="2800" dirty="0" smtClean="0">
              <a:latin typeface="Calibri" pitchFamily="34" charset="0"/>
            </a:endParaRPr>
          </a:p>
          <a:p>
            <a:r>
              <a:rPr lang="ja-JP" altLang="en-US" sz="3200" dirty="0" smtClean="0">
                <a:latin typeface="Calibri" pitchFamily="34" charset="0"/>
              </a:rPr>
              <a:t>６．評価指標の位置づけ</a:t>
            </a:r>
            <a:endParaRPr lang="en-US" altLang="ja-JP" sz="3200" dirty="0">
              <a:latin typeface="Calibri" pitchFamily="34" charset="0"/>
            </a:endParaRPr>
          </a:p>
          <a:p>
            <a:r>
              <a:rPr lang="ja-JP" altLang="en-US" sz="3200" dirty="0" smtClean="0">
                <a:latin typeface="Calibri" pitchFamily="34" charset="0"/>
              </a:rPr>
              <a:t>７．</a:t>
            </a:r>
            <a:r>
              <a:rPr lang="ja-JP" altLang="en-US" sz="3200" dirty="0">
                <a:latin typeface="Calibri" pitchFamily="34" charset="0"/>
              </a:rPr>
              <a:t>まとめと今後の展開</a:t>
            </a:r>
            <a:endParaRPr lang="en-US" altLang="ja-JP" sz="3200" dirty="0">
              <a:latin typeface="Calibri" pitchFamily="34" charset="0"/>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p:cNvSpPr>
            <a:spLocks noGrp="1" noChangeArrowheads="1"/>
          </p:cNvSpPr>
          <p:nvPr>
            <p:ph type="title"/>
          </p:nvPr>
        </p:nvSpPr>
        <p:spPr>
          <a:xfrm>
            <a:off x="457200" y="-214330"/>
            <a:ext cx="8229600" cy="1143000"/>
          </a:xfrm>
        </p:spPr>
        <p:txBody>
          <a:bodyPr/>
          <a:lstStyle/>
          <a:p>
            <a:r>
              <a:rPr lang="ja-JP" altLang="en-US" dirty="0"/>
              <a:t>生活環境質（</a:t>
            </a:r>
            <a:r>
              <a:rPr lang="en-US" altLang="ja-JP" dirty="0"/>
              <a:t>Quality Of Life : QOL</a:t>
            </a:r>
            <a:r>
              <a:rPr lang="ja-JP" altLang="en-US" dirty="0"/>
              <a:t>）</a:t>
            </a:r>
          </a:p>
        </p:txBody>
      </p:sp>
      <p:sp>
        <p:nvSpPr>
          <p:cNvPr id="177156" name="Text Box 4"/>
          <p:cNvSpPr txBox="1">
            <a:spLocks noChangeArrowheads="1"/>
          </p:cNvSpPr>
          <p:nvPr/>
        </p:nvSpPr>
        <p:spPr bwMode="auto">
          <a:xfrm>
            <a:off x="179388" y="692150"/>
            <a:ext cx="8785225" cy="2682875"/>
          </a:xfrm>
          <a:prstGeom prst="rect">
            <a:avLst/>
          </a:prstGeom>
          <a:noFill/>
          <a:ln w="9525">
            <a:noFill/>
            <a:miter lim="800000"/>
            <a:headEnd/>
            <a:tailEnd/>
          </a:ln>
          <a:effectLst/>
        </p:spPr>
        <p:txBody>
          <a:bodyPr>
            <a:spAutoFit/>
          </a:bodyPr>
          <a:lstStyle/>
          <a:p>
            <a:pPr>
              <a:spcBef>
                <a:spcPct val="50000"/>
              </a:spcBef>
            </a:pPr>
            <a:r>
              <a:rPr lang="ja-JP" altLang="en-US" sz="2000" b="1">
                <a:solidFill>
                  <a:schemeClr val="accent2"/>
                </a:solidFill>
              </a:rPr>
              <a:t>経済企画庁</a:t>
            </a:r>
            <a:r>
              <a:rPr lang="en-US" altLang="ja-JP" sz="2000" b="1">
                <a:solidFill>
                  <a:schemeClr val="accent2"/>
                </a:solidFill>
              </a:rPr>
              <a:t>(1974)</a:t>
            </a:r>
            <a:r>
              <a:rPr lang="ja-JP" altLang="en-US" sz="2000" b="1">
                <a:solidFill>
                  <a:schemeClr val="accent2"/>
                </a:solidFill>
              </a:rPr>
              <a:t>　　</a:t>
            </a:r>
            <a:r>
              <a:rPr lang="ja-JP" altLang="en-US" sz="2000" b="1"/>
              <a:t>「新国民生活指標</a:t>
            </a:r>
            <a:r>
              <a:rPr lang="en-US" altLang="ja-JP" sz="2000" b="1"/>
              <a:t>(People’s Life Indicators</a:t>
            </a:r>
            <a:r>
              <a:rPr lang="ja-JP" altLang="en-US" sz="2000" b="1"/>
              <a:t>：</a:t>
            </a:r>
            <a:r>
              <a:rPr lang="en-US" altLang="ja-JP" sz="2000" b="1"/>
              <a:t>PLI)</a:t>
            </a:r>
            <a:r>
              <a:rPr lang="ja-JP" altLang="en-US" sz="2000" b="1"/>
              <a:t>」　</a:t>
            </a:r>
            <a:endParaRPr lang="ja-JP" altLang="en-US" sz="2000" b="1">
              <a:solidFill>
                <a:schemeClr val="accent2"/>
              </a:solidFill>
            </a:endParaRPr>
          </a:p>
          <a:p>
            <a:pPr>
              <a:spcBef>
                <a:spcPct val="50000"/>
              </a:spcBef>
            </a:pPr>
            <a:r>
              <a:rPr lang="en-US" altLang="ja-JP" sz="2000"/>
              <a:t>PLI</a:t>
            </a:r>
            <a:r>
              <a:rPr lang="ja-JP" altLang="en-US" sz="2000"/>
              <a:t>は日本における</a:t>
            </a:r>
            <a:r>
              <a:rPr lang="en-US" altLang="ja-JP" sz="2000"/>
              <a:t>QOL</a:t>
            </a:r>
            <a:r>
              <a:rPr lang="ja-JP" altLang="en-US" sz="2000"/>
              <a:t>指標の萌芽的事例。「安全・安心」、「公正」、「自由」、「快適」の</a:t>
            </a:r>
            <a:r>
              <a:rPr lang="en-US" altLang="ja-JP" sz="2000"/>
              <a:t>4</a:t>
            </a:r>
            <a:r>
              <a:rPr lang="ja-JP" altLang="en-US" sz="2000"/>
              <a:t>つの評価軸を設定し、各活動領域を重層的に捉えている。</a:t>
            </a:r>
          </a:p>
          <a:p>
            <a:pPr>
              <a:spcBef>
                <a:spcPct val="50000"/>
              </a:spcBef>
            </a:pPr>
            <a:r>
              <a:rPr lang="ja-JP" altLang="en-US" sz="2000" b="1">
                <a:solidFill>
                  <a:schemeClr val="accent2"/>
                </a:solidFill>
              </a:rPr>
              <a:t>林ら</a:t>
            </a:r>
            <a:r>
              <a:rPr lang="en-US" altLang="ja-JP" sz="2000" b="1">
                <a:solidFill>
                  <a:schemeClr val="accent2"/>
                </a:solidFill>
              </a:rPr>
              <a:t>(2004)</a:t>
            </a:r>
            <a:r>
              <a:rPr lang="en-US" altLang="ja-JP" sz="2000">
                <a:solidFill>
                  <a:schemeClr val="accent2"/>
                </a:solidFill>
              </a:rPr>
              <a:t> </a:t>
            </a:r>
            <a:r>
              <a:rPr lang="ja-JP" altLang="en-US" sz="2000">
                <a:solidFill>
                  <a:schemeClr val="accent2"/>
                </a:solidFill>
              </a:rPr>
              <a:t>　</a:t>
            </a:r>
            <a:r>
              <a:rPr lang="ja-JP" altLang="en-US" sz="2000" b="1"/>
              <a:t>「生活環境質（</a:t>
            </a:r>
            <a:r>
              <a:rPr lang="en-US" altLang="ja-JP" sz="2000" b="1"/>
              <a:t>Quality Of Life : QOL) </a:t>
            </a:r>
            <a:r>
              <a:rPr lang="ja-JP" altLang="en-US" sz="2000" b="1"/>
              <a:t>」</a:t>
            </a:r>
          </a:p>
          <a:p>
            <a:pPr>
              <a:spcBef>
                <a:spcPct val="50000"/>
              </a:spcBef>
            </a:pPr>
            <a:r>
              <a:rPr lang="en-US" altLang="ja-JP" sz="2000"/>
              <a:t>PLI</a:t>
            </a:r>
            <a:r>
              <a:rPr lang="ja-JP" altLang="en-US" sz="2000"/>
              <a:t>を参考に、社会資本整備前後における生活の変化の計測を行うための</a:t>
            </a:r>
            <a:r>
              <a:rPr lang="en-US" altLang="ja-JP" sz="2000"/>
              <a:t>QOL</a:t>
            </a:r>
            <a:r>
              <a:rPr lang="ja-JP" altLang="en-US" sz="2000"/>
              <a:t>指標を定義。</a:t>
            </a:r>
            <a:r>
              <a:rPr lang="en-US" altLang="ja-JP" sz="2000"/>
              <a:t>QOL</a:t>
            </a:r>
            <a:r>
              <a:rPr lang="ja-JP" altLang="en-US" sz="2000"/>
              <a:t>を「経済雇用機会」「生活サービス機会</a:t>
            </a:r>
            <a:r>
              <a:rPr lang="en-US" altLang="ja-JP" sz="2000"/>
              <a:t>｣｢</a:t>
            </a:r>
            <a:r>
              <a:rPr lang="ja-JP" altLang="en-US" sz="2000"/>
              <a:t>快適性</a:t>
            </a:r>
            <a:r>
              <a:rPr lang="en-US" altLang="ja-JP" sz="2000"/>
              <a:t>｣｢</a:t>
            </a:r>
            <a:r>
              <a:rPr lang="ja-JP" altLang="en-US" sz="2000"/>
              <a:t>安心・安全性</a:t>
            </a:r>
            <a:r>
              <a:rPr lang="en-US" altLang="ja-JP" sz="2000"/>
              <a:t>｣｢</a:t>
            </a:r>
            <a:r>
              <a:rPr lang="ja-JP" altLang="en-US" sz="2000"/>
              <a:t>環境低負荷性</a:t>
            </a:r>
            <a:r>
              <a:rPr lang="en-US" altLang="ja-JP" sz="2000"/>
              <a:t>｣</a:t>
            </a:r>
            <a:r>
              <a:rPr lang="ja-JP" altLang="en-US" sz="2000"/>
              <a:t>の</a:t>
            </a:r>
            <a:r>
              <a:rPr lang="en-US" altLang="ja-JP" sz="2000"/>
              <a:t>5</a:t>
            </a:r>
            <a:r>
              <a:rPr lang="ja-JP" altLang="en-US" sz="2000"/>
              <a:t>つの評価軸に分類し、評価項目の体系化を行っている。 </a:t>
            </a:r>
          </a:p>
        </p:txBody>
      </p:sp>
      <p:pic>
        <p:nvPicPr>
          <p:cNvPr id="177157" name="Picture 5" descr="QOLの概念図"/>
          <p:cNvPicPr>
            <a:picLocks noChangeAspect="1" noChangeArrowheads="1"/>
          </p:cNvPicPr>
          <p:nvPr/>
        </p:nvPicPr>
        <p:blipFill>
          <a:blip r:embed="rId2" cstate="print"/>
          <a:srcRect/>
          <a:stretch>
            <a:fillRect/>
          </a:stretch>
        </p:blipFill>
        <p:spPr bwMode="auto">
          <a:xfrm>
            <a:off x="2268538" y="3452813"/>
            <a:ext cx="5111750" cy="3405187"/>
          </a:xfrm>
          <a:prstGeom prst="rect">
            <a:avLst/>
          </a:prstGeom>
          <a:noFill/>
          <a:ln w="9525">
            <a:noFill/>
            <a:miter lim="800000"/>
            <a:headEnd/>
            <a:tailEnd/>
          </a:ln>
        </p:spPr>
      </p:pic>
      <p:cxnSp>
        <p:nvCxnSpPr>
          <p:cNvPr id="5" name="直線コネクタ 4"/>
          <p:cNvCxnSpPr/>
          <p:nvPr/>
        </p:nvCxnSpPr>
        <p:spPr>
          <a:xfrm>
            <a:off x="214282" y="642918"/>
            <a:ext cx="8715436" cy="0"/>
          </a:xfrm>
          <a:prstGeom prst="line">
            <a:avLst/>
          </a:prstGeom>
          <a:ln w="50800">
            <a:gradFill flip="none" rotWithShape="1">
              <a:gsLst>
                <a:gs pos="0">
                  <a:schemeClr val="tx2">
                    <a:lumMod val="50000"/>
                  </a:schemeClr>
                </a:gs>
                <a:gs pos="50000">
                  <a:schemeClr val="accent1">
                    <a:tint val="44500"/>
                    <a:satMod val="160000"/>
                  </a:schemeClr>
                </a:gs>
                <a:gs pos="100000">
                  <a:schemeClr val="accent1">
                    <a:tint val="23500"/>
                    <a:satMod val="160000"/>
                  </a:schemeClr>
                </a:gs>
              </a:gsLst>
              <a:lin ang="0" scaled="1"/>
              <a:tileRect/>
            </a:gra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ChangeArrowheads="1"/>
          </p:cNvSpPr>
          <p:nvPr/>
        </p:nvSpPr>
        <p:spPr bwMode="auto">
          <a:xfrm>
            <a:off x="323850" y="1916113"/>
            <a:ext cx="8424863" cy="4176712"/>
          </a:xfrm>
          <a:prstGeom prst="rect">
            <a:avLst/>
          </a:prstGeom>
          <a:noFill/>
          <a:ln w="9525">
            <a:solidFill>
              <a:srgbClr val="0000FF"/>
            </a:solidFill>
            <a:miter lim="800000"/>
            <a:headEnd/>
            <a:tailEnd/>
          </a:ln>
          <a:effectLst/>
        </p:spPr>
        <p:txBody>
          <a:bodyPr wrap="none" anchor="ctr"/>
          <a:lstStyle/>
          <a:p>
            <a:endParaRPr lang="ja-JP" altLang="en-US"/>
          </a:p>
        </p:txBody>
      </p:sp>
      <p:sp>
        <p:nvSpPr>
          <p:cNvPr id="110595" name="Rectangle 3"/>
          <p:cNvSpPr>
            <a:spLocks noGrp="1" noChangeArrowheads="1"/>
          </p:cNvSpPr>
          <p:nvPr>
            <p:ph type="body" idx="1"/>
          </p:nvPr>
        </p:nvSpPr>
        <p:spPr bwMode="auto">
          <a:xfrm>
            <a:off x="250825" y="981075"/>
            <a:ext cx="8642350" cy="5327650"/>
          </a:xfrm>
          <a:solidFill>
            <a:srgbClr val="FFFFFF"/>
          </a:solidFill>
          <a:ln>
            <a:solidFill>
              <a:srgbClr val="000000"/>
            </a:solidFill>
            <a:miter lim="800000"/>
            <a:headEnd/>
            <a:tailEnd/>
          </a:ln>
        </p:spPr>
        <p:txBody>
          <a:bodyPr vert="horz" wrap="square" lIns="91440" tIns="45720" rIns="91440" bIns="45720" numCol="1" anchor="t" anchorCtr="0" compatLnSpc="1">
            <a:prstTxWarp prst="textNoShape">
              <a:avLst/>
            </a:prstTxWarp>
          </a:bodyPr>
          <a:lstStyle/>
          <a:p>
            <a:pPr>
              <a:lnSpc>
                <a:spcPct val="80000"/>
              </a:lnSpc>
              <a:spcBef>
                <a:spcPct val="50000"/>
              </a:spcBef>
              <a:buFontTx/>
              <a:buNone/>
            </a:pPr>
            <a:r>
              <a:rPr lang="ja-JP" altLang="en-US" sz="2000" b="1">
                <a:solidFill>
                  <a:srgbClr val="FF3399"/>
                </a:solidFill>
              </a:rPr>
              <a:t>　　</a:t>
            </a:r>
            <a:r>
              <a:rPr lang="ja-JP" altLang="en-US" sz="2400" b="1"/>
              <a:t>災害が発生した場合の被害を最小限に抑えるための</a:t>
            </a:r>
            <a:r>
              <a:rPr lang="ja-JP" altLang="en-US" sz="2400" b="1">
                <a:solidFill>
                  <a:srgbClr val="FF0000"/>
                </a:solidFill>
              </a:rPr>
              <a:t>準備活動の総称</a:t>
            </a:r>
            <a:r>
              <a:rPr lang="ja-JP" altLang="en-US" sz="2400" b="1"/>
              <a:t>であり、以下のものが含まれる。</a:t>
            </a:r>
          </a:p>
          <a:p>
            <a:pPr>
              <a:lnSpc>
                <a:spcPct val="80000"/>
              </a:lnSpc>
              <a:spcBef>
                <a:spcPct val="50000"/>
              </a:spcBef>
              <a:buFontTx/>
              <a:buNone/>
            </a:pPr>
            <a:endParaRPr lang="ja-JP" altLang="en-US" sz="2400" b="1"/>
          </a:p>
          <a:p>
            <a:pPr>
              <a:lnSpc>
                <a:spcPct val="80000"/>
              </a:lnSpc>
              <a:spcBef>
                <a:spcPct val="50000"/>
              </a:spcBef>
              <a:buFontTx/>
              <a:buNone/>
            </a:pPr>
            <a:r>
              <a:rPr lang="ja-JP" altLang="en-US" sz="2400" b="1"/>
              <a:t>　　１）常時災害の状況を監視し、発生を的確に予測すること</a:t>
            </a:r>
          </a:p>
          <a:p>
            <a:pPr>
              <a:lnSpc>
                <a:spcPct val="80000"/>
              </a:lnSpc>
              <a:spcBef>
                <a:spcPct val="50000"/>
              </a:spcBef>
              <a:buFontTx/>
              <a:buNone/>
            </a:pPr>
            <a:r>
              <a:rPr lang="ja-JP" altLang="en-US" sz="2400" b="1"/>
              <a:t>　　　　　　　　</a:t>
            </a:r>
            <a:r>
              <a:rPr lang="ja-JP" altLang="en-US" sz="2400" b="1">
                <a:solidFill>
                  <a:srgbClr val="0066FF"/>
                </a:solidFill>
              </a:rPr>
              <a:t>　　　　災害情報システム</a:t>
            </a:r>
          </a:p>
          <a:p>
            <a:pPr>
              <a:lnSpc>
                <a:spcPct val="80000"/>
              </a:lnSpc>
              <a:spcBef>
                <a:spcPct val="50000"/>
              </a:spcBef>
              <a:buFontTx/>
              <a:buNone/>
            </a:pPr>
            <a:r>
              <a:rPr lang="ja-JP" altLang="en-US" sz="2400" b="1"/>
              <a:t>　　２）予測される災害に対する対策を迅速かつ効果的に</a:t>
            </a:r>
          </a:p>
          <a:p>
            <a:pPr>
              <a:lnSpc>
                <a:spcPct val="80000"/>
              </a:lnSpc>
              <a:spcBef>
                <a:spcPct val="50000"/>
              </a:spcBef>
              <a:buFontTx/>
              <a:buNone/>
            </a:pPr>
            <a:r>
              <a:rPr lang="ja-JP" altLang="en-US" sz="2400" b="1"/>
              <a:t>         実施すること</a:t>
            </a:r>
          </a:p>
          <a:p>
            <a:pPr>
              <a:lnSpc>
                <a:spcPct val="80000"/>
              </a:lnSpc>
              <a:spcBef>
                <a:spcPct val="50000"/>
              </a:spcBef>
              <a:buFontTx/>
              <a:buNone/>
            </a:pPr>
            <a:r>
              <a:rPr lang="ja-JP" altLang="en-US" sz="2400" b="1"/>
              <a:t>　　　　　　　　</a:t>
            </a:r>
            <a:r>
              <a:rPr lang="ja-JP" altLang="en-US" sz="2400" b="1">
                <a:solidFill>
                  <a:srgbClr val="0066FF"/>
                </a:solidFill>
              </a:rPr>
              <a:t>ハザードマップ・避難行動計画</a:t>
            </a:r>
            <a:r>
              <a:rPr lang="ja-JP" altLang="en-US" sz="2400" b="1"/>
              <a:t>　　　　　　</a:t>
            </a:r>
          </a:p>
          <a:p>
            <a:pPr>
              <a:lnSpc>
                <a:spcPct val="80000"/>
              </a:lnSpc>
              <a:spcBef>
                <a:spcPct val="50000"/>
              </a:spcBef>
              <a:buFontTx/>
              <a:buNone/>
            </a:pPr>
            <a:r>
              <a:rPr lang="ja-JP" altLang="en-US" sz="2400" b="1"/>
              <a:t>　　３）水害時に個人が的確な行動を取れるように、災害や対応</a:t>
            </a:r>
          </a:p>
          <a:p>
            <a:pPr>
              <a:lnSpc>
                <a:spcPct val="80000"/>
              </a:lnSpc>
              <a:spcBef>
                <a:spcPct val="50000"/>
              </a:spcBef>
              <a:buFontTx/>
              <a:buNone/>
            </a:pPr>
            <a:r>
              <a:rPr lang="ja-JP" altLang="en-US" sz="2400" b="1"/>
              <a:t>　　　　行動に対する教育、訓練を計画・実施すること</a:t>
            </a:r>
          </a:p>
          <a:p>
            <a:pPr>
              <a:lnSpc>
                <a:spcPct val="80000"/>
              </a:lnSpc>
              <a:spcBef>
                <a:spcPct val="50000"/>
              </a:spcBef>
              <a:buFontTx/>
              <a:buNone/>
            </a:pPr>
            <a:r>
              <a:rPr lang="ja-JP" altLang="en-US" sz="2400" b="1"/>
              <a:t>　　　　　　　　</a:t>
            </a:r>
            <a:r>
              <a:rPr lang="ja-JP" altLang="en-US" sz="2400" b="1">
                <a:solidFill>
                  <a:srgbClr val="0066FF"/>
                </a:solidFill>
              </a:rPr>
              <a:t>防災教育・訓練、防災リーダー育成</a:t>
            </a:r>
            <a:endParaRPr lang="ja-JP" altLang="en-US" sz="2400">
              <a:solidFill>
                <a:srgbClr val="0066FF"/>
              </a:solidFill>
            </a:endParaRPr>
          </a:p>
        </p:txBody>
      </p:sp>
      <p:sp>
        <p:nvSpPr>
          <p:cNvPr id="110596" name="Rectangle 4"/>
          <p:cNvSpPr>
            <a:spLocks noGrp="1" noChangeArrowheads="1"/>
          </p:cNvSpPr>
          <p:nvPr>
            <p:ph type="title"/>
          </p:nvPr>
        </p:nvSpPr>
        <p:spPr>
          <a:xfrm>
            <a:off x="457200" y="-214330"/>
            <a:ext cx="8229600" cy="1143000"/>
          </a:xfrm>
        </p:spPr>
        <p:txBody>
          <a:bodyPr/>
          <a:lstStyle/>
          <a:p>
            <a:r>
              <a:rPr lang="ja-JP" altLang="en-US"/>
              <a:t>災害リスクマネジメント</a:t>
            </a:r>
          </a:p>
        </p:txBody>
      </p:sp>
      <p:sp>
        <p:nvSpPr>
          <p:cNvPr id="110598" name="Text Box 6"/>
          <p:cNvSpPr txBox="1">
            <a:spLocks noChangeArrowheads="1"/>
          </p:cNvSpPr>
          <p:nvPr/>
        </p:nvSpPr>
        <p:spPr bwMode="auto">
          <a:xfrm>
            <a:off x="4284663" y="6308725"/>
            <a:ext cx="4608512" cy="366713"/>
          </a:xfrm>
          <a:prstGeom prst="rect">
            <a:avLst/>
          </a:prstGeom>
          <a:noFill/>
          <a:ln w="9525">
            <a:noFill/>
            <a:miter lim="800000"/>
            <a:headEnd/>
            <a:tailEnd/>
          </a:ln>
          <a:effectLst/>
        </p:spPr>
        <p:txBody>
          <a:bodyPr>
            <a:spAutoFit/>
          </a:bodyPr>
          <a:lstStyle/>
          <a:p>
            <a:pPr>
              <a:spcBef>
                <a:spcPct val="50000"/>
              </a:spcBef>
            </a:pPr>
            <a:r>
              <a:rPr lang="ja-JP" altLang="en-US"/>
              <a:t>引用：水害リスクマネジメント　仲谷（</a:t>
            </a:r>
            <a:r>
              <a:rPr lang="en-US" altLang="ja-JP"/>
              <a:t>2004</a:t>
            </a:r>
            <a:r>
              <a:rPr lang="ja-JP" altLang="en-US"/>
              <a:t>）</a:t>
            </a:r>
          </a:p>
        </p:txBody>
      </p:sp>
      <p:cxnSp>
        <p:nvCxnSpPr>
          <p:cNvPr id="6" name="直線コネクタ 5"/>
          <p:cNvCxnSpPr/>
          <p:nvPr/>
        </p:nvCxnSpPr>
        <p:spPr>
          <a:xfrm>
            <a:off x="214282" y="642918"/>
            <a:ext cx="8715436" cy="0"/>
          </a:xfrm>
          <a:prstGeom prst="line">
            <a:avLst/>
          </a:prstGeom>
          <a:ln w="50800">
            <a:gradFill flip="none" rotWithShape="1">
              <a:gsLst>
                <a:gs pos="0">
                  <a:schemeClr val="tx2">
                    <a:lumMod val="50000"/>
                  </a:schemeClr>
                </a:gs>
                <a:gs pos="50000">
                  <a:schemeClr val="accent1">
                    <a:tint val="44500"/>
                    <a:satMod val="160000"/>
                  </a:schemeClr>
                </a:gs>
                <a:gs pos="100000">
                  <a:schemeClr val="accent1">
                    <a:tint val="23500"/>
                    <a:satMod val="160000"/>
                  </a:schemeClr>
                </a:gs>
              </a:gsLst>
              <a:lin ang="0" scaled="1"/>
              <a:tileRect/>
            </a:gra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a:xfrm>
            <a:off x="457200" y="-214330"/>
            <a:ext cx="8229600" cy="1143000"/>
          </a:xfrm>
        </p:spPr>
        <p:txBody>
          <a:bodyPr/>
          <a:lstStyle/>
          <a:p>
            <a:r>
              <a:rPr lang="ja-JP" altLang="en-US" dirty="0"/>
              <a:t>リスクコミュニケーション</a:t>
            </a:r>
          </a:p>
        </p:txBody>
      </p:sp>
      <p:sp>
        <p:nvSpPr>
          <p:cNvPr id="93187" name="Text Box 3"/>
          <p:cNvSpPr txBox="1">
            <a:spLocks noChangeArrowheads="1"/>
          </p:cNvSpPr>
          <p:nvPr/>
        </p:nvSpPr>
        <p:spPr bwMode="auto">
          <a:xfrm>
            <a:off x="827088" y="1196975"/>
            <a:ext cx="7416800" cy="1552575"/>
          </a:xfrm>
          <a:prstGeom prst="rect">
            <a:avLst/>
          </a:prstGeom>
          <a:solidFill>
            <a:schemeClr val="accent1">
              <a:lumMod val="40000"/>
              <a:lumOff val="60000"/>
              <a:alpha val="80000"/>
            </a:schemeClr>
          </a:solidFill>
          <a:ln w="9525">
            <a:noFill/>
            <a:miter lim="800000"/>
            <a:headEnd/>
            <a:tailEnd/>
          </a:ln>
          <a:effectLst/>
        </p:spPr>
        <p:txBody>
          <a:bodyPr>
            <a:spAutoFit/>
          </a:bodyPr>
          <a:lstStyle/>
          <a:p>
            <a:r>
              <a:rPr lang="ja-JP" altLang="en-US" sz="2400" b="1" dirty="0">
                <a:solidFill>
                  <a:srgbClr val="CC0000"/>
                </a:solidFill>
              </a:rPr>
              <a:t>リスクコミュニケーション </a:t>
            </a:r>
            <a:r>
              <a:rPr lang="en-US" altLang="ja-JP" sz="2400" b="1" dirty="0">
                <a:solidFill>
                  <a:srgbClr val="CC0000"/>
                </a:solidFill>
              </a:rPr>
              <a:t>(Risk Communication)</a:t>
            </a:r>
            <a:r>
              <a:rPr lang="en-US" altLang="ja-JP" sz="2400" b="1" dirty="0"/>
              <a:t> </a:t>
            </a:r>
          </a:p>
          <a:p>
            <a:r>
              <a:rPr lang="ja-JP" altLang="en-US" sz="2400" b="1" dirty="0"/>
              <a:t>個人や機関、集団間でのリスク情報や意見のやりとりの相互作用的な過程</a:t>
            </a:r>
          </a:p>
          <a:p>
            <a:r>
              <a:rPr lang="ja-JP" altLang="en-US" sz="2400" b="1" dirty="0">
                <a:latin typeface="Century" pitchFamily="18" charset="0"/>
              </a:rPr>
              <a:t>                              </a:t>
            </a:r>
            <a:r>
              <a:rPr lang="en-US" altLang="ja-JP" sz="2400" b="1" dirty="0">
                <a:latin typeface="Century" pitchFamily="18" charset="0"/>
              </a:rPr>
              <a:t>National Research Council(1989)</a:t>
            </a:r>
          </a:p>
        </p:txBody>
      </p:sp>
      <p:sp>
        <p:nvSpPr>
          <p:cNvPr id="93188" name="Text Box 4"/>
          <p:cNvSpPr txBox="1">
            <a:spLocks noChangeArrowheads="1"/>
          </p:cNvSpPr>
          <p:nvPr/>
        </p:nvSpPr>
        <p:spPr bwMode="auto">
          <a:xfrm>
            <a:off x="539750" y="3141663"/>
            <a:ext cx="7848600" cy="3140075"/>
          </a:xfrm>
          <a:prstGeom prst="rect">
            <a:avLst/>
          </a:prstGeom>
          <a:noFill/>
          <a:ln w="9525">
            <a:noFill/>
            <a:miter lim="800000"/>
            <a:headEnd/>
            <a:tailEnd/>
          </a:ln>
          <a:effectLst/>
        </p:spPr>
        <p:txBody>
          <a:bodyPr>
            <a:spAutoFit/>
          </a:bodyPr>
          <a:lstStyle/>
          <a:p>
            <a:r>
              <a:rPr lang="ja-JP" altLang="en-US" sz="2000"/>
              <a:t>これは様々なリスクについて、ステークホルダー（利害関係者）同士が情報を共有し、その対策について話し合うことである。</a:t>
            </a:r>
          </a:p>
          <a:p>
            <a:r>
              <a:rPr lang="ja-JP" altLang="en-US" sz="2000"/>
              <a:t>リスクコミュニケーションの目的は、関係者のリスクに関する理解を深めることであり、決して合意形成を目的としたものではない。</a:t>
            </a:r>
          </a:p>
          <a:p>
            <a:r>
              <a:rPr lang="ja-JP" altLang="en-US" sz="2000"/>
              <a:t>従来のリスクコミュニケーションは、リスク情報の発信側が受信側に対して一方的に情報を伝達するものであった。</a:t>
            </a:r>
          </a:p>
          <a:p>
            <a:r>
              <a:rPr lang="ja-JP" altLang="en-US" sz="2000"/>
              <a:t>発信側の意思に従って受信側を説得、あるいは納得させることでの合意形成を目的としていたが、現在ではこれは間違った考え方であるとされ、リスクコミュニケーションによって双方向のリスク情報伝達を行うことが重要である。</a:t>
            </a:r>
          </a:p>
        </p:txBody>
      </p:sp>
      <p:cxnSp>
        <p:nvCxnSpPr>
          <p:cNvPr id="5" name="直線コネクタ 4"/>
          <p:cNvCxnSpPr/>
          <p:nvPr/>
        </p:nvCxnSpPr>
        <p:spPr>
          <a:xfrm>
            <a:off x="214282" y="642918"/>
            <a:ext cx="8715436" cy="0"/>
          </a:xfrm>
          <a:prstGeom prst="line">
            <a:avLst/>
          </a:prstGeom>
          <a:ln w="50800">
            <a:gradFill flip="none" rotWithShape="1">
              <a:gsLst>
                <a:gs pos="0">
                  <a:schemeClr val="tx2">
                    <a:lumMod val="50000"/>
                  </a:schemeClr>
                </a:gs>
                <a:gs pos="50000">
                  <a:schemeClr val="accent1">
                    <a:tint val="44500"/>
                    <a:satMod val="160000"/>
                  </a:schemeClr>
                </a:gs>
                <a:gs pos="100000">
                  <a:schemeClr val="accent1">
                    <a:tint val="23500"/>
                    <a:satMod val="160000"/>
                  </a:schemeClr>
                </a:gs>
              </a:gsLst>
              <a:lin ang="0" scaled="1"/>
              <a:tileRect/>
            </a:gra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p:txBody>
          <a:bodyPr>
            <a:normAutofit fontScale="90000"/>
          </a:bodyPr>
          <a:lstStyle/>
          <a:p>
            <a:r>
              <a:rPr lang="ja-JP" altLang="en-US"/>
              <a:t>過去</a:t>
            </a:r>
            <a:r>
              <a:rPr lang="en-US" altLang="ja-JP"/>
              <a:t>30</a:t>
            </a:r>
            <a:r>
              <a:rPr lang="ja-JP" altLang="en-US"/>
              <a:t>年における降雨特性の変化</a:t>
            </a:r>
          </a:p>
        </p:txBody>
      </p:sp>
      <p:pic>
        <p:nvPicPr>
          <p:cNvPr id="115715" name="Picture 3"/>
          <p:cNvPicPr>
            <a:picLocks noChangeAspect="1" noChangeArrowheads="1"/>
          </p:cNvPicPr>
          <p:nvPr/>
        </p:nvPicPr>
        <p:blipFill>
          <a:blip r:embed="rId2" cstate="print"/>
          <a:srcRect/>
          <a:stretch>
            <a:fillRect/>
          </a:stretch>
        </p:blipFill>
        <p:spPr bwMode="auto">
          <a:xfrm>
            <a:off x="0" y="231775"/>
            <a:ext cx="9144000"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title"/>
          </p:nvPr>
        </p:nvSpPr>
        <p:spPr>
          <a:xfrm>
            <a:off x="457200" y="-214338"/>
            <a:ext cx="8229600" cy="1143000"/>
          </a:xfrm>
        </p:spPr>
        <p:txBody>
          <a:bodyPr/>
          <a:lstStyle/>
          <a:p>
            <a:r>
              <a:rPr lang="ja-JP" altLang="en-US" dirty="0"/>
              <a:t>防災情報・学習システム</a:t>
            </a:r>
          </a:p>
        </p:txBody>
      </p:sp>
      <p:sp>
        <p:nvSpPr>
          <p:cNvPr id="188429" name="Text Box 13"/>
          <p:cNvSpPr txBox="1">
            <a:spLocks noChangeArrowheads="1"/>
          </p:cNvSpPr>
          <p:nvPr/>
        </p:nvSpPr>
        <p:spPr bwMode="auto">
          <a:xfrm>
            <a:off x="1258888" y="692150"/>
            <a:ext cx="3457575" cy="366713"/>
          </a:xfrm>
          <a:prstGeom prst="rect">
            <a:avLst/>
          </a:prstGeom>
          <a:solidFill>
            <a:schemeClr val="bg1"/>
          </a:solidFill>
          <a:ln w="9525">
            <a:noFill/>
            <a:miter lim="800000"/>
            <a:headEnd/>
            <a:tailEnd/>
          </a:ln>
          <a:effectLst/>
        </p:spPr>
        <p:txBody>
          <a:bodyPr>
            <a:spAutoFit/>
          </a:bodyPr>
          <a:lstStyle/>
          <a:p>
            <a:pPr>
              <a:spcBef>
                <a:spcPct val="50000"/>
              </a:spcBef>
            </a:pPr>
            <a:r>
              <a:rPr lang="ja-JP" altLang="en-US"/>
              <a:t>内水氾濫・洪水氾濫予測システム</a:t>
            </a:r>
          </a:p>
        </p:txBody>
      </p:sp>
      <p:sp>
        <p:nvSpPr>
          <p:cNvPr id="188430" name="Text Box 14"/>
          <p:cNvSpPr txBox="1">
            <a:spLocks noChangeArrowheads="1"/>
          </p:cNvSpPr>
          <p:nvPr/>
        </p:nvSpPr>
        <p:spPr bwMode="auto">
          <a:xfrm>
            <a:off x="5148263" y="981075"/>
            <a:ext cx="2952750" cy="366713"/>
          </a:xfrm>
          <a:prstGeom prst="rect">
            <a:avLst/>
          </a:prstGeom>
          <a:solidFill>
            <a:schemeClr val="bg1"/>
          </a:solidFill>
          <a:ln w="9525">
            <a:noFill/>
            <a:miter lim="800000"/>
            <a:headEnd/>
            <a:tailEnd/>
          </a:ln>
          <a:effectLst/>
        </p:spPr>
        <p:txBody>
          <a:bodyPr>
            <a:spAutoFit/>
          </a:bodyPr>
          <a:lstStyle/>
          <a:p>
            <a:pPr algn="ctr">
              <a:spcBef>
                <a:spcPct val="50000"/>
              </a:spcBef>
            </a:pPr>
            <a:r>
              <a:rPr lang="ja-JP" altLang="en-US"/>
              <a:t>洪水時避難シュミレーター</a:t>
            </a:r>
          </a:p>
        </p:txBody>
      </p:sp>
      <p:sp>
        <p:nvSpPr>
          <p:cNvPr id="188431" name="Text Box 15"/>
          <p:cNvSpPr txBox="1">
            <a:spLocks noChangeArrowheads="1"/>
          </p:cNvSpPr>
          <p:nvPr/>
        </p:nvSpPr>
        <p:spPr bwMode="auto">
          <a:xfrm>
            <a:off x="4500563" y="6308725"/>
            <a:ext cx="3240087" cy="366713"/>
          </a:xfrm>
          <a:prstGeom prst="rect">
            <a:avLst/>
          </a:prstGeom>
          <a:solidFill>
            <a:schemeClr val="bg1"/>
          </a:solidFill>
          <a:ln w="9525">
            <a:noFill/>
            <a:miter lim="800000"/>
            <a:headEnd/>
            <a:tailEnd/>
          </a:ln>
          <a:effectLst/>
        </p:spPr>
        <p:txBody>
          <a:bodyPr>
            <a:spAutoFit/>
          </a:bodyPr>
          <a:lstStyle/>
          <a:p>
            <a:pPr>
              <a:spcBef>
                <a:spcPct val="50000"/>
              </a:spcBef>
            </a:pPr>
            <a:r>
              <a:rPr lang="ja-JP" altLang="en-US"/>
              <a:t>水害による被害額算定システム</a:t>
            </a:r>
          </a:p>
        </p:txBody>
      </p:sp>
      <p:pic>
        <p:nvPicPr>
          <p:cNvPr id="188432" name="Picture 16" descr="防災学習システム(内水氾濫・洪水氾濫予測システム)"/>
          <p:cNvPicPr>
            <a:picLocks noChangeAspect="1" noChangeArrowheads="1"/>
          </p:cNvPicPr>
          <p:nvPr/>
        </p:nvPicPr>
        <p:blipFill>
          <a:blip r:embed="rId2" cstate="print"/>
          <a:srcRect/>
          <a:stretch>
            <a:fillRect/>
          </a:stretch>
        </p:blipFill>
        <p:spPr bwMode="auto">
          <a:xfrm>
            <a:off x="1258888" y="1125538"/>
            <a:ext cx="3203575" cy="2598737"/>
          </a:xfrm>
          <a:prstGeom prst="rect">
            <a:avLst/>
          </a:prstGeom>
          <a:noFill/>
        </p:spPr>
      </p:pic>
      <p:pic>
        <p:nvPicPr>
          <p:cNvPr id="188433" name="Picture 17" descr="防災学習システム（洪水時避難シュミレーター）"/>
          <p:cNvPicPr>
            <a:picLocks noChangeAspect="1" noChangeArrowheads="1"/>
          </p:cNvPicPr>
          <p:nvPr/>
        </p:nvPicPr>
        <p:blipFill>
          <a:blip r:embed="rId3" cstate="print"/>
          <a:srcRect/>
          <a:stretch>
            <a:fillRect/>
          </a:stretch>
        </p:blipFill>
        <p:spPr bwMode="auto">
          <a:xfrm>
            <a:off x="5219700" y="1412875"/>
            <a:ext cx="2627313" cy="3313113"/>
          </a:xfrm>
          <a:prstGeom prst="rect">
            <a:avLst/>
          </a:prstGeom>
          <a:noFill/>
        </p:spPr>
      </p:pic>
      <p:pic>
        <p:nvPicPr>
          <p:cNvPr id="188434" name="Picture 18" descr="防災学習システム（水害による被害額算定システム）"/>
          <p:cNvPicPr>
            <a:picLocks noChangeAspect="1" noChangeArrowheads="1"/>
          </p:cNvPicPr>
          <p:nvPr/>
        </p:nvPicPr>
        <p:blipFill>
          <a:blip r:embed="rId4" cstate="print"/>
          <a:srcRect/>
          <a:stretch>
            <a:fillRect/>
          </a:stretch>
        </p:blipFill>
        <p:spPr bwMode="auto">
          <a:xfrm>
            <a:off x="1403350" y="3833813"/>
            <a:ext cx="2889250" cy="3024187"/>
          </a:xfrm>
          <a:prstGeom prst="rect">
            <a:avLst/>
          </a:prstGeom>
          <a:noFill/>
        </p:spPr>
      </p:pic>
      <p:cxnSp>
        <p:nvCxnSpPr>
          <p:cNvPr id="9" name="直線コネクタ 8"/>
          <p:cNvCxnSpPr/>
          <p:nvPr/>
        </p:nvCxnSpPr>
        <p:spPr>
          <a:xfrm>
            <a:off x="214282" y="642918"/>
            <a:ext cx="8715436" cy="0"/>
          </a:xfrm>
          <a:prstGeom prst="line">
            <a:avLst/>
          </a:prstGeom>
          <a:ln w="50800">
            <a:gradFill flip="none" rotWithShape="1">
              <a:gsLst>
                <a:gs pos="0">
                  <a:schemeClr val="tx2">
                    <a:lumMod val="50000"/>
                  </a:schemeClr>
                </a:gs>
                <a:gs pos="50000">
                  <a:schemeClr val="accent1">
                    <a:tint val="44500"/>
                    <a:satMod val="160000"/>
                  </a:schemeClr>
                </a:gs>
                <a:gs pos="100000">
                  <a:schemeClr val="accent1">
                    <a:tint val="23500"/>
                    <a:satMod val="160000"/>
                  </a:schemeClr>
                </a:gs>
              </a:gsLst>
              <a:lin ang="0" scaled="1"/>
              <a:tileRect/>
            </a:gra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9"/>
          <p:cNvGrpSpPr>
            <a:grpSpLocks/>
          </p:cNvGrpSpPr>
          <p:nvPr/>
        </p:nvGrpSpPr>
        <p:grpSpPr bwMode="auto">
          <a:xfrm>
            <a:off x="684213" y="549275"/>
            <a:ext cx="7010400" cy="6308725"/>
            <a:chOff x="431" y="346"/>
            <a:chExt cx="4416" cy="3974"/>
          </a:xfrm>
        </p:grpSpPr>
        <p:pic>
          <p:nvPicPr>
            <p:cNvPr id="187395" name="Picture 3" descr="寺原自動車学校周辺"/>
            <p:cNvPicPr>
              <a:picLocks noChangeAspect="1" noChangeArrowheads="1"/>
            </p:cNvPicPr>
            <p:nvPr/>
          </p:nvPicPr>
          <p:blipFill>
            <a:blip r:embed="rId2" cstate="print"/>
            <a:srcRect/>
            <a:stretch>
              <a:fillRect/>
            </a:stretch>
          </p:blipFill>
          <p:spPr bwMode="auto">
            <a:xfrm>
              <a:off x="431" y="346"/>
              <a:ext cx="4416" cy="3974"/>
            </a:xfrm>
            <a:prstGeom prst="rect">
              <a:avLst/>
            </a:prstGeom>
            <a:noFill/>
          </p:spPr>
        </p:pic>
        <p:sp>
          <p:nvSpPr>
            <p:cNvPr id="187405" name="Oval 13"/>
            <p:cNvSpPr>
              <a:spLocks noChangeArrowheads="1"/>
            </p:cNvSpPr>
            <p:nvPr/>
          </p:nvSpPr>
          <p:spPr bwMode="auto">
            <a:xfrm>
              <a:off x="4105" y="2568"/>
              <a:ext cx="393" cy="393"/>
            </a:xfrm>
            <a:prstGeom prst="ellipse">
              <a:avLst/>
            </a:prstGeom>
            <a:noFill/>
            <a:ln w="57150">
              <a:solidFill>
                <a:srgbClr val="FF0000"/>
              </a:solidFill>
              <a:round/>
              <a:headEnd/>
              <a:tailEnd/>
            </a:ln>
            <a:effectLst/>
          </p:spPr>
          <p:txBody>
            <a:bodyPr wrap="none" anchor="ctr"/>
            <a:lstStyle/>
            <a:p>
              <a:pPr algn="ctr"/>
              <a:endParaRPr lang="ja-JP" altLang="ja-JP" sz="2400">
                <a:latin typeface="Times New Roman" pitchFamily="18" charset="0"/>
              </a:endParaRPr>
            </a:p>
          </p:txBody>
        </p:sp>
        <p:sp>
          <p:nvSpPr>
            <p:cNvPr id="187408" name="Text Box 16"/>
            <p:cNvSpPr txBox="1">
              <a:spLocks noChangeArrowheads="1"/>
            </p:cNvSpPr>
            <p:nvPr/>
          </p:nvSpPr>
          <p:spPr bwMode="auto">
            <a:xfrm>
              <a:off x="1791" y="2568"/>
              <a:ext cx="817" cy="326"/>
            </a:xfrm>
            <a:prstGeom prst="rect">
              <a:avLst/>
            </a:prstGeom>
            <a:solidFill>
              <a:schemeClr val="bg1"/>
            </a:solidFill>
            <a:ln w="9525">
              <a:noFill/>
              <a:miter lim="800000"/>
              <a:headEnd/>
              <a:tailEnd/>
            </a:ln>
            <a:effectLst/>
          </p:spPr>
          <p:txBody>
            <a:bodyPr>
              <a:spAutoFit/>
            </a:bodyPr>
            <a:lstStyle/>
            <a:p>
              <a:pPr>
                <a:spcBef>
                  <a:spcPct val="50000"/>
                </a:spcBef>
              </a:pPr>
              <a:r>
                <a:rPr lang="ja-JP" altLang="en-US" sz="1400" b="1"/>
                <a:t>中央在宅　　　福祉センター</a:t>
              </a:r>
            </a:p>
          </p:txBody>
        </p:sp>
        <p:sp>
          <p:nvSpPr>
            <p:cNvPr id="187396" name="Oval 4"/>
            <p:cNvSpPr>
              <a:spLocks noChangeArrowheads="1"/>
            </p:cNvSpPr>
            <p:nvPr/>
          </p:nvSpPr>
          <p:spPr bwMode="auto">
            <a:xfrm>
              <a:off x="2563" y="2432"/>
              <a:ext cx="393" cy="393"/>
            </a:xfrm>
            <a:prstGeom prst="ellipse">
              <a:avLst/>
            </a:prstGeom>
            <a:noFill/>
            <a:ln w="57150">
              <a:solidFill>
                <a:srgbClr val="FF0000"/>
              </a:solidFill>
              <a:round/>
              <a:headEnd/>
              <a:tailEnd/>
            </a:ln>
            <a:effectLst/>
          </p:spPr>
          <p:txBody>
            <a:bodyPr wrap="none" anchor="ctr"/>
            <a:lstStyle/>
            <a:p>
              <a:pPr algn="ctr"/>
              <a:endParaRPr lang="ja-JP" altLang="ja-JP" sz="2400">
                <a:latin typeface="Times New Roman" pitchFamily="18" charset="0"/>
              </a:endParaRPr>
            </a:p>
          </p:txBody>
        </p:sp>
        <p:sp>
          <p:nvSpPr>
            <p:cNvPr id="187409" name="Text Box 17"/>
            <p:cNvSpPr txBox="1">
              <a:spLocks noChangeArrowheads="1"/>
            </p:cNvSpPr>
            <p:nvPr/>
          </p:nvSpPr>
          <p:spPr bwMode="auto">
            <a:xfrm>
              <a:off x="1908" y="890"/>
              <a:ext cx="250" cy="907"/>
            </a:xfrm>
            <a:prstGeom prst="rect">
              <a:avLst/>
            </a:prstGeom>
            <a:solidFill>
              <a:schemeClr val="bg1"/>
            </a:solidFill>
            <a:ln w="9525">
              <a:noFill/>
              <a:miter lim="800000"/>
              <a:headEnd/>
              <a:tailEnd/>
            </a:ln>
            <a:effectLst/>
          </p:spPr>
          <p:txBody>
            <a:bodyPr vert="eaVert">
              <a:spAutoFit/>
            </a:bodyPr>
            <a:lstStyle/>
            <a:p>
              <a:pPr>
                <a:spcBef>
                  <a:spcPct val="50000"/>
                </a:spcBef>
              </a:pPr>
              <a:r>
                <a:rPr lang="ja-JP" altLang="en-US" sz="1400" b="1"/>
                <a:t>寺原自動車学校</a:t>
              </a:r>
            </a:p>
          </p:txBody>
        </p:sp>
      </p:grpSp>
      <p:sp>
        <p:nvSpPr>
          <p:cNvPr id="187407" name="Line 15"/>
          <p:cNvSpPr>
            <a:spLocks noChangeShapeType="1"/>
          </p:cNvSpPr>
          <p:nvPr/>
        </p:nvSpPr>
        <p:spPr bwMode="auto">
          <a:xfrm flipH="1">
            <a:off x="5651500" y="5876925"/>
            <a:ext cx="144463" cy="504825"/>
          </a:xfrm>
          <a:prstGeom prst="line">
            <a:avLst/>
          </a:prstGeom>
          <a:noFill/>
          <a:ln w="38100">
            <a:solidFill>
              <a:schemeClr val="tx1"/>
            </a:solidFill>
            <a:round/>
            <a:headEnd/>
            <a:tailEnd type="triangle" w="med" len="med"/>
          </a:ln>
          <a:effectLst/>
        </p:spPr>
        <p:txBody>
          <a:bodyPr/>
          <a:lstStyle/>
          <a:p>
            <a:endParaRPr lang="ja-JP" altLang="en-US"/>
          </a:p>
        </p:txBody>
      </p:sp>
      <p:sp>
        <p:nvSpPr>
          <p:cNvPr id="187394" name="Rectangle 2"/>
          <p:cNvSpPr>
            <a:spLocks noGrp="1" noChangeArrowheads="1"/>
          </p:cNvSpPr>
          <p:nvPr>
            <p:ph type="title"/>
          </p:nvPr>
        </p:nvSpPr>
        <p:spPr>
          <a:xfrm>
            <a:off x="0" y="0"/>
            <a:ext cx="9144000" cy="533400"/>
          </a:xfrm>
        </p:spPr>
        <p:txBody>
          <a:bodyPr/>
          <a:lstStyle/>
          <a:p>
            <a:r>
              <a:rPr lang="ja-JP" altLang="en-US" sz="2800"/>
              <a:t>水害情報計測器設置場所</a:t>
            </a:r>
            <a:endParaRPr lang="ja-JP" altLang="en-US" sz="1800"/>
          </a:p>
        </p:txBody>
      </p:sp>
      <p:sp>
        <p:nvSpPr>
          <p:cNvPr id="187406" name="Text Box 14"/>
          <p:cNvSpPr txBox="1">
            <a:spLocks noChangeArrowheads="1"/>
          </p:cNvSpPr>
          <p:nvPr/>
        </p:nvSpPr>
        <p:spPr bwMode="auto">
          <a:xfrm>
            <a:off x="5795963" y="4941888"/>
            <a:ext cx="458787" cy="792162"/>
          </a:xfrm>
          <a:prstGeom prst="rect">
            <a:avLst/>
          </a:prstGeom>
          <a:noFill/>
          <a:ln w="9525">
            <a:noFill/>
            <a:miter lim="800000"/>
            <a:headEnd/>
            <a:tailEnd/>
          </a:ln>
          <a:effectLst/>
        </p:spPr>
        <p:txBody>
          <a:bodyPr vert="eaVert">
            <a:spAutoFit/>
          </a:bodyPr>
          <a:lstStyle/>
          <a:p>
            <a:pPr>
              <a:spcBef>
                <a:spcPct val="50000"/>
              </a:spcBef>
            </a:pPr>
            <a:r>
              <a:rPr lang="ja-JP" altLang="en-US" b="1">
                <a:solidFill>
                  <a:srgbClr val="FF3300"/>
                </a:solidFill>
              </a:rPr>
              <a:t>坪井川</a:t>
            </a:r>
          </a:p>
        </p:txBody>
      </p:sp>
      <p:grpSp>
        <p:nvGrpSpPr>
          <p:cNvPr id="3" name="Group 25"/>
          <p:cNvGrpSpPr>
            <a:grpSpLocks/>
          </p:cNvGrpSpPr>
          <p:nvPr/>
        </p:nvGrpSpPr>
        <p:grpSpPr bwMode="auto">
          <a:xfrm>
            <a:off x="0" y="3617913"/>
            <a:ext cx="2201863" cy="3240087"/>
            <a:chOff x="1338" y="1979"/>
            <a:chExt cx="1387" cy="2042"/>
          </a:xfrm>
        </p:grpSpPr>
        <p:pic>
          <p:nvPicPr>
            <p:cNvPr id="187410" name="Picture 18" descr="システム全景"/>
            <p:cNvPicPr>
              <a:picLocks noChangeAspect="1" noChangeArrowheads="1"/>
            </p:cNvPicPr>
            <p:nvPr/>
          </p:nvPicPr>
          <p:blipFill>
            <a:blip r:embed="rId3" cstate="print"/>
            <a:srcRect/>
            <a:stretch>
              <a:fillRect/>
            </a:stretch>
          </p:blipFill>
          <p:spPr bwMode="auto">
            <a:xfrm>
              <a:off x="1338" y="1979"/>
              <a:ext cx="1387" cy="2042"/>
            </a:xfrm>
            <a:prstGeom prst="rect">
              <a:avLst/>
            </a:prstGeom>
            <a:noFill/>
            <a:ln w="9525">
              <a:noFill/>
              <a:miter lim="800000"/>
              <a:headEnd/>
              <a:tailEnd/>
            </a:ln>
          </p:spPr>
        </p:pic>
        <p:sp>
          <p:nvSpPr>
            <p:cNvPr id="187412" name="Line 20"/>
            <p:cNvSpPr>
              <a:spLocks noChangeShapeType="1"/>
            </p:cNvSpPr>
            <p:nvPr/>
          </p:nvSpPr>
          <p:spPr bwMode="auto">
            <a:xfrm flipH="1">
              <a:off x="2517" y="3475"/>
              <a:ext cx="136" cy="408"/>
            </a:xfrm>
            <a:prstGeom prst="line">
              <a:avLst/>
            </a:prstGeom>
            <a:noFill/>
            <a:ln w="38100">
              <a:solidFill>
                <a:schemeClr val="bg1"/>
              </a:solidFill>
              <a:round/>
              <a:headEnd/>
              <a:tailEnd type="triangle" w="med" len="med"/>
            </a:ln>
            <a:effectLst/>
          </p:spPr>
          <p:txBody>
            <a:bodyPr/>
            <a:lstStyle/>
            <a:p>
              <a:endParaRPr lang="ja-JP" altLang="en-US"/>
            </a:p>
          </p:txBody>
        </p:sp>
      </p:grpSp>
      <p:pic>
        <p:nvPicPr>
          <p:cNvPr id="187414" name="Picture 22" descr="s-DSC01461"/>
          <p:cNvPicPr>
            <a:picLocks noChangeAspect="1" noChangeArrowheads="1"/>
          </p:cNvPicPr>
          <p:nvPr/>
        </p:nvPicPr>
        <p:blipFill>
          <a:blip r:embed="rId4" cstate="print"/>
          <a:srcRect/>
          <a:stretch>
            <a:fillRect/>
          </a:stretch>
        </p:blipFill>
        <p:spPr bwMode="auto">
          <a:xfrm>
            <a:off x="6767513" y="549275"/>
            <a:ext cx="2376487" cy="1782763"/>
          </a:xfrm>
          <a:prstGeom prst="rect">
            <a:avLst/>
          </a:prstGeom>
          <a:noFill/>
        </p:spPr>
      </p:pic>
      <p:pic>
        <p:nvPicPr>
          <p:cNvPr id="187415" name="Picture 23" descr="中央在宅福祉センター前カメラ映像"/>
          <p:cNvPicPr>
            <a:picLocks noChangeAspect="1" noChangeArrowheads="1"/>
          </p:cNvPicPr>
          <p:nvPr/>
        </p:nvPicPr>
        <p:blipFill>
          <a:blip r:embed="rId5" cstate="print"/>
          <a:srcRect/>
          <a:stretch>
            <a:fillRect/>
          </a:stretch>
        </p:blipFill>
        <p:spPr bwMode="auto">
          <a:xfrm>
            <a:off x="0" y="1412875"/>
            <a:ext cx="2544763" cy="1857375"/>
          </a:xfrm>
          <a:prstGeom prst="rect">
            <a:avLst/>
          </a:prstGeom>
          <a:noFill/>
        </p:spPr>
      </p:pic>
      <p:pic>
        <p:nvPicPr>
          <p:cNvPr id="187420" name="Picture 28" descr="坪井川泥川付近カメラ"/>
          <p:cNvPicPr>
            <a:picLocks noChangeAspect="1" noChangeArrowheads="1"/>
          </p:cNvPicPr>
          <p:nvPr/>
        </p:nvPicPr>
        <p:blipFill>
          <a:blip r:embed="rId6" cstate="print"/>
          <a:srcRect/>
          <a:stretch>
            <a:fillRect/>
          </a:stretch>
        </p:blipFill>
        <p:spPr bwMode="auto">
          <a:xfrm>
            <a:off x="7389813" y="3851275"/>
            <a:ext cx="1754187" cy="3006725"/>
          </a:xfrm>
          <a:prstGeom prst="rect">
            <a:avLst/>
          </a:prstGeom>
          <a:noFill/>
        </p:spPr>
      </p:pic>
      <p:sp>
        <p:nvSpPr>
          <p:cNvPr id="187422" name="Text Box 30"/>
          <p:cNvSpPr txBox="1">
            <a:spLocks noChangeArrowheads="1"/>
          </p:cNvSpPr>
          <p:nvPr/>
        </p:nvSpPr>
        <p:spPr bwMode="auto">
          <a:xfrm>
            <a:off x="7885113" y="2781300"/>
            <a:ext cx="1258887" cy="304800"/>
          </a:xfrm>
          <a:prstGeom prst="rect">
            <a:avLst/>
          </a:prstGeom>
          <a:noFill/>
          <a:ln w="9525">
            <a:noFill/>
            <a:miter lim="800000"/>
            <a:headEnd/>
            <a:tailEnd/>
          </a:ln>
          <a:effectLst/>
        </p:spPr>
        <p:txBody>
          <a:bodyPr>
            <a:spAutoFit/>
          </a:bodyPr>
          <a:lstStyle/>
          <a:p>
            <a:pPr>
              <a:spcBef>
                <a:spcPct val="50000"/>
              </a:spcBef>
            </a:pPr>
            <a:r>
              <a:rPr lang="ja-JP" altLang="en-US" sz="1400" b="1"/>
              <a:t>至竜南中学校</a:t>
            </a:r>
          </a:p>
        </p:txBody>
      </p:sp>
      <p:sp>
        <p:nvSpPr>
          <p:cNvPr id="187423" name="Line 31"/>
          <p:cNvSpPr>
            <a:spLocks noChangeShapeType="1"/>
          </p:cNvSpPr>
          <p:nvPr/>
        </p:nvSpPr>
        <p:spPr bwMode="auto">
          <a:xfrm flipH="1" flipV="1">
            <a:off x="6372225" y="4076700"/>
            <a:ext cx="215900" cy="142875"/>
          </a:xfrm>
          <a:prstGeom prst="line">
            <a:avLst/>
          </a:prstGeom>
          <a:noFill/>
          <a:ln w="38100">
            <a:solidFill>
              <a:srgbClr val="FF0000"/>
            </a:solidFill>
            <a:round/>
            <a:headEnd/>
            <a:tailEnd type="triangle" w="med" len="med"/>
          </a:ln>
          <a:effectLst/>
        </p:spPr>
        <p:txBody>
          <a:bodyPr/>
          <a:lstStyle/>
          <a:p>
            <a:endParaRPr lang="ja-JP" altLang="en-US"/>
          </a:p>
        </p:txBody>
      </p:sp>
      <p:sp>
        <p:nvSpPr>
          <p:cNvPr id="187424" name="Line 32"/>
          <p:cNvSpPr>
            <a:spLocks noChangeShapeType="1"/>
          </p:cNvSpPr>
          <p:nvPr/>
        </p:nvSpPr>
        <p:spPr bwMode="auto">
          <a:xfrm flipV="1">
            <a:off x="4140200" y="4149725"/>
            <a:ext cx="215900" cy="142875"/>
          </a:xfrm>
          <a:prstGeom prst="line">
            <a:avLst/>
          </a:prstGeom>
          <a:noFill/>
          <a:ln w="38100">
            <a:solidFill>
              <a:srgbClr val="FF0000"/>
            </a:solidFill>
            <a:round/>
            <a:headEnd/>
            <a:tailEnd type="triangle" w="med" len="med"/>
          </a:ln>
          <a:effectLst/>
        </p:spPr>
        <p:txBody>
          <a:bodyPr/>
          <a:lstStyle/>
          <a:p>
            <a:endParaRPr lang="ja-JP" altLang="en-US"/>
          </a:p>
        </p:txBody>
      </p:sp>
      <p:sp>
        <p:nvSpPr>
          <p:cNvPr id="187425" name="Line 33"/>
          <p:cNvSpPr>
            <a:spLocks noChangeShapeType="1"/>
          </p:cNvSpPr>
          <p:nvPr/>
        </p:nvSpPr>
        <p:spPr bwMode="auto">
          <a:xfrm>
            <a:off x="7667625" y="2781300"/>
            <a:ext cx="288925" cy="73025"/>
          </a:xfrm>
          <a:prstGeom prst="line">
            <a:avLst/>
          </a:prstGeom>
          <a:noFill/>
          <a:ln w="31750">
            <a:solidFill>
              <a:schemeClr val="tx1"/>
            </a:solidFill>
            <a:round/>
            <a:headEnd/>
            <a:tailEnd type="triangle" w="med" len="med"/>
          </a:ln>
          <a:effectLst/>
        </p:spPr>
        <p:txBody>
          <a:bodyPr/>
          <a:lstStyle/>
          <a:p>
            <a:endParaRPr lang="ja-JP" altLang="en-US"/>
          </a:p>
        </p:txBody>
      </p:sp>
      <p:sp>
        <p:nvSpPr>
          <p:cNvPr id="187426" name="Text Box 34"/>
          <p:cNvSpPr txBox="1">
            <a:spLocks noChangeArrowheads="1"/>
          </p:cNvSpPr>
          <p:nvPr/>
        </p:nvSpPr>
        <p:spPr bwMode="auto">
          <a:xfrm>
            <a:off x="7308850" y="2349500"/>
            <a:ext cx="1835150" cy="336550"/>
          </a:xfrm>
          <a:prstGeom prst="rect">
            <a:avLst/>
          </a:prstGeom>
          <a:solidFill>
            <a:schemeClr val="bg1"/>
          </a:solidFill>
          <a:ln w="9525">
            <a:noFill/>
            <a:miter lim="800000"/>
            <a:headEnd/>
            <a:tailEnd/>
          </a:ln>
          <a:effectLst/>
        </p:spPr>
        <p:txBody>
          <a:bodyPr>
            <a:spAutoFit/>
          </a:bodyPr>
          <a:lstStyle/>
          <a:p>
            <a:pPr algn="r">
              <a:spcBef>
                <a:spcPct val="50000"/>
              </a:spcBef>
            </a:pPr>
            <a:r>
              <a:rPr lang="en-US" altLang="ja-JP" sz="1600" b="1"/>
              <a:t>Web</a:t>
            </a:r>
            <a:r>
              <a:rPr lang="ja-JP" altLang="en-US" sz="1600" b="1"/>
              <a:t>カメラ映像②</a:t>
            </a:r>
          </a:p>
        </p:txBody>
      </p:sp>
      <p:sp>
        <p:nvSpPr>
          <p:cNvPr id="187427" name="Text Box 35"/>
          <p:cNvSpPr txBox="1">
            <a:spLocks noChangeArrowheads="1"/>
          </p:cNvSpPr>
          <p:nvPr/>
        </p:nvSpPr>
        <p:spPr bwMode="auto">
          <a:xfrm>
            <a:off x="395288" y="1052513"/>
            <a:ext cx="1727200" cy="336550"/>
          </a:xfrm>
          <a:prstGeom prst="rect">
            <a:avLst/>
          </a:prstGeom>
          <a:solidFill>
            <a:schemeClr val="bg1"/>
          </a:solidFill>
          <a:ln w="9525">
            <a:noFill/>
            <a:miter lim="800000"/>
            <a:headEnd/>
            <a:tailEnd/>
          </a:ln>
          <a:effectLst/>
        </p:spPr>
        <p:txBody>
          <a:bodyPr>
            <a:spAutoFit/>
          </a:bodyPr>
          <a:lstStyle/>
          <a:p>
            <a:pPr>
              <a:spcBef>
                <a:spcPct val="50000"/>
              </a:spcBef>
            </a:pPr>
            <a:r>
              <a:rPr lang="en-US" altLang="ja-JP" sz="1600" b="1"/>
              <a:t>Web</a:t>
            </a:r>
            <a:r>
              <a:rPr lang="ja-JP" altLang="en-US" sz="1600" b="1"/>
              <a:t>カメラ映像②</a:t>
            </a:r>
          </a:p>
        </p:txBody>
      </p:sp>
      <p:sp>
        <p:nvSpPr>
          <p:cNvPr id="187428" name="Text Box 36"/>
          <p:cNvSpPr txBox="1">
            <a:spLocks noChangeArrowheads="1"/>
          </p:cNvSpPr>
          <p:nvPr/>
        </p:nvSpPr>
        <p:spPr bwMode="auto">
          <a:xfrm>
            <a:off x="7740650" y="3429000"/>
            <a:ext cx="1223963" cy="336550"/>
          </a:xfrm>
          <a:prstGeom prst="rect">
            <a:avLst/>
          </a:prstGeom>
          <a:solidFill>
            <a:schemeClr val="bg1"/>
          </a:solidFill>
          <a:ln w="9525">
            <a:noFill/>
            <a:miter lim="800000"/>
            <a:headEnd/>
            <a:tailEnd/>
          </a:ln>
          <a:effectLst/>
        </p:spPr>
        <p:txBody>
          <a:bodyPr>
            <a:spAutoFit/>
          </a:bodyPr>
          <a:lstStyle/>
          <a:p>
            <a:pPr algn="ctr">
              <a:spcBef>
                <a:spcPct val="50000"/>
              </a:spcBef>
            </a:pPr>
            <a:r>
              <a:rPr lang="ja-JP" altLang="en-US" sz="1600" b="1"/>
              <a:t>設置状況②</a:t>
            </a:r>
          </a:p>
        </p:txBody>
      </p:sp>
      <p:sp>
        <p:nvSpPr>
          <p:cNvPr id="187429" name="Text Box 37"/>
          <p:cNvSpPr txBox="1">
            <a:spLocks noChangeArrowheads="1"/>
          </p:cNvSpPr>
          <p:nvPr/>
        </p:nvSpPr>
        <p:spPr bwMode="auto">
          <a:xfrm>
            <a:off x="468313" y="3284538"/>
            <a:ext cx="1223962" cy="336550"/>
          </a:xfrm>
          <a:prstGeom prst="rect">
            <a:avLst/>
          </a:prstGeom>
          <a:solidFill>
            <a:schemeClr val="bg1"/>
          </a:solidFill>
          <a:ln w="9525">
            <a:noFill/>
            <a:miter lim="800000"/>
            <a:headEnd/>
            <a:tailEnd/>
          </a:ln>
          <a:effectLst/>
        </p:spPr>
        <p:txBody>
          <a:bodyPr>
            <a:spAutoFit/>
          </a:bodyPr>
          <a:lstStyle/>
          <a:p>
            <a:pPr algn="ctr">
              <a:spcBef>
                <a:spcPct val="50000"/>
              </a:spcBef>
            </a:pPr>
            <a:r>
              <a:rPr lang="ja-JP" altLang="en-US" sz="1600" b="1"/>
              <a:t>設置状況①</a:t>
            </a:r>
          </a:p>
        </p:txBody>
      </p:sp>
      <p:sp>
        <p:nvSpPr>
          <p:cNvPr id="187430" name="Text Box 38"/>
          <p:cNvSpPr txBox="1">
            <a:spLocks noChangeArrowheads="1"/>
          </p:cNvSpPr>
          <p:nvPr/>
        </p:nvSpPr>
        <p:spPr bwMode="auto">
          <a:xfrm>
            <a:off x="6948488" y="3716338"/>
            <a:ext cx="433387" cy="366712"/>
          </a:xfrm>
          <a:prstGeom prst="rect">
            <a:avLst/>
          </a:prstGeom>
          <a:solidFill>
            <a:schemeClr val="bg1"/>
          </a:solidFill>
          <a:ln w="9525">
            <a:noFill/>
            <a:miter lim="800000"/>
            <a:headEnd/>
            <a:tailEnd/>
          </a:ln>
          <a:effectLst/>
        </p:spPr>
        <p:txBody>
          <a:bodyPr>
            <a:spAutoFit/>
          </a:bodyPr>
          <a:lstStyle/>
          <a:p>
            <a:pPr>
              <a:spcBef>
                <a:spcPct val="50000"/>
              </a:spcBef>
            </a:pPr>
            <a:r>
              <a:rPr lang="en-US" altLang="ja-JP" b="1">
                <a:solidFill>
                  <a:srgbClr val="FF3300"/>
                </a:solidFill>
              </a:rPr>
              <a:t>②</a:t>
            </a:r>
          </a:p>
        </p:txBody>
      </p:sp>
      <p:sp>
        <p:nvSpPr>
          <p:cNvPr id="187431" name="Text Box 39"/>
          <p:cNvSpPr txBox="1">
            <a:spLocks noChangeArrowheads="1"/>
          </p:cNvSpPr>
          <p:nvPr/>
        </p:nvSpPr>
        <p:spPr bwMode="auto">
          <a:xfrm>
            <a:off x="3635375" y="3716338"/>
            <a:ext cx="433388" cy="366712"/>
          </a:xfrm>
          <a:prstGeom prst="rect">
            <a:avLst/>
          </a:prstGeom>
          <a:solidFill>
            <a:schemeClr val="bg1"/>
          </a:solidFill>
          <a:ln w="9525">
            <a:noFill/>
            <a:miter lim="800000"/>
            <a:headEnd/>
            <a:tailEnd/>
          </a:ln>
          <a:effectLst/>
        </p:spPr>
        <p:txBody>
          <a:bodyPr>
            <a:spAutoFit/>
          </a:bodyPr>
          <a:lstStyle/>
          <a:p>
            <a:pPr>
              <a:spcBef>
                <a:spcPct val="50000"/>
              </a:spcBef>
            </a:pPr>
            <a:r>
              <a:rPr lang="en-US" altLang="ja-JP" b="1">
                <a:solidFill>
                  <a:srgbClr val="FF3300"/>
                </a:solidFill>
              </a:rPr>
              <a:t>①</a:t>
            </a:r>
          </a:p>
        </p:txBody>
      </p:sp>
      <p:cxnSp>
        <p:nvCxnSpPr>
          <p:cNvPr id="27" name="直線コネクタ 26"/>
          <p:cNvCxnSpPr/>
          <p:nvPr/>
        </p:nvCxnSpPr>
        <p:spPr>
          <a:xfrm>
            <a:off x="214282" y="500042"/>
            <a:ext cx="8715436" cy="0"/>
          </a:xfrm>
          <a:prstGeom prst="line">
            <a:avLst/>
          </a:prstGeom>
          <a:ln w="50800">
            <a:gradFill flip="none" rotWithShape="1">
              <a:gsLst>
                <a:gs pos="0">
                  <a:schemeClr val="tx2">
                    <a:lumMod val="50000"/>
                  </a:schemeClr>
                </a:gs>
                <a:gs pos="50000">
                  <a:schemeClr val="accent1">
                    <a:tint val="44500"/>
                    <a:satMod val="160000"/>
                  </a:schemeClr>
                </a:gs>
                <a:gs pos="100000">
                  <a:schemeClr val="accent1">
                    <a:tint val="23500"/>
                    <a:satMod val="160000"/>
                  </a:schemeClr>
                </a:gs>
              </a:gsLst>
              <a:lin ang="0" scaled="1"/>
              <a:tileRect/>
            </a:gra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2"/>
          <p:cNvSpPr>
            <a:spLocks noGrp="1" noChangeArrowheads="1"/>
          </p:cNvSpPr>
          <p:nvPr>
            <p:ph type="title"/>
          </p:nvPr>
        </p:nvSpPr>
        <p:spPr>
          <a:xfrm>
            <a:off x="285720" y="-214338"/>
            <a:ext cx="8472518" cy="1143000"/>
          </a:xfrm>
        </p:spPr>
        <p:txBody>
          <a:bodyPr>
            <a:normAutofit fontScale="90000"/>
          </a:bodyPr>
          <a:lstStyle/>
          <a:p>
            <a:r>
              <a:rPr lang="ja-JP" altLang="en-US" dirty="0"/>
              <a:t>地域水害情報収集・警報発令システム</a:t>
            </a:r>
          </a:p>
        </p:txBody>
      </p:sp>
      <p:pic>
        <p:nvPicPr>
          <p:cNvPr id="161834" name="Picture 42" descr="雨量計とWebカメラ"/>
          <p:cNvPicPr>
            <a:picLocks noChangeAspect="1" noChangeArrowheads="1"/>
          </p:cNvPicPr>
          <p:nvPr/>
        </p:nvPicPr>
        <p:blipFill>
          <a:blip r:embed="rId2" cstate="print"/>
          <a:srcRect/>
          <a:stretch>
            <a:fillRect/>
          </a:stretch>
        </p:blipFill>
        <p:spPr bwMode="auto">
          <a:xfrm>
            <a:off x="4787900" y="765175"/>
            <a:ext cx="3960813" cy="2668588"/>
          </a:xfrm>
          <a:prstGeom prst="rect">
            <a:avLst/>
          </a:prstGeom>
          <a:noFill/>
        </p:spPr>
      </p:pic>
      <p:pic>
        <p:nvPicPr>
          <p:cNvPr id="161835" name="Picture 43" descr="地域水害情報収集・警報発令システムのコントルールボックス内部"/>
          <p:cNvPicPr>
            <a:picLocks noChangeAspect="1" noChangeArrowheads="1"/>
          </p:cNvPicPr>
          <p:nvPr/>
        </p:nvPicPr>
        <p:blipFill>
          <a:blip r:embed="rId3" cstate="print"/>
          <a:srcRect/>
          <a:stretch>
            <a:fillRect/>
          </a:stretch>
        </p:blipFill>
        <p:spPr bwMode="auto">
          <a:xfrm>
            <a:off x="395288" y="3716338"/>
            <a:ext cx="3600450" cy="2946400"/>
          </a:xfrm>
          <a:prstGeom prst="rect">
            <a:avLst/>
          </a:prstGeom>
          <a:noFill/>
        </p:spPr>
      </p:pic>
      <p:pic>
        <p:nvPicPr>
          <p:cNvPr id="161836" name="Picture 44" descr="水位計"/>
          <p:cNvPicPr>
            <a:picLocks noChangeAspect="1" noChangeArrowheads="1"/>
          </p:cNvPicPr>
          <p:nvPr/>
        </p:nvPicPr>
        <p:blipFill>
          <a:blip r:embed="rId4" cstate="print"/>
          <a:srcRect/>
          <a:stretch>
            <a:fillRect/>
          </a:stretch>
        </p:blipFill>
        <p:spPr bwMode="auto">
          <a:xfrm>
            <a:off x="4787900" y="3716338"/>
            <a:ext cx="4032250" cy="2843212"/>
          </a:xfrm>
          <a:prstGeom prst="rect">
            <a:avLst/>
          </a:prstGeom>
          <a:noFill/>
        </p:spPr>
      </p:pic>
      <p:pic>
        <p:nvPicPr>
          <p:cNvPr id="161837" name="Picture 45" descr="雨量計・Webカメラ"/>
          <p:cNvPicPr>
            <a:picLocks noChangeAspect="1" noChangeArrowheads="1"/>
          </p:cNvPicPr>
          <p:nvPr/>
        </p:nvPicPr>
        <p:blipFill>
          <a:blip r:embed="rId5" cstate="print"/>
          <a:srcRect/>
          <a:stretch>
            <a:fillRect/>
          </a:stretch>
        </p:blipFill>
        <p:spPr bwMode="auto">
          <a:xfrm>
            <a:off x="395288" y="765175"/>
            <a:ext cx="3600450" cy="2795588"/>
          </a:xfrm>
          <a:prstGeom prst="rect">
            <a:avLst/>
          </a:prstGeom>
          <a:noFill/>
        </p:spPr>
      </p:pic>
      <p:cxnSp>
        <p:nvCxnSpPr>
          <p:cNvPr id="7" name="直線コネクタ 6"/>
          <p:cNvCxnSpPr/>
          <p:nvPr/>
        </p:nvCxnSpPr>
        <p:spPr>
          <a:xfrm>
            <a:off x="214282" y="642918"/>
            <a:ext cx="8715436" cy="0"/>
          </a:xfrm>
          <a:prstGeom prst="line">
            <a:avLst/>
          </a:prstGeom>
          <a:ln w="50800">
            <a:gradFill flip="none" rotWithShape="1">
              <a:gsLst>
                <a:gs pos="0">
                  <a:schemeClr val="tx2">
                    <a:lumMod val="50000"/>
                  </a:schemeClr>
                </a:gs>
                <a:gs pos="50000">
                  <a:schemeClr val="accent1">
                    <a:tint val="44500"/>
                    <a:satMod val="160000"/>
                  </a:schemeClr>
                </a:gs>
                <a:gs pos="100000">
                  <a:schemeClr val="accent1">
                    <a:tint val="23500"/>
                    <a:satMod val="160000"/>
                  </a:schemeClr>
                </a:gs>
              </a:gsLst>
              <a:lin ang="0" scaled="1"/>
              <a:tileRect/>
            </a:gra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ChangeArrowheads="1"/>
          </p:cNvSpPr>
          <p:nvPr>
            <p:ph type="title"/>
          </p:nvPr>
        </p:nvSpPr>
        <p:spPr>
          <a:xfrm>
            <a:off x="0" y="0"/>
            <a:ext cx="9144000" cy="533400"/>
          </a:xfrm>
        </p:spPr>
        <p:txBody>
          <a:bodyPr/>
          <a:lstStyle/>
          <a:p>
            <a:r>
              <a:rPr lang="ja-JP" altLang="en-US" sz="2800"/>
              <a:t>一時避難場所の候補地</a:t>
            </a:r>
            <a:endParaRPr lang="ja-JP" altLang="en-US" sz="1800"/>
          </a:p>
        </p:txBody>
      </p:sp>
      <p:sp>
        <p:nvSpPr>
          <p:cNvPr id="138243" name="Rectangle 3"/>
          <p:cNvSpPr>
            <a:spLocks noChangeArrowheads="1"/>
          </p:cNvSpPr>
          <p:nvPr/>
        </p:nvSpPr>
        <p:spPr bwMode="auto">
          <a:xfrm>
            <a:off x="8321675" y="6477000"/>
            <a:ext cx="746125" cy="336550"/>
          </a:xfrm>
          <a:prstGeom prst="rect">
            <a:avLst/>
          </a:prstGeom>
          <a:noFill/>
          <a:ln w="9525">
            <a:noFill/>
            <a:miter lim="800000"/>
            <a:headEnd/>
            <a:tailEnd/>
          </a:ln>
          <a:effectLst/>
        </p:spPr>
        <p:txBody>
          <a:bodyPr wrap="none">
            <a:spAutoFit/>
          </a:bodyPr>
          <a:lstStyle/>
          <a:p>
            <a:r>
              <a:rPr lang="en-US" altLang="ja-JP" sz="1600" b="1" i="1">
                <a:solidFill>
                  <a:srgbClr val="DDBBFF"/>
                </a:solidFill>
              </a:rPr>
              <a:t>ACRL</a:t>
            </a:r>
          </a:p>
        </p:txBody>
      </p:sp>
      <p:sp>
        <p:nvSpPr>
          <p:cNvPr id="138244" name="Rectangle 4"/>
          <p:cNvSpPr>
            <a:spLocks noGrp="1" noChangeArrowheads="1"/>
          </p:cNvSpPr>
          <p:nvPr>
            <p:ph type="body" idx="1"/>
          </p:nvPr>
        </p:nvSpPr>
        <p:spPr bwMode="auto">
          <a:xfrm>
            <a:off x="457200" y="1519238"/>
            <a:ext cx="8229600" cy="4579937"/>
          </a:xfrm>
          <a:noFill/>
          <a:ln>
            <a:miter lim="800000"/>
            <a:headEnd/>
            <a:tailEnd/>
          </a:ln>
        </p:spPr>
        <p:txBody>
          <a:bodyPr vert="horz" wrap="square" lIns="91440" tIns="45720" rIns="91440" bIns="45720" numCol="1" anchor="t" anchorCtr="0" compatLnSpc="1">
            <a:prstTxWarp prst="textNoShape">
              <a:avLst/>
            </a:prstTxWarp>
          </a:bodyPr>
          <a:lstStyle/>
          <a:p>
            <a:endParaRPr lang="ja-JP" altLang="ja-JP"/>
          </a:p>
        </p:txBody>
      </p:sp>
      <p:grpSp>
        <p:nvGrpSpPr>
          <p:cNvPr id="2" name="Group 5"/>
          <p:cNvGrpSpPr>
            <a:grpSpLocks/>
          </p:cNvGrpSpPr>
          <p:nvPr/>
        </p:nvGrpSpPr>
        <p:grpSpPr bwMode="auto">
          <a:xfrm>
            <a:off x="0" y="665163"/>
            <a:ext cx="9144000" cy="6165850"/>
            <a:chOff x="336" y="149"/>
            <a:chExt cx="4992" cy="4027"/>
          </a:xfrm>
        </p:grpSpPr>
        <p:pic>
          <p:nvPicPr>
            <p:cNvPr id="138246" name="Picture 6"/>
            <p:cNvPicPr>
              <a:picLocks noChangeAspect="1" noChangeArrowheads="1"/>
            </p:cNvPicPr>
            <p:nvPr/>
          </p:nvPicPr>
          <p:blipFill>
            <a:blip r:embed="rId2" cstate="print">
              <a:grayscl/>
            </a:blip>
            <a:srcRect/>
            <a:stretch>
              <a:fillRect/>
            </a:stretch>
          </p:blipFill>
          <p:spPr bwMode="auto">
            <a:xfrm>
              <a:off x="336" y="149"/>
              <a:ext cx="4992" cy="4027"/>
            </a:xfrm>
            <a:prstGeom prst="rect">
              <a:avLst/>
            </a:prstGeom>
            <a:noFill/>
            <a:ln w="9525">
              <a:noFill/>
              <a:miter lim="800000"/>
              <a:headEnd/>
              <a:tailEnd/>
            </a:ln>
            <a:effectLst/>
          </p:spPr>
        </p:pic>
        <p:sp>
          <p:nvSpPr>
            <p:cNvPr id="138247" name="Rectangle 7"/>
            <p:cNvSpPr>
              <a:spLocks noChangeArrowheads="1"/>
            </p:cNvSpPr>
            <p:nvPr/>
          </p:nvSpPr>
          <p:spPr bwMode="auto">
            <a:xfrm>
              <a:off x="652" y="477"/>
              <a:ext cx="142" cy="133"/>
            </a:xfrm>
            <a:prstGeom prst="rect">
              <a:avLst/>
            </a:prstGeom>
            <a:solidFill>
              <a:srgbClr val="FF6600"/>
            </a:solidFill>
            <a:ln w="9525">
              <a:solidFill>
                <a:schemeClr val="tx1"/>
              </a:solidFill>
              <a:miter lim="800000"/>
              <a:headEnd/>
              <a:tailEnd/>
            </a:ln>
            <a:effectLst/>
          </p:spPr>
          <p:txBody>
            <a:bodyPr wrap="none" anchor="ctr"/>
            <a:lstStyle/>
            <a:p>
              <a:endParaRPr lang="ja-JP" altLang="en-US"/>
            </a:p>
          </p:txBody>
        </p:sp>
        <p:sp>
          <p:nvSpPr>
            <p:cNvPr id="138248" name="Text Box 8"/>
            <p:cNvSpPr txBox="1">
              <a:spLocks noChangeArrowheads="1"/>
            </p:cNvSpPr>
            <p:nvPr/>
          </p:nvSpPr>
          <p:spPr bwMode="auto">
            <a:xfrm>
              <a:off x="392" y="1448"/>
              <a:ext cx="1096" cy="339"/>
            </a:xfrm>
            <a:prstGeom prst="rect">
              <a:avLst/>
            </a:prstGeom>
            <a:noFill/>
            <a:ln w="9525">
              <a:noFill/>
              <a:miter lim="800000"/>
              <a:headEnd/>
              <a:tailEnd/>
            </a:ln>
            <a:effectLst/>
          </p:spPr>
          <p:txBody>
            <a:bodyPr>
              <a:spAutoFit/>
            </a:bodyPr>
            <a:lstStyle/>
            <a:p>
              <a:pPr>
                <a:spcBef>
                  <a:spcPct val="50000"/>
                </a:spcBef>
              </a:pPr>
              <a:r>
                <a:rPr lang="ja-JP" altLang="en-US" sz="2800" b="1"/>
                <a:t>避難場所</a:t>
              </a:r>
            </a:p>
          </p:txBody>
        </p:sp>
        <p:sp>
          <p:nvSpPr>
            <p:cNvPr id="138249" name="Line 9"/>
            <p:cNvSpPr>
              <a:spLocks noChangeShapeType="1"/>
            </p:cNvSpPr>
            <p:nvPr/>
          </p:nvSpPr>
          <p:spPr bwMode="auto">
            <a:xfrm flipH="1" flipV="1">
              <a:off x="751" y="685"/>
              <a:ext cx="67" cy="801"/>
            </a:xfrm>
            <a:prstGeom prst="line">
              <a:avLst/>
            </a:prstGeom>
            <a:noFill/>
            <a:ln w="38100">
              <a:solidFill>
                <a:schemeClr val="tx1"/>
              </a:solidFill>
              <a:round/>
              <a:headEnd/>
              <a:tailEnd type="triangle" w="med" len="med"/>
            </a:ln>
            <a:effectLst/>
          </p:spPr>
          <p:txBody>
            <a:bodyPr/>
            <a:lstStyle/>
            <a:p>
              <a:endParaRPr lang="ja-JP" altLang="en-US"/>
            </a:p>
          </p:txBody>
        </p:sp>
        <p:sp>
          <p:nvSpPr>
            <p:cNvPr id="138250" name="Text Box 10"/>
            <p:cNvSpPr txBox="1">
              <a:spLocks noChangeArrowheads="1"/>
            </p:cNvSpPr>
            <p:nvPr/>
          </p:nvSpPr>
          <p:spPr bwMode="auto">
            <a:xfrm>
              <a:off x="1919" y="200"/>
              <a:ext cx="3362" cy="319"/>
            </a:xfrm>
            <a:prstGeom prst="rect">
              <a:avLst/>
            </a:prstGeom>
            <a:noFill/>
            <a:ln w="9525">
              <a:noFill/>
              <a:miter lim="800000"/>
              <a:headEnd/>
              <a:tailEnd/>
            </a:ln>
            <a:effectLst/>
          </p:spPr>
          <p:txBody>
            <a:bodyPr>
              <a:spAutoFit/>
            </a:bodyPr>
            <a:lstStyle/>
            <a:p>
              <a:pPr>
                <a:spcBef>
                  <a:spcPct val="50000"/>
                </a:spcBef>
              </a:pPr>
              <a:endParaRPr lang="ja-JP" altLang="ja-JP" sz="2600" b="1"/>
            </a:p>
          </p:txBody>
        </p:sp>
      </p:grpSp>
      <p:sp>
        <p:nvSpPr>
          <p:cNvPr id="138251" name="Oval 11"/>
          <p:cNvSpPr>
            <a:spLocks noChangeAspect="1" noChangeArrowheads="1"/>
          </p:cNvSpPr>
          <p:nvPr/>
        </p:nvSpPr>
        <p:spPr bwMode="auto">
          <a:xfrm>
            <a:off x="7164388" y="5992813"/>
            <a:ext cx="79375" cy="80962"/>
          </a:xfrm>
          <a:prstGeom prst="ellipse">
            <a:avLst/>
          </a:prstGeom>
          <a:solidFill>
            <a:srgbClr val="FF0000"/>
          </a:solidFill>
          <a:ln w="9525">
            <a:solidFill>
              <a:schemeClr val="tx1"/>
            </a:solidFill>
            <a:round/>
            <a:headEnd/>
            <a:tailEnd/>
          </a:ln>
          <a:effectLst/>
        </p:spPr>
        <p:txBody>
          <a:bodyPr wrap="none" anchor="ctr"/>
          <a:lstStyle/>
          <a:p>
            <a:endParaRPr lang="ja-JP" altLang="en-US"/>
          </a:p>
        </p:txBody>
      </p:sp>
      <p:sp>
        <p:nvSpPr>
          <p:cNvPr id="138252" name="Oval 12"/>
          <p:cNvSpPr>
            <a:spLocks noChangeAspect="1" noChangeArrowheads="1"/>
          </p:cNvSpPr>
          <p:nvPr/>
        </p:nvSpPr>
        <p:spPr bwMode="auto">
          <a:xfrm>
            <a:off x="7380288" y="5848350"/>
            <a:ext cx="79375" cy="80963"/>
          </a:xfrm>
          <a:prstGeom prst="ellipse">
            <a:avLst/>
          </a:prstGeom>
          <a:solidFill>
            <a:srgbClr val="FF0000"/>
          </a:solidFill>
          <a:ln w="9525">
            <a:solidFill>
              <a:schemeClr val="tx1"/>
            </a:solidFill>
            <a:round/>
            <a:headEnd/>
            <a:tailEnd/>
          </a:ln>
          <a:effectLst/>
        </p:spPr>
        <p:txBody>
          <a:bodyPr wrap="none" anchor="ctr"/>
          <a:lstStyle/>
          <a:p>
            <a:endParaRPr lang="ja-JP" altLang="en-US"/>
          </a:p>
        </p:txBody>
      </p:sp>
      <p:sp>
        <p:nvSpPr>
          <p:cNvPr id="138253" name="Oval 13"/>
          <p:cNvSpPr>
            <a:spLocks noChangeAspect="1" noChangeArrowheads="1"/>
          </p:cNvSpPr>
          <p:nvPr/>
        </p:nvSpPr>
        <p:spPr bwMode="auto">
          <a:xfrm>
            <a:off x="6011863" y="4984750"/>
            <a:ext cx="79375" cy="80963"/>
          </a:xfrm>
          <a:prstGeom prst="ellipse">
            <a:avLst/>
          </a:prstGeom>
          <a:solidFill>
            <a:srgbClr val="FF0000"/>
          </a:solidFill>
          <a:ln w="9525">
            <a:solidFill>
              <a:schemeClr val="tx1"/>
            </a:solidFill>
            <a:round/>
            <a:headEnd/>
            <a:tailEnd/>
          </a:ln>
          <a:effectLst/>
        </p:spPr>
        <p:txBody>
          <a:bodyPr wrap="none" anchor="ctr"/>
          <a:lstStyle/>
          <a:p>
            <a:endParaRPr lang="ja-JP" altLang="en-US"/>
          </a:p>
        </p:txBody>
      </p:sp>
      <p:sp>
        <p:nvSpPr>
          <p:cNvPr id="138254" name="Oval 14"/>
          <p:cNvSpPr>
            <a:spLocks noChangeAspect="1" noChangeArrowheads="1"/>
          </p:cNvSpPr>
          <p:nvPr/>
        </p:nvSpPr>
        <p:spPr bwMode="auto">
          <a:xfrm>
            <a:off x="7021513" y="4840288"/>
            <a:ext cx="79375" cy="80962"/>
          </a:xfrm>
          <a:prstGeom prst="ellipse">
            <a:avLst/>
          </a:prstGeom>
          <a:solidFill>
            <a:srgbClr val="FF0000"/>
          </a:solidFill>
          <a:ln w="9525">
            <a:solidFill>
              <a:schemeClr val="tx1"/>
            </a:solidFill>
            <a:round/>
            <a:headEnd/>
            <a:tailEnd/>
          </a:ln>
          <a:effectLst/>
        </p:spPr>
        <p:txBody>
          <a:bodyPr wrap="none" anchor="ctr"/>
          <a:lstStyle/>
          <a:p>
            <a:endParaRPr lang="ja-JP" altLang="en-US"/>
          </a:p>
        </p:txBody>
      </p:sp>
      <p:sp>
        <p:nvSpPr>
          <p:cNvPr id="138255" name="Oval 15"/>
          <p:cNvSpPr>
            <a:spLocks noChangeAspect="1" noChangeArrowheads="1"/>
          </p:cNvSpPr>
          <p:nvPr/>
        </p:nvSpPr>
        <p:spPr bwMode="auto">
          <a:xfrm>
            <a:off x="6372225" y="4840288"/>
            <a:ext cx="79375" cy="80962"/>
          </a:xfrm>
          <a:prstGeom prst="ellipse">
            <a:avLst/>
          </a:prstGeom>
          <a:solidFill>
            <a:srgbClr val="FF0000"/>
          </a:solidFill>
          <a:ln w="9525">
            <a:solidFill>
              <a:schemeClr val="tx1"/>
            </a:solidFill>
            <a:round/>
            <a:headEnd/>
            <a:tailEnd/>
          </a:ln>
          <a:effectLst/>
        </p:spPr>
        <p:txBody>
          <a:bodyPr wrap="none" anchor="ctr"/>
          <a:lstStyle/>
          <a:p>
            <a:endParaRPr lang="ja-JP" altLang="en-US"/>
          </a:p>
        </p:txBody>
      </p:sp>
      <p:sp>
        <p:nvSpPr>
          <p:cNvPr id="138256" name="Oval 16"/>
          <p:cNvSpPr>
            <a:spLocks noChangeAspect="1" noChangeArrowheads="1"/>
          </p:cNvSpPr>
          <p:nvPr/>
        </p:nvSpPr>
        <p:spPr bwMode="auto">
          <a:xfrm>
            <a:off x="6948488" y="5921375"/>
            <a:ext cx="79375" cy="80963"/>
          </a:xfrm>
          <a:prstGeom prst="ellipse">
            <a:avLst/>
          </a:prstGeom>
          <a:solidFill>
            <a:srgbClr val="FF0000"/>
          </a:solidFill>
          <a:ln w="9525">
            <a:solidFill>
              <a:schemeClr val="tx1"/>
            </a:solidFill>
            <a:round/>
            <a:headEnd/>
            <a:tailEnd/>
          </a:ln>
          <a:effectLst/>
        </p:spPr>
        <p:txBody>
          <a:bodyPr wrap="none" anchor="ctr"/>
          <a:lstStyle/>
          <a:p>
            <a:endParaRPr lang="ja-JP" altLang="en-US"/>
          </a:p>
        </p:txBody>
      </p:sp>
      <p:sp>
        <p:nvSpPr>
          <p:cNvPr id="138257" name="Oval 17"/>
          <p:cNvSpPr>
            <a:spLocks noChangeAspect="1" noChangeArrowheads="1"/>
          </p:cNvSpPr>
          <p:nvPr/>
        </p:nvSpPr>
        <p:spPr bwMode="auto">
          <a:xfrm>
            <a:off x="6804025" y="6496050"/>
            <a:ext cx="79375" cy="80963"/>
          </a:xfrm>
          <a:prstGeom prst="ellipse">
            <a:avLst/>
          </a:prstGeom>
          <a:solidFill>
            <a:srgbClr val="FF0000"/>
          </a:solidFill>
          <a:ln w="9525">
            <a:solidFill>
              <a:schemeClr val="tx1"/>
            </a:solidFill>
            <a:round/>
            <a:headEnd/>
            <a:tailEnd/>
          </a:ln>
          <a:effectLst/>
        </p:spPr>
        <p:txBody>
          <a:bodyPr wrap="none" anchor="ctr"/>
          <a:lstStyle/>
          <a:p>
            <a:endParaRPr lang="ja-JP" altLang="en-US"/>
          </a:p>
        </p:txBody>
      </p:sp>
      <p:sp>
        <p:nvSpPr>
          <p:cNvPr id="138258" name="Oval 18"/>
          <p:cNvSpPr>
            <a:spLocks noChangeAspect="1" noChangeArrowheads="1"/>
          </p:cNvSpPr>
          <p:nvPr/>
        </p:nvSpPr>
        <p:spPr bwMode="auto">
          <a:xfrm>
            <a:off x="6877050" y="4840288"/>
            <a:ext cx="79375" cy="80962"/>
          </a:xfrm>
          <a:prstGeom prst="ellipse">
            <a:avLst/>
          </a:prstGeom>
          <a:solidFill>
            <a:srgbClr val="FF0000"/>
          </a:solidFill>
          <a:ln w="9525">
            <a:solidFill>
              <a:schemeClr val="tx1"/>
            </a:solidFill>
            <a:round/>
            <a:headEnd/>
            <a:tailEnd/>
          </a:ln>
          <a:effectLst/>
        </p:spPr>
        <p:txBody>
          <a:bodyPr wrap="none" anchor="ctr"/>
          <a:lstStyle/>
          <a:p>
            <a:endParaRPr lang="ja-JP" altLang="en-US"/>
          </a:p>
        </p:txBody>
      </p:sp>
      <p:sp>
        <p:nvSpPr>
          <p:cNvPr id="138259" name="Oval 19"/>
          <p:cNvSpPr>
            <a:spLocks noChangeAspect="1" noChangeArrowheads="1"/>
          </p:cNvSpPr>
          <p:nvPr/>
        </p:nvSpPr>
        <p:spPr bwMode="auto">
          <a:xfrm>
            <a:off x="8245475" y="6137275"/>
            <a:ext cx="79375" cy="80963"/>
          </a:xfrm>
          <a:prstGeom prst="ellipse">
            <a:avLst/>
          </a:prstGeom>
          <a:solidFill>
            <a:srgbClr val="FF0000"/>
          </a:solidFill>
          <a:ln w="9525">
            <a:solidFill>
              <a:schemeClr val="tx1"/>
            </a:solidFill>
            <a:round/>
            <a:headEnd/>
            <a:tailEnd/>
          </a:ln>
          <a:effectLst/>
        </p:spPr>
        <p:txBody>
          <a:bodyPr wrap="none" anchor="ctr"/>
          <a:lstStyle/>
          <a:p>
            <a:endParaRPr lang="ja-JP" altLang="en-US"/>
          </a:p>
        </p:txBody>
      </p:sp>
      <p:sp>
        <p:nvSpPr>
          <p:cNvPr id="138260" name="Oval 20"/>
          <p:cNvSpPr>
            <a:spLocks noChangeAspect="1" noChangeArrowheads="1"/>
          </p:cNvSpPr>
          <p:nvPr/>
        </p:nvSpPr>
        <p:spPr bwMode="auto">
          <a:xfrm>
            <a:off x="8867775" y="3395663"/>
            <a:ext cx="90488" cy="92075"/>
          </a:xfrm>
          <a:prstGeom prst="ellipse">
            <a:avLst/>
          </a:prstGeom>
          <a:solidFill>
            <a:srgbClr val="FF0000"/>
          </a:solidFill>
          <a:ln w="9525">
            <a:solidFill>
              <a:schemeClr val="tx1"/>
            </a:solidFill>
            <a:round/>
            <a:headEnd/>
            <a:tailEnd/>
          </a:ln>
          <a:effectLst/>
        </p:spPr>
        <p:txBody>
          <a:bodyPr wrap="none" anchor="ctr"/>
          <a:lstStyle/>
          <a:p>
            <a:endParaRPr lang="ja-JP" altLang="en-US"/>
          </a:p>
        </p:txBody>
      </p:sp>
      <p:sp>
        <p:nvSpPr>
          <p:cNvPr id="138261" name="Oval 21"/>
          <p:cNvSpPr>
            <a:spLocks noChangeAspect="1" noChangeArrowheads="1"/>
          </p:cNvSpPr>
          <p:nvPr/>
        </p:nvSpPr>
        <p:spPr bwMode="auto">
          <a:xfrm>
            <a:off x="5364163" y="6713538"/>
            <a:ext cx="79375" cy="80962"/>
          </a:xfrm>
          <a:prstGeom prst="ellipse">
            <a:avLst/>
          </a:prstGeom>
          <a:solidFill>
            <a:srgbClr val="FF0000"/>
          </a:solidFill>
          <a:ln w="9525">
            <a:solidFill>
              <a:schemeClr val="tx1"/>
            </a:solidFill>
            <a:round/>
            <a:headEnd/>
            <a:tailEnd/>
          </a:ln>
          <a:effectLst/>
        </p:spPr>
        <p:txBody>
          <a:bodyPr wrap="none" anchor="ctr"/>
          <a:lstStyle/>
          <a:p>
            <a:endParaRPr lang="ja-JP" altLang="en-US"/>
          </a:p>
        </p:txBody>
      </p:sp>
      <p:sp>
        <p:nvSpPr>
          <p:cNvPr id="138262" name="Oval 22"/>
          <p:cNvSpPr>
            <a:spLocks noChangeAspect="1" noChangeArrowheads="1"/>
          </p:cNvSpPr>
          <p:nvPr/>
        </p:nvSpPr>
        <p:spPr bwMode="auto">
          <a:xfrm>
            <a:off x="4067175" y="4624388"/>
            <a:ext cx="79375" cy="80962"/>
          </a:xfrm>
          <a:prstGeom prst="ellipse">
            <a:avLst/>
          </a:prstGeom>
          <a:solidFill>
            <a:srgbClr val="FF0000"/>
          </a:solidFill>
          <a:ln w="9525">
            <a:solidFill>
              <a:schemeClr val="tx1"/>
            </a:solidFill>
            <a:round/>
            <a:headEnd/>
            <a:tailEnd/>
          </a:ln>
          <a:effectLst/>
        </p:spPr>
        <p:txBody>
          <a:bodyPr wrap="none" anchor="ctr"/>
          <a:lstStyle/>
          <a:p>
            <a:endParaRPr lang="ja-JP" altLang="en-US"/>
          </a:p>
        </p:txBody>
      </p:sp>
      <p:sp>
        <p:nvSpPr>
          <p:cNvPr id="138263" name="Oval 23"/>
          <p:cNvSpPr>
            <a:spLocks noChangeAspect="1" noChangeArrowheads="1"/>
          </p:cNvSpPr>
          <p:nvPr/>
        </p:nvSpPr>
        <p:spPr bwMode="auto">
          <a:xfrm>
            <a:off x="7813675" y="6353175"/>
            <a:ext cx="79375" cy="80963"/>
          </a:xfrm>
          <a:prstGeom prst="ellipse">
            <a:avLst/>
          </a:prstGeom>
          <a:solidFill>
            <a:srgbClr val="FF0000"/>
          </a:solidFill>
          <a:ln w="9525">
            <a:solidFill>
              <a:schemeClr val="tx1"/>
            </a:solidFill>
            <a:round/>
            <a:headEnd/>
            <a:tailEnd/>
          </a:ln>
          <a:effectLst/>
        </p:spPr>
        <p:txBody>
          <a:bodyPr wrap="none" anchor="ctr"/>
          <a:lstStyle/>
          <a:p>
            <a:endParaRPr lang="ja-JP" altLang="en-US"/>
          </a:p>
        </p:txBody>
      </p:sp>
      <p:sp>
        <p:nvSpPr>
          <p:cNvPr id="138264" name="Oval 24"/>
          <p:cNvSpPr>
            <a:spLocks noChangeAspect="1" noChangeArrowheads="1"/>
          </p:cNvSpPr>
          <p:nvPr/>
        </p:nvSpPr>
        <p:spPr bwMode="auto">
          <a:xfrm>
            <a:off x="7596188" y="6064250"/>
            <a:ext cx="79375" cy="80963"/>
          </a:xfrm>
          <a:prstGeom prst="ellipse">
            <a:avLst/>
          </a:prstGeom>
          <a:solidFill>
            <a:srgbClr val="FF0000"/>
          </a:solidFill>
          <a:ln w="9525">
            <a:solidFill>
              <a:schemeClr val="tx1"/>
            </a:solidFill>
            <a:round/>
            <a:headEnd/>
            <a:tailEnd/>
          </a:ln>
          <a:effectLst/>
        </p:spPr>
        <p:txBody>
          <a:bodyPr wrap="none" anchor="ctr"/>
          <a:lstStyle/>
          <a:p>
            <a:endParaRPr lang="ja-JP" altLang="en-US"/>
          </a:p>
        </p:txBody>
      </p:sp>
      <p:sp>
        <p:nvSpPr>
          <p:cNvPr id="138265" name="Oval 25"/>
          <p:cNvSpPr>
            <a:spLocks noChangeAspect="1" noChangeArrowheads="1"/>
          </p:cNvSpPr>
          <p:nvPr/>
        </p:nvSpPr>
        <p:spPr bwMode="auto">
          <a:xfrm>
            <a:off x="7164388" y="5848350"/>
            <a:ext cx="79375" cy="80963"/>
          </a:xfrm>
          <a:prstGeom prst="ellipse">
            <a:avLst/>
          </a:prstGeom>
          <a:solidFill>
            <a:srgbClr val="FF0000"/>
          </a:solidFill>
          <a:ln w="9525">
            <a:solidFill>
              <a:schemeClr val="tx1"/>
            </a:solidFill>
            <a:round/>
            <a:headEnd/>
            <a:tailEnd/>
          </a:ln>
          <a:effectLst/>
        </p:spPr>
        <p:txBody>
          <a:bodyPr wrap="none" anchor="ctr"/>
          <a:lstStyle/>
          <a:p>
            <a:endParaRPr lang="ja-JP" altLang="en-US"/>
          </a:p>
        </p:txBody>
      </p:sp>
      <p:sp>
        <p:nvSpPr>
          <p:cNvPr id="138266" name="Oval 26"/>
          <p:cNvSpPr>
            <a:spLocks noChangeAspect="1" noChangeArrowheads="1"/>
          </p:cNvSpPr>
          <p:nvPr/>
        </p:nvSpPr>
        <p:spPr bwMode="auto">
          <a:xfrm>
            <a:off x="7235825" y="6424613"/>
            <a:ext cx="79375" cy="80962"/>
          </a:xfrm>
          <a:prstGeom prst="ellipse">
            <a:avLst/>
          </a:prstGeom>
          <a:solidFill>
            <a:srgbClr val="FF0000"/>
          </a:solidFill>
          <a:ln w="9525">
            <a:solidFill>
              <a:schemeClr val="tx1"/>
            </a:solidFill>
            <a:round/>
            <a:headEnd/>
            <a:tailEnd/>
          </a:ln>
          <a:effectLst/>
        </p:spPr>
        <p:txBody>
          <a:bodyPr wrap="none" anchor="ctr"/>
          <a:lstStyle/>
          <a:p>
            <a:endParaRPr lang="ja-JP" altLang="en-US"/>
          </a:p>
        </p:txBody>
      </p:sp>
      <p:sp>
        <p:nvSpPr>
          <p:cNvPr id="138267" name="Oval 27"/>
          <p:cNvSpPr>
            <a:spLocks noChangeAspect="1" noChangeArrowheads="1"/>
          </p:cNvSpPr>
          <p:nvPr/>
        </p:nvSpPr>
        <p:spPr bwMode="auto">
          <a:xfrm>
            <a:off x="7812088" y="6208713"/>
            <a:ext cx="79375" cy="80962"/>
          </a:xfrm>
          <a:prstGeom prst="ellipse">
            <a:avLst/>
          </a:prstGeom>
          <a:solidFill>
            <a:srgbClr val="FF0000"/>
          </a:solidFill>
          <a:ln w="9525">
            <a:solidFill>
              <a:schemeClr val="tx1"/>
            </a:solidFill>
            <a:round/>
            <a:headEnd/>
            <a:tailEnd/>
          </a:ln>
          <a:effectLst/>
        </p:spPr>
        <p:txBody>
          <a:bodyPr wrap="none" anchor="ctr"/>
          <a:lstStyle/>
          <a:p>
            <a:endParaRPr lang="ja-JP" altLang="en-US"/>
          </a:p>
        </p:txBody>
      </p:sp>
      <p:sp>
        <p:nvSpPr>
          <p:cNvPr id="138268" name="Oval 28"/>
          <p:cNvSpPr>
            <a:spLocks noChangeAspect="1" noChangeArrowheads="1"/>
          </p:cNvSpPr>
          <p:nvPr/>
        </p:nvSpPr>
        <p:spPr bwMode="auto">
          <a:xfrm>
            <a:off x="7237413" y="6713538"/>
            <a:ext cx="79375" cy="80962"/>
          </a:xfrm>
          <a:prstGeom prst="ellipse">
            <a:avLst/>
          </a:prstGeom>
          <a:solidFill>
            <a:srgbClr val="FF0000"/>
          </a:solidFill>
          <a:ln w="9525">
            <a:solidFill>
              <a:schemeClr val="tx1"/>
            </a:solidFill>
            <a:round/>
            <a:headEnd/>
            <a:tailEnd/>
          </a:ln>
          <a:effectLst/>
        </p:spPr>
        <p:txBody>
          <a:bodyPr wrap="none" anchor="ctr"/>
          <a:lstStyle/>
          <a:p>
            <a:endParaRPr lang="ja-JP" altLang="en-US"/>
          </a:p>
        </p:txBody>
      </p:sp>
      <p:sp>
        <p:nvSpPr>
          <p:cNvPr id="138269" name="Oval 29"/>
          <p:cNvSpPr>
            <a:spLocks noChangeAspect="1" noChangeArrowheads="1"/>
          </p:cNvSpPr>
          <p:nvPr/>
        </p:nvSpPr>
        <p:spPr bwMode="auto">
          <a:xfrm>
            <a:off x="6732588" y="5272088"/>
            <a:ext cx="79375" cy="80962"/>
          </a:xfrm>
          <a:prstGeom prst="ellipse">
            <a:avLst/>
          </a:prstGeom>
          <a:solidFill>
            <a:srgbClr val="FF0000"/>
          </a:solidFill>
          <a:ln w="9525">
            <a:solidFill>
              <a:schemeClr val="tx1"/>
            </a:solidFill>
            <a:round/>
            <a:headEnd/>
            <a:tailEnd/>
          </a:ln>
          <a:effectLst/>
        </p:spPr>
        <p:txBody>
          <a:bodyPr wrap="none" anchor="ctr"/>
          <a:lstStyle/>
          <a:p>
            <a:endParaRPr lang="ja-JP" altLang="en-US"/>
          </a:p>
        </p:txBody>
      </p:sp>
      <p:sp>
        <p:nvSpPr>
          <p:cNvPr id="138270" name="Oval 30"/>
          <p:cNvSpPr>
            <a:spLocks noChangeAspect="1" noChangeArrowheads="1"/>
          </p:cNvSpPr>
          <p:nvPr/>
        </p:nvSpPr>
        <p:spPr bwMode="auto">
          <a:xfrm>
            <a:off x="8388350" y="4633913"/>
            <a:ext cx="79375" cy="80962"/>
          </a:xfrm>
          <a:prstGeom prst="ellipse">
            <a:avLst/>
          </a:prstGeom>
          <a:solidFill>
            <a:srgbClr val="FF0000"/>
          </a:solidFill>
          <a:ln w="9525">
            <a:solidFill>
              <a:schemeClr val="tx1"/>
            </a:solidFill>
            <a:round/>
            <a:headEnd/>
            <a:tailEnd/>
          </a:ln>
          <a:effectLst/>
        </p:spPr>
        <p:txBody>
          <a:bodyPr wrap="none" anchor="ctr"/>
          <a:lstStyle/>
          <a:p>
            <a:endParaRPr lang="ja-JP" altLang="en-US"/>
          </a:p>
        </p:txBody>
      </p:sp>
      <p:sp>
        <p:nvSpPr>
          <p:cNvPr id="138271" name="Oval 31"/>
          <p:cNvSpPr>
            <a:spLocks noChangeAspect="1" noChangeArrowheads="1"/>
          </p:cNvSpPr>
          <p:nvPr/>
        </p:nvSpPr>
        <p:spPr bwMode="auto">
          <a:xfrm>
            <a:off x="7923213" y="5345113"/>
            <a:ext cx="79375" cy="80962"/>
          </a:xfrm>
          <a:prstGeom prst="ellipse">
            <a:avLst/>
          </a:prstGeom>
          <a:solidFill>
            <a:srgbClr val="FF0000"/>
          </a:solidFill>
          <a:ln w="9525">
            <a:solidFill>
              <a:schemeClr val="tx1"/>
            </a:solidFill>
            <a:round/>
            <a:headEnd/>
            <a:tailEnd/>
          </a:ln>
          <a:effectLst/>
        </p:spPr>
        <p:txBody>
          <a:bodyPr wrap="none" anchor="ctr"/>
          <a:lstStyle/>
          <a:p>
            <a:endParaRPr lang="ja-JP" altLang="en-US"/>
          </a:p>
        </p:txBody>
      </p:sp>
      <p:sp>
        <p:nvSpPr>
          <p:cNvPr id="138272" name="Oval 32"/>
          <p:cNvSpPr>
            <a:spLocks noChangeAspect="1" noChangeArrowheads="1"/>
          </p:cNvSpPr>
          <p:nvPr/>
        </p:nvSpPr>
        <p:spPr bwMode="auto">
          <a:xfrm>
            <a:off x="6372225" y="2825750"/>
            <a:ext cx="87313" cy="88900"/>
          </a:xfrm>
          <a:prstGeom prst="ellipse">
            <a:avLst/>
          </a:prstGeom>
          <a:solidFill>
            <a:srgbClr val="FF0000"/>
          </a:solidFill>
          <a:ln w="9525">
            <a:solidFill>
              <a:schemeClr val="tx1"/>
            </a:solidFill>
            <a:round/>
            <a:headEnd/>
            <a:tailEnd/>
          </a:ln>
          <a:effectLst/>
        </p:spPr>
        <p:txBody>
          <a:bodyPr wrap="none" anchor="ctr"/>
          <a:lstStyle/>
          <a:p>
            <a:endParaRPr lang="ja-JP" altLang="en-US"/>
          </a:p>
        </p:txBody>
      </p:sp>
      <p:sp>
        <p:nvSpPr>
          <p:cNvPr id="138273" name="Oval 33"/>
          <p:cNvSpPr>
            <a:spLocks noChangeAspect="1" noChangeArrowheads="1"/>
          </p:cNvSpPr>
          <p:nvPr/>
        </p:nvSpPr>
        <p:spPr bwMode="auto">
          <a:xfrm>
            <a:off x="8350250" y="5497513"/>
            <a:ext cx="79375" cy="80962"/>
          </a:xfrm>
          <a:prstGeom prst="ellipse">
            <a:avLst/>
          </a:prstGeom>
          <a:solidFill>
            <a:srgbClr val="FF0000"/>
          </a:solidFill>
          <a:ln w="9525">
            <a:solidFill>
              <a:schemeClr val="tx1"/>
            </a:solidFill>
            <a:round/>
            <a:headEnd/>
            <a:tailEnd/>
          </a:ln>
          <a:effectLst/>
        </p:spPr>
        <p:txBody>
          <a:bodyPr wrap="none" anchor="ctr"/>
          <a:lstStyle/>
          <a:p>
            <a:endParaRPr lang="ja-JP" altLang="en-US"/>
          </a:p>
        </p:txBody>
      </p:sp>
      <p:sp>
        <p:nvSpPr>
          <p:cNvPr id="138274" name="Oval 34"/>
          <p:cNvSpPr>
            <a:spLocks noChangeAspect="1" noChangeArrowheads="1"/>
          </p:cNvSpPr>
          <p:nvPr/>
        </p:nvSpPr>
        <p:spPr bwMode="auto">
          <a:xfrm>
            <a:off x="7740650" y="5151438"/>
            <a:ext cx="79375" cy="80962"/>
          </a:xfrm>
          <a:prstGeom prst="ellipse">
            <a:avLst/>
          </a:prstGeom>
          <a:solidFill>
            <a:srgbClr val="FF0000"/>
          </a:solidFill>
          <a:ln w="9525">
            <a:solidFill>
              <a:schemeClr val="tx1"/>
            </a:solidFill>
            <a:round/>
            <a:headEnd/>
            <a:tailEnd/>
          </a:ln>
          <a:effectLst/>
        </p:spPr>
        <p:txBody>
          <a:bodyPr wrap="none" anchor="ctr"/>
          <a:lstStyle/>
          <a:p>
            <a:endParaRPr lang="ja-JP" altLang="en-US"/>
          </a:p>
        </p:txBody>
      </p:sp>
      <p:sp>
        <p:nvSpPr>
          <p:cNvPr id="138275" name="Text Box 35"/>
          <p:cNvSpPr txBox="1">
            <a:spLocks noChangeArrowheads="1"/>
          </p:cNvSpPr>
          <p:nvPr/>
        </p:nvSpPr>
        <p:spPr bwMode="auto">
          <a:xfrm>
            <a:off x="22225" y="5611813"/>
            <a:ext cx="4895850" cy="1200150"/>
          </a:xfrm>
          <a:prstGeom prst="rect">
            <a:avLst/>
          </a:prstGeom>
          <a:solidFill>
            <a:schemeClr val="bg1"/>
          </a:solidFill>
          <a:ln w="12700">
            <a:solidFill>
              <a:schemeClr val="tx2"/>
            </a:solidFill>
            <a:miter lim="800000"/>
            <a:headEnd/>
            <a:tailEnd/>
          </a:ln>
          <a:effectLst/>
        </p:spPr>
        <p:txBody>
          <a:bodyPr>
            <a:spAutoFit/>
          </a:bodyPr>
          <a:lstStyle/>
          <a:p>
            <a:r>
              <a:rPr lang="ja-JP" altLang="en-US" sz="2400"/>
              <a:t>　避難場所候補地　　　３０箇所　</a:t>
            </a:r>
          </a:p>
          <a:p>
            <a:r>
              <a:rPr lang="ja-JP" altLang="en-US" sz="2400"/>
              <a:t>　・ 避難時に危険箇所の通過を回避</a:t>
            </a:r>
          </a:p>
          <a:p>
            <a:r>
              <a:rPr lang="ja-JP" altLang="en-US" sz="2400"/>
              <a:t>　・ 避難時間の短縮</a:t>
            </a:r>
          </a:p>
        </p:txBody>
      </p:sp>
      <p:sp>
        <p:nvSpPr>
          <p:cNvPr id="138276" name="Freeform 36"/>
          <p:cNvSpPr>
            <a:spLocks/>
          </p:cNvSpPr>
          <p:nvPr/>
        </p:nvSpPr>
        <p:spPr bwMode="auto">
          <a:xfrm>
            <a:off x="6443663" y="665163"/>
            <a:ext cx="1657350" cy="6192837"/>
          </a:xfrm>
          <a:custGeom>
            <a:avLst/>
            <a:gdLst/>
            <a:ahLst/>
            <a:cxnLst>
              <a:cxn ang="0">
                <a:pos x="953" y="0"/>
              </a:cxn>
              <a:cxn ang="0">
                <a:pos x="726" y="363"/>
              </a:cxn>
              <a:cxn ang="0">
                <a:pos x="681" y="499"/>
              </a:cxn>
              <a:cxn ang="0">
                <a:pos x="318" y="1225"/>
              </a:cxn>
              <a:cxn ang="0">
                <a:pos x="273" y="1270"/>
              </a:cxn>
              <a:cxn ang="0">
                <a:pos x="227" y="1361"/>
              </a:cxn>
              <a:cxn ang="0">
                <a:pos x="227" y="1452"/>
              </a:cxn>
              <a:cxn ang="0">
                <a:pos x="273" y="1543"/>
              </a:cxn>
              <a:cxn ang="0">
                <a:pos x="273" y="1679"/>
              </a:cxn>
              <a:cxn ang="0">
                <a:pos x="318" y="1724"/>
              </a:cxn>
              <a:cxn ang="0">
                <a:pos x="363" y="1860"/>
              </a:cxn>
              <a:cxn ang="0">
                <a:pos x="409" y="1951"/>
              </a:cxn>
              <a:cxn ang="0">
                <a:pos x="454" y="2042"/>
              </a:cxn>
              <a:cxn ang="0">
                <a:pos x="499" y="2223"/>
              </a:cxn>
              <a:cxn ang="0">
                <a:pos x="499" y="2359"/>
              </a:cxn>
              <a:cxn ang="0">
                <a:pos x="499" y="2450"/>
              </a:cxn>
              <a:cxn ang="0">
                <a:pos x="454" y="2586"/>
              </a:cxn>
              <a:cxn ang="0">
                <a:pos x="409" y="2722"/>
              </a:cxn>
              <a:cxn ang="0">
                <a:pos x="273" y="3085"/>
              </a:cxn>
              <a:cxn ang="0">
                <a:pos x="182" y="3266"/>
              </a:cxn>
              <a:cxn ang="0">
                <a:pos x="91" y="3493"/>
              </a:cxn>
              <a:cxn ang="0">
                <a:pos x="0" y="3811"/>
              </a:cxn>
              <a:cxn ang="0">
                <a:pos x="0" y="3901"/>
              </a:cxn>
              <a:cxn ang="0">
                <a:pos x="91" y="3901"/>
              </a:cxn>
              <a:cxn ang="0">
                <a:pos x="136" y="3720"/>
              </a:cxn>
              <a:cxn ang="0">
                <a:pos x="182" y="3584"/>
              </a:cxn>
              <a:cxn ang="0">
                <a:pos x="182" y="3538"/>
              </a:cxn>
              <a:cxn ang="0">
                <a:pos x="227" y="3448"/>
              </a:cxn>
              <a:cxn ang="0">
                <a:pos x="363" y="3130"/>
              </a:cxn>
              <a:cxn ang="0">
                <a:pos x="454" y="3039"/>
              </a:cxn>
              <a:cxn ang="0">
                <a:pos x="499" y="2767"/>
              </a:cxn>
              <a:cxn ang="0">
                <a:pos x="590" y="2586"/>
              </a:cxn>
              <a:cxn ang="0">
                <a:pos x="635" y="2404"/>
              </a:cxn>
              <a:cxn ang="0">
                <a:pos x="635" y="2268"/>
              </a:cxn>
              <a:cxn ang="0">
                <a:pos x="590" y="2087"/>
              </a:cxn>
              <a:cxn ang="0">
                <a:pos x="409" y="1679"/>
              </a:cxn>
              <a:cxn ang="0">
                <a:pos x="363" y="1588"/>
              </a:cxn>
              <a:cxn ang="0">
                <a:pos x="318" y="1497"/>
              </a:cxn>
              <a:cxn ang="0">
                <a:pos x="363" y="1316"/>
              </a:cxn>
              <a:cxn ang="0">
                <a:pos x="590" y="953"/>
              </a:cxn>
              <a:cxn ang="0">
                <a:pos x="1044" y="0"/>
              </a:cxn>
              <a:cxn ang="0">
                <a:pos x="953" y="0"/>
              </a:cxn>
            </a:cxnLst>
            <a:rect l="0" t="0" r="r" b="b"/>
            <a:pathLst>
              <a:path w="1044" h="3901">
                <a:moveTo>
                  <a:pt x="953" y="0"/>
                </a:moveTo>
                <a:lnTo>
                  <a:pt x="726" y="363"/>
                </a:lnTo>
                <a:lnTo>
                  <a:pt x="681" y="499"/>
                </a:lnTo>
                <a:lnTo>
                  <a:pt x="318" y="1225"/>
                </a:lnTo>
                <a:lnTo>
                  <a:pt x="273" y="1270"/>
                </a:lnTo>
                <a:lnTo>
                  <a:pt x="227" y="1361"/>
                </a:lnTo>
                <a:lnTo>
                  <a:pt x="227" y="1452"/>
                </a:lnTo>
                <a:lnTo>
                  <a:pt x="273" y="1543"/>
                </a:lnTo>
                <a:lnTo>
                  <a:pt x="273" y="1679"/>
                </a:lnTo>
                <a:lnTo>
                  <a:pt x="318" y="1724"/>
                </a:lnTo>
                <a:lnTo>
                  <a:pt x="363" y="1860"/>
                </a:lnTo>
                <a:lnTo>
                  <a:pt x="409" y="1951"/>
                </a:lnTo>
                <a:lnTo>
                  <a:pt x="454" y="2042"/>
                </a:lnTo>
                <a:lnTo>
                  <a:pt x="499" y="2223"/>
                </a:lnTo>
                <a:lnTo>
                  <a:pt x="499" y="2359"/>
                </a:lnTo>
                <a:lnTo>
                  <a:pt x="499" y="2450"/>
                </a:lnTo>
                <a:lnTo>
                  <a:pt x="454" y="2586"/>
                </a:lnTo>
                <a:lnTo>
                  <a:pt x="409" y="2722"/>
                </a:lnTo>
                <a:lnTo>
                  <a:pt x="273" y="3085"/>
                </a:lnTo>
                <a:lnTo>
                  <a:pt x="182" y="3266"/>
                </a:lnTo>
                <a:lnTo>
                  <a:pt x="91" y="3493"/>
                </a:lnTo>
                <a:lnTo>
                  <a:pt x="0" y="3811"/>
                </a:lnTo>
                <a:lnTo>
                  <a:pt x="0" y="3901"/>
                </a:lnTo>
                <a:lnTo>
                  <a:pt x="91" y="3901"/>
                </a:lnTo>
                <a:lnTo>
                  <a:pt x="136" y="3720"/>
                </a:lnTo>
                <a:lnTo>
                  <a:pt x="182" y="3584"/>
                </a:lnTo>
                <a:lnTo>
                  <a:pt x="182" y="3538"/>
                </a:lnTo>
                <a:lnTo>
                  <a:pt x="227" y="3448"/>
                </a:lnTo>
                <a:lnTo>
                  <a:pt x="363" y="3130"/>
                </a:lnTo>
                <a:lnTo>
                  <a:pt x="454" y="3039"/>
                </a:lnTo>
                <a:lnTo>
                  <a:pt x="499" y="2767"/>
                </a:lnTo>
                <a:lnTo>
                  <a:pt x="590" y="2586"/>
                </a:lnTo>
                <a:lnTo>
                  <a:pt x="635" y="2404"/>
                </a:lnTo>
                <a:lnTo>
                  <a:pt x="635" y="2268"/>
                </a:lnTo>
                <a:lnTo>
                  <a:pt x="590" y="2087"/>
                </a:lnTo>
                <a:lnTo>
                  <a:pt x="409" y="1679"/>
                </a:lnTo>
                <a:lnTo>
                  <a:pt x="363" y="1588"/>
                </a:lnTo>
                <a:lnTo>
                  <a:pt x="318" y="1497"/>
                </a:lnTo>
                <a:lnTo>
                  <a:pt x="363" y="1316"/>
                </a:lnTo>
                <a:lnTo>
                  <a:pt x="590" y="953"/>
                </a:lnTo>
                <a:lnTo>
                  <a:pt x="1044" y="0"/>
                </a:lnTo>
                <a:lnTo>
                  <a:pt x="953" y="0"/>
                </a:lnTo>
                <a:close/>
              </a:path>
            </a:pathLst>
          </a:custGeom>
          <a:solidFill>
            <a:srgbClr val="00FFFF">
              <a:alpha val="50000"/>
            </a:srgbClr>
          </a:solidFill>
          <a:ln w="9525">
            <a:solidFill>
              <a:schemeClr val="tx1"/>
            </a:solidFill>
            <a:round/>
            <a:headEnd/>
            <a:tailEnd/>
          </a:ln>
          <a:effectLst/>
        </p:spPr>
        <p:txBody>
          <a:bodyPr/>
          <a:lstStyle/>
          <a:p>
            <a:endParaRPr lang="ja-JP" altLang="en-US"/>
          </a:p>
        </p:txBody>
      </p:sp>
      <p:sp>
        <p:nvSpPr>
          <p:cNvPr id="138277" name="Rectangle 37"/>
          <p:cNvSpPr>
            <a:spLocks noChangeArrowheads="1"/>
          </p:cNvSpPr>
          <p:nvPr/>
        </p:nvSpPr>
        <p:spPr bwMode="auto">
          <a:xfrm>
            <a:off x="6946900" y="1169988"/>
            <a:ext cx="1441450" cy="358775"/>
          </a:xfrm>
          <a:prstGeom prst="rect">
            <a:avLst/>
          </a:prstGeom>
          <a:solidFill>
            <a:schemeClr val="bg1">
              <a:alpha val="41000"/>
            </a:schemeClr>
          </a:solidFill>
          <a:ln w="9525">
            <a:noFill/>
            <a:miter lim="800000"/>
            <a:headEnd/>
            <a:tailEnd/>
          </a:ln>
          <a:effectLst/>
        </p:spPr>
        <p:txBody>
          <a:bodyPr wrap="none" anchor="ctr"/>
          <a:lstStyle/>
          <a:p>
            <a:pPr algn="ctr"/>
            <a:r>
              <a:rPr lang="ja-JP" altLang="en-US" sz="2000" b="1"/>
              <a:t>坪井川</a:t>
            </a:r>
          </a:p>
        </p:txBody>
      </p:sp>
      <p:sp>
        <p:nvSpPr>
          <p:cNvPr id="138278" name="Line 38"/>
          <p:cNvSpPr>
            <a:spLocks noChangeShapeType="1"/>
          </p:cNvSpPr>
          <p:nvPr/>
        </p:nvSpPr>
        <p:spPr bwMode="auto">
          <a:xfrm rot="21192420" flipH="1">
            <a:off x="7283450" y="1747838"/>
            <a:ext cx="241300" cy="358775"/>
          </a:xfrm>
          <a:prstGeom prst="line">
            <a:avLst/>
          </a:prstGeom>
          <a:noFill/>
          <a:ln w="50800">
            <a:solidFill>
              <a:srgbClr val="3366FF"/>
            </a:solidFill>
            <a:round/>
            <a:headEnd/>
            <a:tailEnd type="triangle" w="med" len="med"/>
          </a:ln>
          <a:effectLst/>
        </p:spPr>
        <p:txBody>
          <a:bodyPr/>
          <a:lstStyle/>
          <a:p>
            <a:endParaRPr lang="ja-JP" altLang="en-US"/>
          </a:p>
        </p:txBody>
      </p:sp>
      <p:sp>
        <p:nvSpPr>
          <p:cNvPr id="138279" name="Oval 39"/>
          <p:cNvSpPr>
            <a:spLocks noChangeAspect="1" noChangeArrowheads="1"/>
          </p:cNvSpPr>
          <p:nvPr/>
        </p:nvSpPr>
        <p:spPr bwMode="auto">
          <a:xfrm>
            <a:off x="6186488" y="839788"/>
            <a:ext cx="85725" cy="90487"/>
          </a:xfrm>
          <a:prstGeom prst="ellipse">
            <a:avLst/>
          </a:prstGeom>
          <a:solidFill>
            <a:srgbClr val="FF0000"/>
          </a:solidFill>
          <a:ln w="9525">
            <a:solidFill>
              <a:schemeClr val="tx1"/>
            </a:solidFill>
            <a:round/>
            <a:headEnd/>
            <a:tailEnd/>
          </a:ln>
          <a:effectLst/>
        </p:spPr>
        <p:txBody>
          <a:bodyPr wrap="none" anchor="ctr"/>
          <a:lstStyle/>
          <a:p>
            <a:endParaRPr lang="ja-JP" altLang="en-US"/>
          </a:p>
        </p:txBody>
      </p:sp>
      <p:sp>
        <p:nvSpPr>
          <p:cNvPr id="138280" name="Oval 40"/>
          <p:cNvSpPr>
            <a:spLocks noChangeAspect="1" noChangeArrowheads="1"/>
          </p:cNvSpPr>
          <p:nvPr/>
        </p:nvSpPr>
        <p:spPr bwMode="auto">
          <a:xfrm>
            <a:off x="4643438" y="4695825"/>
            <a:ext cx="79375" cy="80963"/>
          </a:xfrm>
          <a:prstGeom prst="ellipse">
            <a:avLst/>
          </a:prstGeom>
          <a:solidFill>
            <a:srgbClr val="FF0000"/>
          </a:solidFill>
          <a:ln w="9525">
            <a:solidFill>
              <a:schemeClr val="tx1"/>
            </a:solidFill>
            <a:round/>
            <a:headEnd/>
            <a:tailEnd/>
          </a:ln>
          <a:effectLst/>
        </p:spPr>
        <p:txBody>
          <a:bodyPr wrap="none" anchor="ctr"/>
          <a:lstStyle/>
          <a:p>
            <a:endParaRPr lang="ja-JP" altLang="en-US"/>
          </a:p>
        </p:txBody>
      </p:sp>
      <p:sp>
        <p:nvSpPr>
          <p:cNvPr id="138281" name="Oval 41"/>
          <p:cNvSpPr>
            <a:spLocks noChangeAspect="1" noChangeArrowheads="1"/>
          </p:cNvSpPr>
          <p:nvPr/>
        </p:nvSpPr>
        <p:spPr bwMode="auto">
          <a:xfrm>
            <a:off x="8677275" y="4552950"/>
            <a:ext cx="79375" cy="80963"/>
          </a:xfrm>
          <a:prstGeom prst="ellipse">
            <a:avLst/>
          </a:prstGeom>
          <a:solidFill>
            <a:srgbClr val="FF0000"/>
          </a:solidFill>
          <a:ln w="9525">
            <a:solidFill>
              <a:schemeClr val="tx1"/>
            </a:solidFill>
            <a:round/>
            <a:headEnd/>
            <a:tailEnd/>
          </a:ln>
          <a:effectLst/>
        </p:spPr>
        <p:txBody>
          <a:bodyPr wrap="none" anchor="ctr"/>
          <a:lstStyle/>
          <a:p>
            <a:pPr algn="ctr"/>
            <a:endParaRPr lang="ja-JP" altLang="ja-JP"/>
          </a:p>
        </p:txBody>
      </p:sp>
      <p:sp>
        <p:nvSpPr>
          <p:cNvPr id="138282" name="Oval 42"/>
          <p:cNvSpPr>
            <a:spLocks noChangeAspect="1" noChangeArrowheads="1"/>
          </p:cNvSpPr>
          <p:nvPr/>
        </p:nvSpPr>
        <p:spPr bwMode="auto">
          <a:xfrm>
            <a:off x="8964613" y="4552950"/>
            <a:ext cx="79375" cy="80963"/>
          </a:xfrm>
          <a:prstGeom prst="ellipse">
            <a:avLst/>
          </a:prstGeom>
          <a:solidFill>
            <a:srgbClr val="FF0000"/>
          </a:solidFill>
          <a:ln w="9525">
            <a:solidFill>
              <a:schemeClr val="tx1"/>
            </a:solidFill>
            <a:round/>
            <a:headEnd/>
            <a:tailEnd/>
          </a:ln>
          <a:effectLst/>
        </p:spPr>
        <p:txBody>
          <a:bodyPr wrap="none" anchor="ctr"/>
          <a:lstStyle/>
          <a:p>
            <a:endParaRPr lang="ja-JP" altLang="en-US"/>
          </a:p>
        </p:txBody>
      </p:sp>
      <p:sp>
        <p:nvSpPr>
          <p:cNvPr id="138283" name="Oval 43"/>
          <p:cNvSpPr>
            <a:spLocks noChangeAspect="1" noChangeArrowheads="1"/>
          </p:cNvSpPr>
          <p:nvPr/>
        </p:nvSpPr>
        <p:spPr bwMode="auto">
          <a:xfrm>
            <a:off x="8728075" y="4311650"/>
            <a:ext cx="79375" cy="80963"/>
          </a:xfrm>
          <a:prstGeom prst="ellipse">
            <a:avLst/>
          </a:prstGeom>
          <a:solidFill>
            <a:srgbClr val="FF0000"/>
          </a:solidFill>
          <a:ln w="9525">
            <a:solidFill>
              <a:schemeClr val="tx1"/>
            </a:solidFill>
            <a:round/>
            <a:headEnd/>
            <a:tailEnd/>
          </a:ln>
          <a:effectLst/>
        </p:spPr>
        <p:txBody>
          <a:bodyPr wrap="none" anchor="ctr"/>
          <a:lstStyle/>
          <a:p>
            <a:endParaRPr lang="ja-JP" altLang="en-US"/>
          </a:p>
        </p:txBody>
      </p:sp>
      <p:sp>
        <p:nvSpPr>
          <p:cNvPr id="138284" name="Oval 44"/>
          <p:cNvSpPr>
            <a:spLocks noChangeAspect="1" noChangeArrowheads="1"/>
          </p:cNvSpPr>
          <p:nvPr/>
        </p:nvSpPr>
        <p:spPr bwMode="auto">
          <a:xfrm>
            <a:off x="8642350" y="5294313"/>
            <a:ext cx="79375" cy="80962"/>
          </a:xfrm>
          <a:prstGeom prst="ellipse">
            <a:avLst/>
          </a:prstGeom>
          <a:solidFill>
            <a:srgbClr val="FF0000"/>
          </a:solidFill>
          <a:ln w="9525">
            <a:solidFill>
              <a:schemeClr val="tx1"/>
            </a:solidFill>
            <a:round/>
            <a:headEnd/>
            <a:tailEnd/>
          </a:ln>
          <a:effectLst/>
        </p:spPr>
        <p:txBody>
          <a:bodyPr wrap="none" anchor="ctr"/>
          <a:lstStyle/>
          <a:p>
            <a:endParaRPr lang="ja-JP" altLang="en-US"/>
          </a:p>
        </p:txBody>
      </p:sp>
      <p:sp>
        <p:nvSpPr>
          <p:cNvPr id="138285" name="Text Box 45"/>
          <p:cNvSpPr txBox="1">
            <a:spLocks noChangeArrowheads="1"/>
          </p:cNvSpPr>
          <p:nvPr/>
        </p:nvSpPr>
        <p:spPr bwMode="auto">
          <a:xfrm>
            <a:off x="52388" y="3076575"/>
            <a:ext cx="2919412" cy="1006475"/>
          </a:xfrm>
          <a:prstGeom prst="rect">
            <a:avLst/>
          </a:prstGeom>
          <a:noFill/>
          <a:ln w="9525">
            <a:noFill/>
            <a:miter lim="800000"/>
            <a:headEnd/>
            <a:tailEnd/>
          </a:ln>
          <a:effectLst/>
        </p:spPr>
        <p:txBody>
          <a:bodyPr>
            <a:spAutoFit/>
          </a:bodyPr>
          <a:lstStyle/>
          <a:p>
            <a:r>
              <a:rPr lang="ja-JP" altLang="en-US" sz="2000" b="1"/>
              <a:t>（避難行動実験時）</a:t>
            </a:r>
          </a:p>
          <a:p>
            <a:r>
              <a:rPr lang="ja-JP" altLang="en-US" sz="2000" b="1"/>
              <a:t>現段階での避難シミュレーション避難場所</a:t>
            </a:r>
          </a:p>
        </p:txBody>
      </p:sp>
      <p:sp>
        <p:nvSpPr>
          <p:cNvPr id="138286" name="Oval 46"/>
          <p:cNvSpPr>
            <a:spLocks noChangeAspect="1" noChangeArrowheads="1"/>
          </p:cNvSpPr>
          <p:nvPr/>
        </p:nvSpPr>
        <p:spPr bwMode="auto">
          <a:xfrm>
            <a:off x="152400" y="5791200"/>
            <a:ext cx="79375" cy="80963"/>
          </a:xfrm>
          <a:prstGeom prst="ellipse">
            <a:avLst/>
          </a:prstGeom>
          <a:solidFill>
            <a:srgbClr val="FF0000"/>
          </a:solidFill>
          <a:ln w="9525">
            <a:solidFill>
              <a:schemeClr val="tx1"/>
            </a:solidFill>
            <a:round/>
            <a:headEnd/>
            <a:tailEnd/>
          </a:ln>
          <a:effectLst/>
        </p:spPr>
        <p:txBody>
          <a:bodyPr wrap="none" anchor="ctr"/>
          <a:lstStyle/>
          <a:p>
            <a:endParaRPr lang="ja-JP" altLang="en-US"/>
          </a:p>
        </p:txBody>
      </p:sp>
      <p:cxnSp>
        <p:nvCxnSpPr>
          <p:cNvPr id="47" name="直線コネクタ 46"/>
          <p:cNvCxnSpPr/>
          <p:nvPr/>
        </p:nvCxnSpPr>
        <p:spPr>
          <a:xfrm>
            <a:off x="214282" y="500042"/>
            <a:ext cx="8715436" cy="0"/>
          </a:xfrm>
          <a:prstGeom prst="line">
            <a:avLst/>
          </a:prstGeom>
          <a:ln w="50800">
            <a:gradFill flip="none" rotWithShape="1">
              <a:gsLst>
                <a:gs pos="0">
                  <a:schemeClr val="tx2">
                    <a:lumMod val="50000"/>
                  </a:schemeClr>
                </a:gs>
                <a:gs pos="50000">
                  <a:schemeClr val="accent1">
                    <a:tint val="44500"/>
                    <a:satMod val="160000"/>
                  </a:schemeClr>
                </a:gs>
                <a:gs pos="100000">
                  <a:schemeClr val="accent1">
                    <a:tint val="23500"/>
                    <a:satMod val="160000"/>
                  </a:schemeClr>
                </a:gs>
              </a:gsLst>
              <a:lin ang="0" scaled="1"/>
              <a:tileRect/>
            </a:gra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p:cNvSpPr>
            <a:spLocks noGrp="1" noChangeArrowheads="1"/>
          </p:cNvSpPr>
          <p:nvPr>
            <p:ph type="ctrTitle"/>
          </p:nvPr>
        </p:nvSpPr>
        <p:spPr>
          <a:xfrm>
            <a:off x="0" y="0"/>
            <a:ext cx="9144000" cy="609600"/>
          </a:xfrm>
        </p:spPr>
        <p:txBody>
          <a:bodyPr/>
          <a:lstStyle/>
          <a:p>
            <a:r>
              <a:rPr lang="ja-JP" altLang="en-US" sz="2800"/>
              <a:t>アンケート解析①</a:t>
            </a:r>
          </a:p>
        </p:txBody>
      </p:sp>
      <p:graphicFrame>
        <p:nvGraphicFramePr>
          <p:cNvPr id="172035" name="Object 3"/>
          <p:cNvGraphicFramePr>
            <a:graphicFrameLocks noChangeAspect="1"/>
          </p:cNvGraphicFramePr>
          <p:nvPr/>
        </p:nvGraphicFramePr>
        <p:xfrm>
          <a:off x="282575" y="1655763"/>
          <a:ext cx="8567738" cy="4953000"/>
        </p:xfrm>
        <a:graphic>
          <a:graphicData uri="http://schemas.openxmlformats.org/presentationml/2006/ole">
            <p:oleObj spid="_x0000_s46082" name="Chart" r:id="rId3" imgW="5843880" imgH="3346920" progId="Excel.Sheet.8">
              <p:embed/>
            </p:oleObj>
          </a:graphicData>
        </a:graphic>
      </p:graphicFrame>
      <p:sp>
        <p:nvSpPr>
          <p:cNvPr id="172036" name="Text Box 4"/>
          <p:cNvSpPr txBox="1">
            <a:spLocks noChangeArrowheads="1"/>
          </p:cNvSpPr>
          <p:nvPr/>
        </p:nvSpPr>
        <p:spPr bwMode="auto">
          <a:xfrm>
            <a:off x="566738" y="990600"/>
            <a:ext cx="8001000" cy="519113"/>
          </a:xfrm>
          <a:prstGeom prst="rect">
            <a:avLst/>
          </a:prstGeom>
          <a:noFill/>
          <a:ln w="9525">
            <a:noFill/>
            <a:miter lim="800000"/>
            <a:headEnd/>
            <a:tailEnd/>
          </a:ln>
          <a:effectLst/>
        </p:spPr>
        <p:txBody>
          <a:bodyPr>
            <a:spAutoFit/>
          </a:bodyPr>
          <a:lstStyle/>
          <a:p>
            <a:pPr algn="ctr">
              <a:spcBef>
                <a:spcPct val="50000"/>
              </a:spcBef>
            </a:pPr>
            <a:r>
              <a:rPr lang="ja-JP" altLang="en-US" sz="2800" b="1">
                <a:solidFill>
                  <a:srgbClr val="336600"/>
                </a:solidFill>
                <a:latin typeface="Times New Roman" pitchFamily="18" charset="0"/>
              </a:rPr>
              <a:t>注意報・警報発令時における対応　避難判断</a:t>
            </a:r>
          </a:p>
        </p:txBody>
      </p:sp>
      <p:sp>
        <p:nvSpPr>
          <p:cNvPr id="172037" name="Text Box 5"/>
          <p:cNvSpPr txBox="1">
            <a:spLocks noChangeArrowheads="1"/>
          </p:cNvSpPr>
          <p:nvPr/>
        </p:nvSpPr>
        <p:spPr bwMode="auto">
          <a:xfrm>
            <a:off x="4953000" y="6324600"/>
            <a:ext cx="3810000" cy="396875"/>
          </a:xfrm>
          <a:prstGeom prst="rect">
            <a:avLst/>
          </a:prstGeom>
          <a:noFill/>
          <a:ln w="9525">
            <a:noFill/>
            <a:miter lim="800000"/>
            <a:headEnd/>
            <a:tailEnd/>
          </a:ln>
          <a:effectLst/>
        </p:spPr>
        <p:txBody>
          <a:bodyPr>
            <a:spAutoFit/>
          </a:bodyPr>
          <a:lstStyle/>
          <a:p>
            <a:pPr algn="ctr">
              <a:spcBef>
                <a:spcPct val="50000"/>
              </a:spcBef>
            </a:pPr>
            <a:r>
              <a:rPr lang="ja-JP" altLang="en-US" sz="2000">
                <a:latin typeface="Times New Roman" pitchFamily="18" charset="0"/>
              </a:rPr>
              <a:t>アンケート回答者　</a:t>
            </a:r>
            <a:r>
              <a:rPr lang="en-US" altLang="ja-JP" sz="2000">
                <a:latin typeface="Times New Roman" pitchFamily="18" charset="0"/>
              </a:rPr>
              <a:t>198</a:t>
            </a:r>
            <a:r>
              <a:rPr lang="ja-JP" altLang="en-US" sz="2000">
                <a:latin typeface="Times New Roman" pitchFamily="18" charset="0"/>
              </a:rPr>
              <a:t>人（延べ）</a:t>
            </a:r>
          </a:p>
        </p:txBody>
      </p:sp>
      <p:cxnSp>
        <p:nvCxnSpPr>
          <p:cNvPr id="6" name="直線コネクタ 5"/>
          <p:cNvCxnSpPr/>
          <p:nvPr/>
        </p:nvCxnSpPr>
        <p:spPr>
          <a:xfrm>
            <a:off x="214282" y="500042"/>
            <a:ext cx="8715436" cy="0"/>
          </a:xfrm>
          <a:prstGeom prst="line">
            <a:avLst/>
          </a:prstGeom>
          <a:ln w="50800">
            <a:gradFill flip="none" rotWithShape="1">
              <a:gsLst>
                <a:gs pos="0">
                  <a:schemeClr val="tx2">
                    <a:lumMod val="50000"/>
                  </a:schemeClr>
                </a:gs>
                <a:gs pos="50000">
                  <a:schemeClr val="accent1">
                    <a:tint val="44500"/>
                    <a:satMod val="160000"/>
                  </a:schemeClr>
                </a:gs>
                <a:gs pos="100000">
                  <a:schemeClr val="accent1">
                    <a:tint val="23500"/>
                    <a:satMod val="160000"/>
                  </a:schemeClr>
                </a:gs>
              </a:gsLst>
              <a:lin ang="0" scaled="1"/>
              <a:tileRect/>
            </a:gra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ChangeArrowheads="1"/>
          </p:cNvSpPr>
          <p:nvPr>
            <p:ph type="ctrTitle"/>
          </p:nvPr>
        </p:nvSpPr>
        <p:spPr>
          <a:xfrm>
            <a:off x="0" y="0"/>
            <a:ext cx="9144000" cy="609600"/>
          </a:xfrm>
        </p:spPr>
        <p:txBody>
          <a:bodyPr/>
          <a:lstStyle/>
          <a:p>
            <a:r>
              <a:rPr lang="ja-JP" altLang="en-US" sz="2800"/>
              <a:t>アンケート解析②</a:t>
            </a:r>
          </a:p>
        </p:txBody>
      </p:sp>
      <p:graphicFrame>
        <p:nvGraphicFramePr>
          <p:cNvPr id="173059" name="Object 3"/>
          <p:cNvGraphicFramePr>
            <a:graphicFrameLocks noChangeAspect="1"/>
          </p:cNvGraphicFramePr>
          <p:nvPr/>
        </p:nvGraphicFramePr>
        <p:xfrm>
          <a:off x="282575" y="1666875"/>
          <a:ext cx="8567738" cy="4940300"/>
        </p:xfrm>
        <a:graphic>
          <a:graphicData uri="http://schemas.openxmlformats.org/presentationml/2006/ole">
            <p:oleObj spid="_x0000_s47106" name="Chart" r:id="rId3" imgW="5843880" imgH="3346920" progId="Excel.Sheet.8">
              <p:embed/>
            </p:oleObj>
          </a:graphicData>
        </a:graphic>
      </p:graphicFrame>
      <p:sp>
        <p:nvSpPr>
          <p:cNvPr id="173060" name="Text Box 4"/>
          <p:cNvSpPr txBox="1">
            <a:spLocks noChangeArrowheads="1"/>
          </p:cNvSpPr>
          <p:nvPr/>
        </p:nvSpPr>
        <p:spPr bwMode="auto">
          <a:xfrm>
            <a:off x="566738" y="990600"/>
            <a:ext cx="8001000" cy="519113"/>
          </a:xfrm>
          <a:prstGeom prst="rect">
            <a:avLst/>
          </a:prstGeom>
          <a:noFill/>
          <a:ln w="9525">
            <a:noFill/>
            <a:miter lim="800000"/>
            <a:headEnd/>
            <a:tailEnd/>
          </a:ln>
          <a:effectLst/>
        </p:spPr>
        <p:txBody>
          <a:bodyPr>
            <a:spAutoFit/>
          </a:bodyPr>
          <a:lstStyle/>
          <a:p>
            <a:pPr algn="ctr">
              <a:spcBef>
                <a:spcPct val="50000"/>
              </a:spcBef>
            </a:pPr>
            <a:r>
              <a:rPr lang="ja-JP" altLang="en-US" sz="2800" b="1">
                <a:solidFill>
                  <a:srgbClr val="336600"/>
                </a:solidFill>
                <a:latin typeface="Times New Roman" pitchFamily="18" charset="0"/>
              </a:rPr>
              <a:t>災害発生時における対応　避難判断</a:t>
            </a:r>
          </a:p>
        </p:txBody>
      </p:sp>
      <p:sp>
        <p:nvSpPr>
          <p:cNvPr id="173061" name="Text Box 5"/>
          <p:cNvSpPr txBox="1">
            <a:spLocks noChangeArrowheads="1"/>
          </p:cNvSpPr>
          <p:nvPr/>
        </p:nvSpPr>
        <p:spPr bwMode="auto">
          <a:xfrm>
            <a:off x="5105400" y="6324600"/>
            <a:ext cx="3657600" cy="396875"/>
          </a:xfrm>
          <a:prstGeom prst="rect">
            <a:avLst/>
          </a:prstGeom>
          <a:noFill/>
          <a:ln w="9525">
            <a:noFill/>
            <a:miter lim="800000"/>
            <a:headEnd/>
            <a:tailEnd/>
          </a:ln>
          <a:effectLst/>
        </p:spPr>
        <p:txBody>
          <a:bodyPr>
            <a:spAutoFit/>
          </a:bodyPr>
          <a:lstStyle/>
          <a:p>
            <a:pPr algn="ctr">
              <a:spcBef>
                <a:spcPct val="50000"/>
              </a:spcBef>
            </a:pPr>
            <a:r>
              <a:rPr lang="ja-JP" altLang="en-US" sz="2000">
                <a:latin typeface="Times New Roman" pitchFamily="18" charset="0"/>
              </a:rPr>
              <a:t>アンケート回答者　</a:t>
            </a:r>
            <a:r>
              <a:rPr lang="en-US" altLang="ja-JP" sz="2000">
                <a:latin typeface="Times New Roman" pitchFamily="18" charset="0"/>
              </a:rPr>
              <a:t>198</a:t>
            </a:r>
            <a:r>
              <a:rPr lang="ja-JP" altLang="en-US" sz="2000">
                <a:latin typeface="Times New Roman" pitchFamily="18" charset="0"/>
              </a:rPr>
              <a:t>人（延べ）</a:t>
            </a:r>
          </a:p>
        </p:txBody>
      </p:sp>
      <p:cxnSp>
        <p:nvCxnSpPr>
          <p:cNvPr id="6" name="直線コネクタ 5"/>
          <p:cNvCxnSpPr/>
          <p:nvPr/>
        </p:nvCxnSpPr>
        <p:spPr>
          <a:xfrm>
            <a:off x="214282" y="500042"/>
            <a:ext cx="8715436" cy="0"/>
          </a:xfrm>
          <a:prstGeom prst="line">
            <a:avLst/>
          </a:prstGeom>
          <a:ln w="50800">
            <a:gradFill flip="none" rotWithShape="1">
              <a:gsLst>
                <a:gs pos="0">
                  <a:schemeClr val="tx2">
                    <a:lumMod val="50000"/>
                  </a:schemeClr>
                </a:gs>
                <a:gs pos="50000">
                  <a:schemeClr val="accent1">
                    <a:tint val="44500"/>
                    <a:satMod val="160000"/>
                  </a:schemeClr>
                </a:gs>
                <a:gs pos="100000">
                  <a:schemeClr val="accent1">
                    <a:tint val="23500"/>
                    <a:satMod val="160000"/>
                  </a:schemeClr>
                </a:gs>
              </a:gsLst>
              <a:lin ang="0" scaled="1"/>
              <a:tileRect/>
            </a:gra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線コネクタ 4"/>
          <p:cNvCxnSpPr/>
          <p:nvPr/>
        </p:nvCxnSpPr>
        <p:spPr>
          <a:xfrm>
            <a:off x="214282" y="579438"/>
            <a:ext cx="8715436" cy="0"/>
          </a:xfrm>
          <a:prstGeom prst="line">
            <a:avLst/>
          </a:prstGeom>
          <a:ln w="50800">
            <a:gradFill flip="none" rotWithShape="1">
              <a:gsLst>
                <a:gs pos="0">
                  <a:schemeClr val="tx2">
                    <a:lumMod val="50000"/>
                  </a:schemeClr>
                </a:gs>
                <a:gs pos="50000">
                  <a:schemeClr val="accent1">
                    <a:tint val="44500"/>
                    <a:satMod val="160000"/>
                  </a:schemeClr>
                </a:gs>
                <a:gs pos="100000">
                  <a:schemeClr val="accent1">
                    <a:tint val="23500"/>
                    <a:satMod val="160000"/>
                  </a:scheme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5123" name="テキスト ボックス 9"/>
          <p:cNvSpPr txBox="1">
            <a:spLocks noChangeArrowheads="1"/>
          </p:cNvSpPr>
          <p:nvPr/>
        </p:nvSpPr>
        <p:spPr bwMode="auto">
          <a:xfrm>
            <a:off x="214313" y="0"/>
            <a:ext cx="7358062" cy="646113"/>
          </a:xfrm>
          <a:prstGeom prst="rect">
            <a:avLst/>
          </a:prstGeom>
          <a:noFill/>
          <a:ln w="9525">
            <a:noFill/>
            <a:miter lim="800000"/>
            <a:headEnd/>
            <a:tailEnd/>
          </a:ln>
        </p:spPr>
        <p:txBody>
          <a:bodyPr>
            <a:spAutoFit/>
          </a:bodyPr>
          <a:lstStyle/>
          <a:p>
            <a:r>
              <a:rPr lang="ja-JP" altLang="en-US" sz="3600">
                <a:latin typeface="Calibri" pitchFamily="34" charset="0"/>
              </a:rPr>
              <a:t>研究背景～近年の災害対策～</a:t>
            </a:r>
          </a:p>
        </p:txBody>
      </p:sp>
      <p:sp>
        <p:nvSpPr>
          <p:cNvPr id="7" name="Text Box 4"/>
          <p:cNvSpPr txBox="1">
            <a:spLocks noChangeArrowheads="1"/>
          </p:cNvSpPr>
          <p:nvPr/>
        </p:nvSpPr>
        <p:spPr bwMode="auto">
          <a:xfrm>
            <a:off x="250825" y="765175"/>
            <a:ext cx="8569325" cy="4524375"/>
          </a:xfrm>
          <a:prstGeom prst="rect">
            <a:avLst/>
          </a:prstGeom>
          <a:noFill/>
          <a:ln w="9525">
            <a:noFill/>
            <a:miter lim="800000"/>
            <a:headEnd/>
            <a:tailEnd/>
          </a:ln>
          <a:effectLst/>
        </p:spPr>
        <p:txBody>
          <a:bodyPr>
            <a:spAutoFit/>
          </a:bodyPr>
          <a:lstStyle/>
          <a:p>
            <a:pPr fontAlgn="auto">
              <a:spcBef>
                <a:spcPct val="50000"/>
              </a:spcBef>
              <a:spcAft>
                <a:spcPts val="0"/>
              </a:spcAft>
              <a:defRPr/>
            </a:pPr>
            <a:r>
              <a:rPr lang="ja-JP" altLang="en-US" sz="2400" b="1" dirty="0">
                <a:solidFill>
                  <a:srgbClr val="CC0000"/>
                </a:solidFill>
                <a:latin typeface="+mn-lt"/>
                <a:ea typeface="+mn-ea"/>
              </a:rPr>
              <a:t>防災</a:t>
            </a:r>
            <a:r>
              <a:rPr lang="ja-JP" altLang="en-US" sz="2000" dirty="0">
                <a:latin typeface="+mn-lt"/>
                <a:ea typeface="+mn-ea"/>
              </a:rPr>
              <a:t>　　　</a:t>
            </a:r>
            <a:r>
              <a:rPr lang="ja-JP" altLang="en-US" sz="2000" b="1" dirty="0">
                <a:latin typeface="+mn-lt"/>
                <a:ea typeface="+mn-ea"/>
              </a:rPr>
              <a:t>行政主体のハード対策（公助）</a:t>
            </a:r>
          </a:p>
          <a:p>
            <a:pPr fontAlgn="auto">
              <a:spcBef>
                <a:spcPct val="50000"/>
              </a:spcBef>
              <a:spcAft>
                <a:spcPts val="0"/>
              </a:spcAft>
              <a:defRPr/>
            </a:pPr>
            <a:r>
              <a:rPr lang="ja-JP" altLang="en-US" sz="2000" dirty="0">
                <a:latin typeface="+mn-lt"/>
                <a:ea typeface="+mn-ea"/>
              </a:rPr>
              <a:t>　　　　</a:t>
            </a:r>
            <a:r>
              <a:rPr lang="ja-JP" altLang="en-US" sz="2000" b="1" dirty="0">
                <a:solidFill>
                  <a:schemeClr val="accent1">
                    <a:lumMod val="75000"/>
                  </a:schemeClr>
                </a:solidFill>
                <a:latin typeface="+mn-lt"/>
                <a:ea typeface="+mn-ea"/>
              </a:rPr>
              <a:t>⇒行政から住民への一方向の防災情報提供</a:t>
            </a:r>
          </a:p>
          <a:p>
            <a:pPr fontAlgn="auto">
              <a:spcBef>
                <a:spcPct val="50000"/>
              </a:spcBef>
              <a:spcAft>
                <a:spcPts val="0"/>
              </a:spcAft>
              <a:defRPr/>
            </a:pPr>
            <a:r>
              <a:rPr lang="ja-JP" altLang="en-US" sz="2000" b="1" dirty="0">
                <a:latin typeface="+mn-lt"/>
                <a:ea typeface="+mn-ea"/>
              </a:rPr>
              <a:t>　　　　　　　</a:t>
            </a:r>
          </a:p>
          <a:p>
            <a:pPr fontAlgn="auto">
              <a:spcBef>
                <a:spcPct val="50000"/>
              </a:spcBef>
              <a:spcAft>
                <a:spcPts val="0"/>
              </a:spcAft>
              <a:defRPr/>
            </a:pPr>
            <a:endParaRPr lang="ja-JP" altLang="en-US" sz="2000" b="1" dirty="0">
              <a:latin typeface="+mn-lt"/>
              <a:ea typeface="+mn-ea"/>
            </a:endParaRPr>
          </a:p>
          <a:p>
            <a:pPr fontAlgn="auto">
              <a:spcBef>
                <a:spcPct val="50000"/>
              </a:spcBef>
              <a:spcAft>
                <a:spcPts val="0"/>
              </a:spcAft>
              <a:defRPr/>
            </a:pPr>
            <a:endParaRPr lang="ja-JP" altLang="en-US" sz="2000" b="1" dirty="0">
              <a:latin typeface="+mn-lt"/>
              <a:ea typeface="+mn-ea"/>
            </a:endParaRPr>
          </a:p>
          <a:p>
            <a:pPr fontAlgn="auto">
              <a:spcBef>
                <a:spcPct val="50000"/>
              </a:spcBef>
              <a:spcAft>
                <a:spcPts val="0"/>
              </a:spcAft>
              <a:defRPr/>
            </a:pPr>
            <a:endParaRPr lang="ja-JP" altLang="en-US" sz="2000" b="1" dirty="0">
              <a:latin typeface="+mn-lt"/>
              <a:ea typeface="+mn-ea"/>
            </a:endParaRPr>
          </a:p>
          <a:p>
            <a:pPr fontAlgn="auto">
              <a:spcBef>
                <a:spcPct val="50000"/>
              </a:spcBef>
              <a:spcAft>
                <a:spcPts val="0"/>
              </a:spcAft>
              <a:defRPr/>
            </a:pPr>
            <a:endParaRPr lang="ja-JP" altLang="en-US" sz="800" b="1" u="sng" dirty="0">
              <a:latin typeface="+mn-lt"/>
              <a:ea typeface="+mn-ea"/>
            </a:endParaRPr>
          </a:p>
          <a:p>
            <a:pPr fontAlgn="auto">
              <a:spcBef>
                <a:spcPct val="50000"/>
              </a:spcBef>
              <a:spcAft>
                <a:spcPts val="0"/>
              </a:spcAft>
              <a:defRPr/>
            </a:pPr>
            <a:r>
              <a:rPr lang="ja-JP" altLang="en-US" sz="2400" b="1" dirty="0">
                <a:solidFill>
                  <a:srgbClr val="CC0000"/>
                </a:solidFill>
                <a:latin typeface="+mn-lt"/>
                <a:ea typeface="+mn-ea"/>
              </a:rPr>
              <a:t>減災</a:t>
            </a:r>
            <a:r>
              <a:rPr lang="ja-JP" altLang="en-US" sz="2000" dirty="0">
                <a:latin typeface="+mn-lt"/>
                <a:ea typeface="+mn-ea"/>
              </a:rPr>
              <a:t>　　　</a:t>
            </a:r>
            <a:r>
              <a:rPr lang="ja-JP" altLang="en-US" sz="2000" b="1" dirty="0">
                <a:latin typeface="+mn-lt"/>
                <a:ea typeface="+mn-ea"/>
              </a:rPr>
              <a:t>地域コミュニティ主体のソフト対策（自助・共助）</a:t>
            </a:r>
          </a:p>
          <a:p>
            <a:pPr fontAlgn="auto">
              <a:spcBef>
                <a:spcPct val="50000"/>
              </a:spcBef>
              <a:spcAft>
                <a:spcPts val="0"/>
              </a:spcAft>
              <a:defRPr/>
            </a:pPr>
            <a:r>
              <a:rPr lang="ja-JP" altLang="en-US" sz="2000" dirty="0">
                <a:latin typeface="+mn-lt"/>
                <a:ea typeface="+mn-ea"/>
              </a:rPr>
              <a:t>　　　　</a:t>
            </a:r>
            <a:r>
              <a:rPr lang="ja-JP" altLang="en-US" sz="2000" b="1" dirty="0">
                <a:solidFill>
                  <a:schemeClr val="accent1">
                    <a:lumMod val="75000"/>
                  </a:schemeClr>
                </a:solidFill>
                <a:latin typeface="+mn-lt"/>
                <a:ea typeface="+mn-ea"/>
              </a:rPr>
              <a:t>⇒地域のニーズに応えたオーダーメイドの災害対策</a:t>
            </a:r>
          </a:p>
          <a:p>
            <a:pPr fontAlgn="auto">
              <a:spcBef>
                <a:spcPct val="50000"/>
              </a:spcBef>
              <a:spcAft>
                <a:spcPts val="0"/>
              </a:spcAft>
              <a:defRPr/>
            </a:pPr>
            <a:r>
              <a:rPr lang="ja-JP" altLang="en-US" sz="2000" b="1" dirty="0">
                <a:solidFill>
                  <a:schemeClr val="accent2"/>
                </a:solidFill>
                <a:latin typeface="+mn-lt"/>
                <a:ea typeface="+mn-ea"/>
              </a:rPr>
              <a:t>　　　　　</a:t>
            </a:r>
            <a:r>
              <a:rPr lang="ja-JP" altLang="en-US" sz="2400" b="1" dirty="0">
                <a:solidFill>
                  <a:srgbClr val="FF0000"/>
                </a:solidFill>
                <a:latin typeface="+mn-lt"/>
                <a:ea typeface="+mn-ea"/>
              </a:rPr>
              <a:t>災害リスクマネジメント　⇒　地域防災力（地域力）の向上</a:t>
            </a:r>
          </a:p>
        </p:txBody>
      </p:sp>
      <p:sp>
        <p:nvSpPr>
          <p:cNvPr id="5125" name="Rectangle 23"/>
          <p:cNvSpPr>
            <a:spLocks noChangeArrowheads="1"/>
          </p:cNvSpPr>
          <p:nvPr/>
        </p:nvSpPr>
        <p:spPr bwMode="auto">
          <a:xfrm>
            <a:off x="2032000" y="5229225"/>
            <a:ext cx="5040313" cy="1368425"/>
          </a:xfrm>
          <a:prstGeom prst="rect">
            <a:avLst/>
          </a:prstGeom>
          <a:solidFill>
            <a:srgbClr val="FFC000">
              <a:alpha val="50000"/>
            </a:srgbClr>
          </a:solidFill>
          <a:ln w="50800">
            <a:noFill/>
            <a:miter lim="800000"/>
            <a:headEnd/>
            <a:tailEnd/>
          </a:ln>
        </p:spPr>
        <p:txBody>
          <a:bodyPr wrap="none" anchor="ctr"/>
          <a:lstStyle/>
          <a:p>
            <a:endParaRPr lang="ja-JP" altLang="en-US">
              <a:latin typeface="Calibri" pitchFamily="34" charset="0"/>
            </a:endParaRPr>
          </a:p>
        </p:txBody>
      </p:sp>
      <p:sp>
        <p:nvSpPr>
          <p:cNvPr id="5126" name="Line 8"/>
          <p:cNvSpPr>
            <a:spLocks noChangeShapeType="1"/>
          </p:cNvSpPr>
          <p:nvPr/>
        </p:nvSpPr>
        <p:spPr bwMode="auto">
          <a:xfrm flipH="1">
            <a:off x="611188" y="1484313"/>
            <a:ext cx="0" cy="2089150"/>
          </a:xfrm>
          <a:prstGeom prst="line">
            <a:avLst/>
          </a:prstGeom>
          <a:noFill/>
          <a:ln w="127000">
            <a:solidFill>
              <a:schemeClr val="tx1"/>
            </a:solidFill>
            <a:round/>
            <a:headEnd/>
            <a:tailEnd type="triangle" w="med" len="med"/>
          </a:ln>
        </p:spPr>
        <p:txBody>
          <a:bodyPr/>
          <a:lstStyle/>
          <a:p>
            <a:endParaRPr lang="ja-JP" altLang="en-US"/>
          </a:p>
        </p:txBody>
      </p:sp>
      <p:grpSp>
        <p:nvGrpSpPr>
          <p:cNvPr id="5127" name="Group 20"/>
          <p:cNvGrpSpPr>
            <a:grpSpLocks/>
          </p:cNvGrpSpPr>
          <p:nvPr/>
        </p:nvGrpSpPr>
        <p:grpSpPr bwMode="auto">
          <a:xfrm>
            <a:off x="3340100" y="5373688"/>
            <a:ext cx="2592388" cy="519112"/>
            <a:chOff x="1338" y="3339"/>
            <a:chExt cx="1633" cy="327"/>
          </a:xfrm>
        </p:grpSpPr>
        <p:sp>
          <p:nvSpPr>
            <p:cNvPr id="5133" name="Text Box 19"/>
            <p:cNvSpPr txBox="1">
              <a:spLocks noChangeArrowheads="1"/>
            </p:cNvSpPr>
            <p:nvPr/>
          </p:nvSpPr>
          <p:spPr bwMode="auto">
            <a:xfrm>
              <a:off x="1338" y="3339"/>
              <a:ext cx="1633" cy="327"/>
            </a:xfrm>
            <a:prstGeom prst="rect">
              <a:avLst/>
            </a:prstGeom>
            <a:solidFill>
              <a:srgbClr val="CCFFCC"/>
            </a:solidFill>
            <a:ln w="9525">
              <a:noFill/>
              <a:miter lim="800000"/>
              <a:headEnd/>
              <a:tailEnd/>
            </a:ln>
          </p:spPr>
          <p:txBody>
            <a:bodyPr>
              <a:spAutoFit/>
            </a:bodyPr>
            <a:lstStyle/>
            <a:p>
              <a:pPr>
                <a:spcBef>
                  <a:spcPct val="50000"/>
                </a:spcBef>
              </a:pPr>
              <a:r>
                <a:rPr lang="ja-JP" altLang="en-US" sz="2800" b="1" dirty="0">
                  <a:latin typeface="Calibri" pitchFamily="34" charset="0"/>
                </a:rPr>
                <a:t>行政　　　　住民</a:t>
              </a:r>
            </a:p>
          </p:txBody>
        </p:sp>
        <p:sp>
          <p:nvSpPr>
            <p:cNvPr id="5134" name="AutoShape 16"/>
            <p:cNvSpPr>
              <a:spLocks noChangeArrowheads="1"/>
            </p:cNvSpPr>
            <p:nvPr/>
          </p:nvSpPr>
          <p:spPr bwMode="auto">
            <a:xfrm>
              <a:off x="1927" y="3430"/>
              <a:ext cx="408" cy="182"/>
            </a:xfrm>
            <a:prstGeom prst="leftRightArrow">
              <a:avLst>
                <a:gd name="adj1" fmla="val 50000"/>
                <a:gd name="adj2" fmla="val 44835"/>
              </a:avLst>
            </a:prstGeom>
            <a:solidFill>
              <a:srgbClr val="00FFFF"/>
            </a:solidFill>
            <a:ln w="9525">
              <a:solidFill>
                <a:schemeClr val="tx1"/>
              </a:solidFill>
              <a:miter lim="800000"/>
              <a:headEnd/>
              <a:tailEnd/>
            </a:ln>
          </p:spPr>
          <p:txBody>
            <a:bodyPr wrap="none" anchor="ctr"/>
            <a:lstStyle/>
            <a:p>
              <a:endParaRPr lang="ja-JP" altLang="en-US">
                <a:latin typeface="Calibri" pitchFamily="34" charset="0"/>
              </a:endParaRPr>
            </a:p>
          </p:txBody>
        </p:sp>
      </p:grpSp>
      <p:sp>
        <p:nvSpPr>
          <p:cNvPr id="5128" name="Text Box 22"/>
          <p:cNvSpPr txBox="1">
            <a:spLocks noChangeArrowheads="1"/>
          </p:cNvSpPr>
          <p:nvPr/>
        </p:nvSpPr>
        <p:spPr bwMode="auto">
          <a:xfrm>
            <a:off x="2249503" y="6092825"/>
            <a:ext cx="4537075" cy="457200"/>
          </a:xfrm>
          <a:prstGeom prst="rect">
            <a:avLst/>
          </a:prstGeom>
          <a:noFill/>
          <a:ln w="9525">
            <a:noFill/>
            <a:miter lim="800000"/>
            <a:headEnd/>
            <a:tailEnd/>
          </a:ln>
        </p:spPr>
        <p:txBody>
          <a:bodyPr>
            <a:spAutoFit/>
          </a:bodyPr>
          <a:lstStyle/>
          <a:p>
            <a:pPr algn="ctr">
              <a:spcBef>
                <a:spcPct val="50000"/>
              </a:spcBef>
            </a:pPr>
            <a:r>
              <a:rPr lang="ja-JP" altLang="en-US" sz="2400" b="1" dirty="0">
                <a:solidFill>
                  <a:srgbClr val="FF0000"/>
                </a:solidFill>
                <a:latin typeface="Calibri" pitchFamily="34" charset="0"/>
              </a:rPr>
              <a:t>双方向のリスクコミュニケーション</a:t>
            </a:r>
          </a:p>
        </p:txBody>
      </p:sp>
      <p:grpSp>
        <p:nvGrpSpPr>
          <p:cNvPr id="5129" name="Group 21"/>
          <p:cNvGrpSpPr>
            <a:grpSpLocks/>
          </p:cNvGrpSpPr>
          <p:nvPr/>
        </p:nvGrpSpPr>
        <p:grpSpPr bwMode="auto">
          <a:xfrm>
            <a:off x="6300788" y="1196975"/>
            <a:ext cx="2627312" cy="519113"/>
            <a:chOff x="4105" y="845"/>
            <a:chExt cx="1655" cy="327"/>
          </a:xfrm>
        </p:grpSpPr>
        <p:sp>
          <p:nvSpPr>
            <p:cNvPr id="5131" name="Text Box 15"/>
            <p:cNvSpPr txBox="1">
              <a:spLocks noChangeArrowheads="1"/>
            </p:cNvSpPr>
            <p:nvPr/>
          </p:nvSpPr>
          <p:spPr bwMode="auto">
            <a:xfrm>
              <a:off x="4105" y="845"/>
              <a:ext cx="1655" cy="327"/>
            </a:xfrm>
            <a:prstGeom prst="rect">
              <a:avLst/>
            </a:prstGeom>
            <a:solidFill>
              <a:srgbClr val="CCFFCC"/>
            </a:solidFill>
            <a:ln w="9525">
              <a:noFill/>
              <a:miter lim="800000"/>
              <a:headEnd/>
              <a:tailEnd/>
            </a:ln>
          </p:spPr>
          <p:txBody>
            <a:bodyPr>
              <a:spAutoFit/>
            </a:bodyPr>
            <a:lstStyle/>
            <a:p>
              <a:pPr>
                <a:spcBef>
                  <a:spcPct val="50000"/>
                </a:spcBef>
              </a:pPr>
              <a:r>
                <a:rPr lang="ja-JP" altLang="en-US" sz="2800" b="1">
                  <a:latin typeface="Calibri" pitchFamily="34" charset="0"/>
                </a:rPr>
                <a:t>行政　　　　住民</a:t>
              </a:r>
            </a:p>
          </p:txBody>
        </p:sp>
        <p:sp>
          <p:nvSpPr>
            <p:cNvPr id="5132" name="AutoShape 17"/>
            <p:cNvSpPr>
              <a:spLocks noChangeArrowheads="1"/>
            </p:cNvSpPr>
            <p:nvPr/>
          </p:nvSpPr>
          <p:spPr bwMode="auto">
            <a:xfrm>
              <a:off x="4740" y="935"/>
              <a:ext cx="318" cy="181"/>
            </a:xfrm>
            <a:prstGeom prst="rightArrow">
              <a:avLst>
                <a:gd name="adj1" fmla="val 50000"/>
                <a:gd name="adj2" fmla="val 43923"/>
              </a:avLst>
            </a:prstGeom>
            <a:solidFill>
              <a:srgbClr val="00FFFF"/>
            </a:solidFill>
            <a:ln w="9525">
              <a:solidFill>
                <a:schemeClr val="tx1"/>
              </a:solidFill>
              <a:miter lim="800000"/>
              <a:headEnd/>
              <a:tailEnd/>
            </a:ln>
          </p:spPr>
          <p:txBody>
            <a:bodyPr wrap="none" anchor="ctr"/>
            <a:lstStyle/>
            <a:p>
              <a:endParaRPr lang="ja-JP" altLang="en-US">
                <a:latin typeface="Calibri" pitchFamily="34" charset="0"/>
              </a:endParaRPr>
            </a:p>
          </p:txBody>
        </p:sp>
      </p:grpSp>
      <p:sp>
        <p:nvSpPr>
          <p:cNvPr id="5130" name="Text Box 24"/>
          <p:cNvSpPr txBox="1">
            <a:spLocks noChangeArrowheads="1"/>
          </p:cNvSpPr>
          <p:nvPr/>
        </p:nvSpPr>
        <p:spPr bwMode="auto">
          <a:xfrm>
            <a:off x="1258888" y="1916113"/>
            <a:ext cx="5184775" cy="1433512"/>
          </a:xfrm>
          <a:prstGeom prst="rect">
            <a:avLst/>
          </a:prstGeom>
          <a:solidFill>
            <a:srgbClr val="FFFF00">
              <a:alpha val="50000"/>
            </a:srgbClr>
          </a:solidFill>
          <a:ln w="9525">
            <a:noFill/>
            <a:miter lim="800000"/>
            <a:headEnd/>
            <a:tailEnd/>
          </a:ln>
        </p:spPr>
        <p:txBody>
          <a:bodyPr>
            <a:spAutoFit/>
          </a:bodyPr>
          <a:lstStyle/>
          <a:p>
            <a:r>
              <a:rPr lang="ja-JP" altLang="en-US" sz="2000" b="1" dirty="0">
                <a:latin typeface="Calibri" pitchFamily="34" charset="0"/>
              </a:rPr>
              <a:t>・計画規模を超える豪雨の増加</a:t>
            </a:r>
          </a:p>
          <a:p>
            <a:r>
              <a:rPr lang="ja-JP" altLang="en-US" sz="2000" dirty="0">
                <a:latin typeface="Calibri" pitchFamily="34" charset="0"/>
              </a:rPr>
              <a:t>　⇒局所的に水害、土砂災害が多発</a:t>
            </a:r>
          </a:p>
          <a:p>
            <a:endParaRPr lang="ja-JP" altLang="en-US" sz="800" dirty="0">
              <a:latin typeface="Calibri" pitchFamily="34" charset="0"/>
            </a:endParaRPr>
          </a:p>
          <a:p>
            <a:r>
              <a:rPr lang="ja-JP" altLang="en-US" sz="2000" b="1" dirty="0">
                <a:latin typeface="Calibri" pitchFamily="34" charset="0"/>
              </a:rPr>
              <a:t>・少子高齢化、地域コミュニティ意識の希薄化</a:t>
            </a:r>
          </a:p>
          <a:p>
            <a:r>
              <a:rPr lang="ja-JP" altLang="en-US" sz="2000" dirty="0">
                <a:latin typeface="Calibri" pitchFamily="34" charset="0"/>
              </a:rPr>
              <a:t>　⇒共助による</a:t>
            </a:r>
            <a:r>
              <a:rPr lang="ja-JP" altLang="en-US" sz="2000" u="sng" dirty="0">
                <a:latin typeface="Calibri" pitchFamily="34" charset="0"/>
              </a:rPr>
              <a:t>地域防災力（地域力）の減退</a:t>
            </a: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a:xfrm>
            <a:off x="0" y="0"/>
            <a:ext cx="9144000" cy="533400"/>
          </a:xfrm>
        </p:spPr>
        <p:txBody>
          <a:bodyPr/>
          <a:lstStyle/>
          <a:p>
            <a:r>
              <a:rPr lang="ja-JP" altLang="en-US" sz="2800"/>
              <a:t>防災意識の変化</a:t>
            </a:r>
            <a:endParaRPr lang="ja-JP" altLang="en-US" sz="1800"/>
          </a:p>
        </p:txBody>
      </p:sp>
      <p:graphicFrame>
        <p:nvGraphicFramePr>
          <p:cNvPr id="140291" name="Object 3"/>
          <p:cNvGraphicFramePr>
            <a:graphicFrameLocks noChangeAspect="1"/>
          </p:cNvGraphicFramePr>
          <p:nvPr/>
        </p:nvGraphicFramePr>
        <p:xfrm>
          <a:off x="990600" y="914400"/>
          <a:ext cx="6781800" cy="5246688"/>
        </p:xfrm>
        <a:graphic>
          <a:graphicData uri="http://schemas.openxmlformats.org/presentationml/2006/ole">
            <p:oleObj spid="_x0000_s48130" name="Worksheet" r:id="rId3" imgW="4914720" imgH="3796920" progId="Excel.Sheet.8">
              <p:embed/>
            </p:oleObj>
          </a:graphicData>
        </a:graphic>
      </p:graphicFrame>
      <p:grpSp>
        <p:nvGrpSpPr>
          <p:cNvPr id="2" name="Group 4"/>
          <p:cNvGrpSpPr>
            <a:grpSpLocks/>
          </p:cNvGrpSpPr>
          <p:nvPr/>
        </p:nvGrpSpPr>
        <p:grpSpPr bwMode="auto">
          <a:xfrm>
            <a:off x="2209800" y="838200"/>
            <a:ext cx="5638800" cy="1600200"/>
            <a:chOff x="1392" y="768"/>
            <a:chExt cx="3552" cy="1008"/>
          </a:xfrm>
        </p:grpSpPr>
        <p:sp>
          <p:nvSpPr>
            <p:cNvPr id="140293" name="AutoShape 5"/>
            <p:cNvSpPr>
              <a:spLocks noChangeArrowheads="1"/>
            </p:cNvSpPr>
            <p:nvPr/>
          </p:nvSpPr>
          <p:spPr bwMode="auto">
            <a:xfrm>
              <a:off x="1392" y="768"/>
              <a:ext cx="3552" cy="480"/>
            </a:xfrm>
            <a:prstGeom prst="roundRect">
              <a:avLst>
                <a:gd name="adj" fmla="val 16667"/>
              </a:avLst>
            </a:prstGeom>
            <a:noFill/>
            <a:ln w="38100">
              <a:solidFill>
                <a:srgbClr val="FF0000"/>
              </a:solidFill>
              <a:round/>
              <a:headEnd/>
              <a:tailEnd/>
            </a:ln>
            <a:effectLst/>
          </p:spPr>
          <p:txBody>
            <a:bodyPr wrap="none" anchor="ctr"/>
            <a:lstStyle/>
            <a:p>
              <a:endParaRPr lang="ja-JP" altLang="en-US"/>
            </a:p>
          </p:txBody>
        </p:sp>
        <p:sp>
          <p:nvSpPr>
            <p:cNvPr id="140294" name="AutoShape 6"/>
            <p:cNvSpPr>
              <a:spLocks noChangeArrowheads="1"/>
            </p:cNvSpPr>
            <p:nvPr/>
          </p:nvSpPr>
          <p:spPr bwMode="auto">
            <a:xfrm>
              <a:off x="1392" y="1296"/>
              <a:ext cx="3552" cy="480"/>
            </a:xfrm>
            <a:prstGeom prst="roundRect">
              <a:avLst>
                <a:gd name="adj" fmla="val 16667"/>
              </a:avLst>
            </a:prstGeom>
            <a:noFill/>
            <a:ln w="38100">
              <a:solidFill>
                <a:schemeClr val="accent2"/>
              </a:solidFill>
              <a:round/>
              <a:headEnd/>
              <a:tailEnd/>
            </a:ln>
            <a:effectLst/>
          </p:spPr>
          <p:txBody>
            <a:bodyPr wrap="none" anchor="ctr"/>
            <a:lstStyle/>
            <a:p>
              <a:endParaRPr lang="ja-JP" altLang="en-US"/>
            </a:p>
          </p:txBody>
        </p:sp>
      </p:grpSp>
      <p:cxnSp>
        <p:nvCxnSpPr>
          <p:cNvPr id="7" name="直線コネクタ 6"/>
          <p:cNvCxnSpPr/>
          <p:nvPr/>
        </p:nvCxnSpPr>
        <p:spPr>
          <a:xfrm>
            <a:off x="214282" y="500042"/>
            <a:ext cx="8715436" cy="0"/>
          </a:xfrm>
          <a:prstGeom prst="line">
            <a:avLst/>
          </a:prstGeom>
          <a:ln w="50800">
            <a:gradFill flip="none" rotWithShape="1">
              <a:gsLst>
                <a:gs pos="0">
                  <a:schemeClr val="tx2">
                    <a:lumMod val="50000"/>
                  </a:schemeClr>
                </a:gs>
                <a:gs pos="50000">
                  <a:schemeClr val="accent1">
                    <a:tint val="44500"/>
                    <a:satMod val="160000"/>
                  </a:schemeClr>
                </a:gs>
                <a:gs pos="100000">
                  <a:schemeClr val="accent1">
                    <a:tint val="23500"/>
                    <a:satMod val="160000"/>
                  </a:schemeClr>
                </a:gs>
              </a:gsLst>
              <a:lin ang="0" scaled="1"/>
              <a:tileRect/>
            </a:gra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p:cNvSpPr>
            <a:spLocks noGrp="1" noChangeArrowheads="1"/>
          </p:cNvSpPr>
          <p:nvPr>
            <p:ph type="title"/>
          </p:nvPr>
        </p:nvSpPr>
        <p:spPr>
          <a:xfrm>
            <a:off x="457200" y="-214330"/>
            <a:ext cx="8229600" cy="1143000"/>
          </a:xfrm>
        </p:spPr>
        <p:txBody>
          <a:bodyPr/>
          <a:lstStyle/>
          <a:p>
            <a:r>
              <a:rPr lang="ja-JP" altLang="en-US" dirty="0"/>
              <a:t>排水路、坪井川の断面図</a:t>
            </a:r>
          </a:p>
        </p:txBody>
      </p:sp>
      <p:pic>
        <p:nvPicPr>
          <p:cNvPr id="184324" name="Picture 4" descr="排水路と坪井川の断面図"/>
          <p:cNvPicPr>
            <a:picLocks noChangeAspect="1" noChangeArrowheads="1"/>
          </p:cNvPicPr>
          <p:nvPr/>
        </p:nvPicPr>
        <p:blipFill>
          <a:blip r:embed="rId2" cstate="print"/>
          <a:srcRect/>
          <a:stretch>
            <a:fillRect/>
          </a:stretch>
        </p:blipFill>
        <p:spPr bwMode="auto">
          <a:xfrm>
            <a:off x="250825" y="765175"/>
            <a:ext cx="7993063" cy="5832475"/>
          </a:xfrm>
          <a:prstGeom prst="rect">
            <a:avLst/>
          </a:prstGeom>
          <a:noFill/>
        </p:spPr>
      </p:pic>
      <p:sp>
        <p:nvSpPr>
          <p:cNvPr id="184325" name="Text Box 5"/>
          <p:cNvSpPr txBox="1">
            <a:spLocks noChangeArrowheads="1"/>
          </p:cNvSpPr>
          <p:nvPr/>
        </p:nvSpPr>
        <p:spPr bwMode="auto">
          <a:xfrm>
            <a:off x="5076825" y="1844675"/>
            <a:ext cx="2016125" cy="366713"/>
          </a:xfrm>
          <a:prstGeom prst="rect">
            <a:avLst/>
          </a:prstGeom>
          <a:noFill/>
          <a:ln w="9525">
            <a:noFill/>
            <a:miter lim="800000"/>
            <a:headEnd/>
            <a:tailEnd/>
          </a:ln>
          <a:effectLst/>
        </p:spPr>
        <p:txBody>
          <a:bodyPr>
            <a:spAutoFit/>
          </a:bodyPr>
          <a:lstStyle/>
          <a:p>
            <a:pPr>
              <a:spcBef>
                <a:spcPct val="50000"/>
              </a:spcBef>
            </a:pPr>
            <a:r>
              <a:rPr lang="ja-JP" altLang="en-US"/>
              <a:t>はん濫危険水位</a:t>
            </a:r>
          </a:p>
        </p:txBody>
      </p:sp>
      <p:sp>
        <p:nvSpPr>
          <p:cNvPr id="184326" name="Text Box 6"/>
          <p:cNvSpPr txBox="1">
            <a:spLocks noChangeArrowheads="1"/>
          </p:cNvSpPr>
          <p:nvPr/>
        </p:nvSpPr>
        <p:spPr bwMode="auto">
          <a:xfrm>
            <a:off x="7524750" y="2492375"/>
            <a:ext cx="1619250" cy="366713"/>
          </a:xfrm>
          <a:prstGeom prst="rect">
            <a:avLst/>
          </a:prstGeom>
          <a:solidFill>
            <a:schemeClr val="bg1"/>
          </a:solidFill>
          <a:ln w="9525">
            <a:noFill/>
            <a:miter lim="800000"/>
            <a:headEnd/>
            <a:tailEnd/>
          </a:ln>
          <a:effectLst/>
        </p:spPr>
        <p:txBody>
          <a:bodyPr>
            <a:spAutoFit/>
          </a:bodyPr>
          <a:lstStyle/>
          <a:p>
            <a:pPr>
              <a:spcBef>
                <a:spcPct val="50000"/>
              </a:spcBef>
            </a:pPr>
            <a:r>
              <a:rPr lang="ja-JP" altLang="en-US"/>
              <a:t>避難判断水位</a:t>
            </a:r>
          </a:p>
        </p:txBody>
      </p:sp>
      <p:sp>
        <p:nvSpPr>
          <p:cNvPr id="184327" name="Text Box 7"/>
          <p:cNvSpPr txBox="1">
            <a:spLocks noChangeArrowheads="1"/>
          </p:cNvSpPr>
          <p:nvPr/>
        </p:nvSpPr>
        <p:spPr bwMode="auto">
          <a:xfrm>
            <a:off x="5076825" y="2924175"/>
            <a:ext cx="1800225" cy="366713"/>
          </a:xfrm>
          <a:prstGeom prst="rect">
            <a:avLst/>
          </a:prstGeom>
          <a:noFill/>
          <a:ln w="9525">
            <a:noFill/>
            <a:miter lim="800000"/>
            <a:headEnd/>
            <a:tailEnd/>
          </a:ln>
          <a:effectLst/>
        </p:spPr>
        <p:txBody>
          <a:bodyPr>
            <a:spAutoFit/>
          </a:bodyPr>
          <a:lstStyle/>
          <a:p>
            <a:pPr>
              <a:spcBef>
                <a:spcPct val="50000"/>
              </a:spcBef>
            </a:pPr>
            <a:r>
              <a:rPr lang="ja-JP" altLang="en-US"/>
              <a:t>はん濫注意水位</a:t>
            </a:r>
          </a:p>
        </p:txBody>
      </p:sp>
      <p:sp>
        <p:nvSpPr>
          <p:cNvPr id="184328" name="Text Box 8"/>
          <p:cNvSpPr txBox="1">
            <a:spLocks noChangeArrowheads="1"/>
          </p:cNvSpPr>
          <p:nvPr/>
        </p:nvSpPr>
        <p:spPr bwMode="auto">
          <a:xfrm>
            <a:off x="5003800" y="3933825"/>
            <a:ext cx="1871663" cy="366713"/>
          </a:xfrm>
          <a:prstGeom prst="rect">
            <a:avLst/>
          </a:prstGeom>
          <a:noFill/>
          <a:ln w="9525">
            <a:noFill/>
            <a:miter lim="800000"/>
            <a:headEnd/>
            <a:tailEnd/>
          </a:ln>
          <a:effectLst/>
        </p:spPr>
        <p:txBody>
          <a:bodyPr>
            <a:spAutoFit/>
          </a:bodyPr>
          <a:lstStyle/>
          <a:p>
            <a:pPr>
              <a:spcBef>
                <a:spcPct val="50000"/>
              </a:spcBef>
            </a:pPr>
            <a:r>
              <a:rPr lang="ja-JP" altLang="en-US"/>
              <a:t>水防団待機水位</a:t>
            </a:r>
          </a:p>
        </p:txBody>
      </p:sp>
      <p:cxnSp>
        <p:nvCxnSpPr>
          <p:cNvPr id="8" name="直線コネクタ 7"/>
          <p:cNvCxnSpPr/>
          <p:nvPr/>
        </p:nvCxnSpPr>
        <p:spPr>
          <a:xfrm>
            <a:off x="214282" y="642918"/>
            <a:ext cx="8715436" cy="0"/>
          </a:xfrm>
          <a:prstGeom prst="line">
            <a:avLst/>
          </a:prstGeom>
          <a:ln w="50800">
            <a:gradFill flip="none" rotWithShape="1">
              <a:gsLst>
                <a:gs pos="0">
                  <a:schemeClr val="tx2">
                    <a:lumMod val="50000"/>
                  </a:schemeClr>
                </a:gs>
                <a:gs pos="50000">
                  <a:schemeClr val="accent1">
                    <a:tint val="44500"/>
                    <a:satMod val="160000"/>
                  </a:schemeClr>
                </a:gs>
                <a:gs pos="100000">
                  <a:schemeClr val="accent1">
                    <a:tint val="23500"/>
                    <a:satMod val="160000"/>
                  </a:schemeClr>
                </a:gs>
              </a:gsLst>
              <a:lin ang="0" scaled="1"/>
              <a:tileRect/>
            </a:gra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線コネクタ 3"/>
          <p:cNvCxnSpPr/>
          <p:nvPr/>
        </p:nvCxnSpPr>
        <p:spPr>
          <a:xfrm>
            <a:off x="214282" y="642918"/>
            <a:ext cx="8715436" cy="0"/>
          </a:xfrm>
          <a:prstGeom prst="line">
            <a:avLst/>
          </a:prstGeom>
          <a:ln w="50800">
            <a:gradFill flip="none" rotWithShape="1">
              <a:gsLst>
                <a:gs pos="0">
                  <a:schemeClr val="tx2">
                    <a:lumMod val="50000"/>
                  </a:schemeClr>
                </a:gs>
                <a:gs pos="50000">
                  <a:schemeClr val="accent1">
                    <a:tint val="44500"/>
                    <a:satMod val="160000"/>
                  </a:schemeClr>
                </a:gs>
                <a:gs pos="100000">
                  <a:schemeClr val="accent1">
                    <a:tint val="23500"/>
                    <a:satMod val="160000"/>
                  </a:scheme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5" name="テキスト ボックス 4"/>
          <p:cNvSpPr txBox="1"/>
          <p:nvPr/>
        </p:nvSpPr>
        <p:spPr>
          <a:xfrm>
            <a:off x="214282" y="0"/>
            <a:ext cx="7358114" cy="646331"/>
          </a:xfrm>
          <a:prstGeom prst="rect">
            <a:avLst/>
          </a:prstGeom>
          <a:noFill/>
        </p:spPr>
        <p:txBody>
          <a:bodyPr wrap="square" rtlCol="0">
            <a:spAutoFit/>
          </a:bodyPr>
          <a:lstStyle/>
          <a:p>
            <a:r>
              <a:rPr kumimoji="1" lang="ja-JP" altLang="en-US" sz="3600" dirty="0" smtClean="0"/>
              <a:t>研究背景～近年の災害対策～</a:t>
            </a:r>
            <a:endParaRPr kumimoji="1" lang="ja-JP" altLang="en-US" sz="3600" dirty="0"/>
          </a:p>
        </p:txBody>
      </p:sp>
      <p:grpSp>
        <p:nvGrpSpPr>
          <p:cNvPr id="39" name="グループ化 38"/>
          <p:cNvGrpSpPr/>
          <p:nvPr/>
        </p:nvGrpSpPr>
        <p:grpSpPr>
          <a:xfrm>
            <a:off x="787400" y="1789113"/>
            <a:ext cx="7524750" cy="2982912"/>
            <a:chOff x="787400" y="1789113"/>
            <a:chExt cx="7524750" cy="2982912"/>
          </a:xfrm>
        </p:grpSpPr>
        <p:sp>
          <p:nvSpPr>
            <p:cNvPr id="33" name="Oval 7"/>
            <p:cNvSpPr>
              <a:spLocks noChangeArrowheads="1"/>
            </p:cNvSpPr>
            <p:nvPr/>
          </p:nvSpPr>
          <p:spPr bwMode="auto">
            <a:xfrm>
              <a:off x="942975" y="2078038"/>
              <a:ext cx="7129463" cy="2481262"/>
            </a:xfrm>
            <a:prstGeom prst="ellipse">
              <a:avLst/>
            </a:prstGeom>
            <a:solidFill>
              <a:srgbClr val="FFCCFF"/>
            </a:solidFill>
            <a:ln w="19050">
              <a:solidFill>
                <a:schemeClr val="tx1"/>
              </a:solidFill>
              <a:round/>
              <a:headEnd/>
              <a:tailEnd/>
            </a:ln>
            <a:effectLst/>
          </p:spPr>
          <p:txBody>
            <a:bodyPr wrap="none" anchor="ctr"/>
            <a:lstStyle/>
            <a:p>
              <a:endParaRPr lang="ja-JP" altLang="en-US"/>
            </a:p>
          </p:txBody>
        </p:sp>
        <p:sp>
          <p:nvSpPr>
            <p:cNvPr id="34" name="Text Box 8"/>
            <p:cNvSpPr txBox="1">
              <a:spLocks noChangeArrowheads="1"/>
            </p:cNvSpPr>
            <p:nvPr/>
          </p:nvSpPr>
          <p:spPr bwMode="auto">
            <a:xfrm>
              <a:off x="2873375" y="3008313"/>
              <a:ext cx="3413125" cy="579437"/>
            </a:xfrm>
            <a:prstGeom prst="rect">
              <a:avLst/>
            </a:prstGeom>
            <a:noFill/>
            <a:ln w="9525">
              <a:noFill/>
              <a:miter lim="800000"/>
              <a:headEnd/>
              <a:tailEnd/>
            </a:ln>
            <a:effectLst/>
          </p:spPr>
          <p:txBody>
            <a:bodyPr>
              <a:spAutoFit/>
            </a:bodyPr>
            <a:lstStyle/>
            <a:p>
              <a:pPr>
                <a:spcBef>
                  <a:spcPct val="50000"/>
                </a:spcBef>
              </a:pPr>
              <a:r>
                <a:rPr lang="ja-JP" altLang="en-US" sz="3200" dirty="0">
                  <a:solidFill>
                    <a:srgbClr val="0066FF"/>
                  </a:solidFill>
                </a:rPr>
                <a:t>　</a:t>
              </a:r>
              <a:r>
                <a:rPr lang="ja-JP" altLang="en-US" sz="3200" dirty="0">
                  <a:solidFill>
                    <a:srgbClr val="FF0000"/>
                  </a:solidFill>
                </a:rPr>
                <a:t>防災まちづくり</a:t>
              </a:r>
            </a:p>
          </p:txBody>
        </p:sp>
        <p:sp>
          <p:nvSpPr>
            <p:cNvPr id="35" name="Oval 9"/>
            <p:cNvSpPr>
              <a:spLocks noChangeArrowheads="1"/>
            </p:cNvSpPr>
            <p:nvPr/>
          </p:nvSpPr>
          <p:spPr bwMode="auto">
            <a:xfrm>
              <a:off x="787400" y="2794000"/>
              <a:ext cx="2039938" cy="1123950"/>
            </a:xfrm>
            <a:prstGeom prst="ellipse">
              <a:avLst/>
            </a:prstGeom>
            <a:solidFill>
              <a:schemeClr val="tx2">
                <a:lumMod val="40000"/>
                <a:lumOff val="60000"/>
              </a:schemeClr>
            </a:solidFill>
            <a:ln w="9525">
              <a:solidFill>
                <a:schemeClr val="tx1"/>
              </a:solidFill>
              <a:round/>
              <a:headEnd/>
              <a:tailEnd/>
            </a:ln>
            <a:effectLst/>
          </p:spPr>
          <p:txBody>
            <a:bodyPr wrap="none" anchor="ctr"/>
            <a:lstStyle/>
            <a:p>
              <a:pPr algn="ctr"/>
              <a:r>
                <a:rPr lang="ja-JP" altLang="en-US" sz="2800" b="1" dirty="0"/>
                <a:t>住民</a:t>
              </a:r>
            </a:p>
          </p:txBody>
        </p:sp>
        <p:sp>
          <p:nvSpPr>
            <p:cNvPr id="36" name="Oval 10"/>
            <p:cNvSpPr>
              <a:spLocks noChangeArrowheads="1"/>
            </p:cNvSpPr>
            <p:nvPr/>
          </p:nvSpPr>
          <p:spPr bwMode="auto">
            <a:xfrm>
              <a:off x="6364288" y="2824163"/>
              <a:ext cx="1947862" cy="1066800"/>
            </a:xfrm>
            <a:prstGeom prst="ellipse">
              <a:avLst/>
            </a:prstGeom>
            <a:solidFill>
              <a:schemeClr val="tx2">
                <a:lumMod val="40000"/>
                <a:lumOff val="60000"/>
              </a:schemeClr>
            </a:solidFill>
            <a:ln w="9525">
              <a:solidFill>
                <a:schemeClr val="tx1"/>
              </a:solidFill>
              <a:round/>
              <a:headEnd/>
              <a:tailEnd/>
            </a:ln>
            <a:effectLst/>
          </p:spPr>
          <p:txBody>
            <a:bodyPr wrap="none" anchor="ctr"/>
            <a:lstStyle/>
            <a:p>
              <a:pPr algn="ctr"/>
              <a:r>
                <a:rPr lang="ja-JP" altLang="en-US" sz="2800" b="1" dirty="0"/>
                <a:t>行政</a:t>
              </a:r>
            </a:p>
          </p:txBody>
        </p:sp>
        <p:sp>
          <p:nvSpPr>
            <p:cNvPr id="37" name="Oval 11"/>
            <p:cNvSpPr>
              <a:spLocks noChangeArrowheads="1"/>
            </p:cNvSpPr>
            <p:nvPr/>
          </p:nvSpPr>
          <p:spPr bwMode="auto">
            <a:xfrm>
              <a:off x="3519488" y="1789113"/>
              <a:ext cx="1995487" cy="1079500"/>
            </a:xfrm>
            <a:prstGeom prst="ellipse">
              <a:avLst/>
            </a:prstGeom>
            <a:solidFill>
              <a:schemeClr val="tx2">
                <a:lumMod val="40000"/>
                <a:lumOff val="60000"/>
              </a:schemeClr>
            </a:solidFill>
            <a:ln w="9525">
              <a:solidFill>
                <a:schemeClr val="tx1"/>
              </a:solidFill>
              <a:round/>
              <a:headEnd/>
              <a:tailEnd/>
            </a:ln>
            <a:effectLst/>
          </p:spPr>
          <p:txBody>
            <a:bodyPr wrap="none" anchor="ctr"/>
            <a:lstStyle/>
            <a:p>
              <a:pPr algn="ctr"/>
              <a:r>
                <a:rPr lang="ja-JP" altLang="en-US" sz="2800" dirty="0"/>
                <a:t>大学</a:t>
              </a:r>
            </a:p>
          </p:txBody>
        </p:sp>
        <p:sp>
          <p:nvSpPr>
            <p:cNvPr id="38" name="Oval 13"/>
            <p:cNvSpPr>
              <a:spLocks noChangeArrowheads="1"/>
            </p:cNvSpPr>
            <p:nvPr/>
          </p:nvSpPr>
          <p:spPr bwMode="auto">
            <a:xfrm>
              <a:off x="3560763" y="3692525"/>
              <a:ext cx="1995487" cy="1079500"/>
            </a:xfrm>
            <a:prstGeom prst="ellipse">
              <a:avLst/>
            </a:prstGeom>
            <a:solidFill>
              <a:schemeClr val="tx2">
                <a:lumMod val="40000"/>
                <a:lumOff val="60000"/>
              </a:schemeClr>
            </a:solidFill>
            <a:ln w="9525">
              <a:solidFill>
                <a:schemeClr val="tx1"/>
              </a:solidFill>
              <a:round/>
              <a:headEnd/>
              <a:tailEnd/>
            </a:ln>
            <a:effectLst/>
          </p:spPr>
          <p:txBody>
            <a:bodyPr wrap="none" anchor="ctr"/>
            <a:lstStyle/>
            <a:p>
              <a:pPr algn="ctr"/>
              <a:r>
                <a:rPr lang="en-US" altLang="ja-JP" sz="2800"/>
                <a:t>NPO</a:t>
              </a:r>
            </a:p>
          </p:txBody>
        </p:sp>
      </p:grpSp>
      <p:grpSp>
        <p:nvGrpSpPr>
          <p:cNvPr id="40" name="グループ化 39"/>
          <p:cNvGrpSpPr/>
          <p:nvPr/>
        </p:nvGrpSpPr>
        <p:grpSpPr>
          <a:xfrm>
            <a:off x="285720" y="642918"/>
            <a:ext cx="3000396" cy="1643074"/>
            <a:chOff x="285720" y="714356"/>
            <a:chExt cx="3000396" cy="1643074"/>
          </a:xfrm>
        </p:grpSpPr>
        <p:sp>
          <p:nvSpPr>
            <p:cNvPr id="41" name="テキスト ボックス 40"/>
            <p:cNvSpPr txBox="1"/>
            <p:nvPr/>
          </p:nvSpPr>
          <p:spPr>
            <a:xfrm>
              <a:off x="1428728" y="857232"/>
              <a:ext cx="785818" cy="369332"/>
            </a:xfrm>
            <a:prstGeom prst="rect">
              <a:avLst/>
            </a:prstGeom>
            <a:solidFill>
              <a:schemeClr val="bg1"/>
            </a:solidFill>
            <a:ln w="25400">
              <a:solidFill>
                <a:srgbClr val="0070C0"/>
              </a:solidFill>
            </a:ln>
          </p:spPr>
          <p:txBody>
            <a:bodyPr wrap="square" rtlCol="0">
              <a:spAutoFit/>
            </a:bodyPr>
            <a:lstStyle/>
            <a:p>
              <a:pPr algn="ctr"/>
              <a:r>
                <a:rPr kumimoji="1" lang="ja-JP" altLang="en-US" b="1" dirty="0" smtClean="0"/>
                <a:t>地域</a:t>
              </a:r>
              <a:endParaRPr kumimoji="1" lang="ja-JP" altLang="en-US" b="1" dirty="0"/>
            </a:p>
          </p:txBody>
        </p:sp>
        <p:sp>
          <p:nvSpPr>
            <p:cNvPr id="42" name="テキスト ボックス 41"/>
            <p:cNvSpPr txBox="1"/>
            <p:nvPr/>
          </p:nvSpPr>
          <p:spPr>
            <a:xfrm>
              <a:off x="2285984" y="1630908"/>
              <a:ext cx="714380" cy="369332"/>
            </a:xfrm>
            <a:prstGeom prst="rect">
              <a:avLst/>
            </a:prstGeom>
            <a:solidFill>
              <a:schemeClr val="bg1"/>
            </a:solidFill>
            <a:ln w="25400">
              <a:solidFill>
                <a:srgbClr val="0070C0"/>
              </a:solidFill>
            </a:ln>
          </p:spPr>
          <p:txBody>
            <a:bodyPr wrap="square" rtlCol="0">
              <a:spAutoFit/>
            </a:bodyPr>
            <a:lstStyle/>
            <a:p>
              <a:pPr algn="ctr"/>
              <a:r>
                <a:rPr kumimoji="1" lang="ja-JP" altLang="en-US" b="1" dirty="0" smtClean="0"/>
                <a:t>行政</a:t>
              </a:r>
              <a:endParaRPr kumimoji="1" lang="ja-JP" altLang="en-US" b="1" dirty="0"/>
            </a:p>
          </p:txBody>
        </p:sp>
        <p:sp>
          <p:nvSpPr>
            <p:cNvPr id="43" name="テキスト ボックス 42"/>
            <p:cNvSpPr txBox="1"/>
            <p:nvPr/>
          </p:nvSpPr>
          <p:spPr>
            <a:xfrm>
              <a:off x="642910" y="1630908"/>
              <a:ext cx="714380" cy="369332"/>
            </a:xfrm>
            <a:prstGeom prst="rect">
              <a:avLst/>
            </a:prstGeom>
            <a:solidFill>
              <a:schemeClr val="bg1"/>
            </a:solidFill>
            <a:ln w="25400">
              <a:solidFill>
                <a:srgbClr val="0070C0"/>
              </a:solidFill>
            </a:ln>
          </p:spPr>
          <p:txBody>
            <a:bodyPr wrap="square" rtlCol="0">
              <a:spAutoFit/>
            </a:bodyPr>
            <a:lstStyle/>
            <a:p>
              <a:pPr algn="ctr"/>
              <a:r>
                <a:rPr kumimoji="1" lang="ja-JP" altLang="en-US" b="1" dirty="0" smtClean="0"/>
                <a:t>大学</a:t>
              </a:r>
              <a:endParaRPr kumimoji="1" lang="ja-JP" altLang="en-US" b="1" dirty="0"/>
            </a:p>
          </p:txBody>
        </p:sp>
        <p:sp>
          <p:nvSpPr>
            <p:cNvPr id="44" name="円形吹き出し 43"/>
            <p:cNvSpPr/>
            <p:nvPr/>
          </p:nvSpPr>
          <p:spPr>
            <a:xfrm>
              <a:off x="285720" y="714356"/>
              <a:ext cx="3000396" cy="1643074"/>
            </a:xfrm>
            <a:prstGeom prst="wedgeEllipseCallout">
              <a:avLst>
                <a:gd name="adj1" fmla="val 61189"/>
                <a:gd name="adj2" fmla="val 39515"/>
              </a:avLst>
            </a:prstGeom>
            <a:noFill/>
            <a:ln w="508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5" name="直線矢印コネクタ 44"/>
            <p:cNvCxnSpPr/>
            <p:nvPr/>
          </p:nvCxnSpPr>
          <p:spPr>
            <a:xfrm rot="5400000">
              <a:off x="964381" y="1178703"/>
              <a:ext cx="357190" cy="285752"/>
            </a:xfrm>
            <a:prstGeom prst="straightConnector1">
              <a:avLst/>
            </a:prstGeom>
            <a:ln w="25400">
              <a:solidFill>
                <a:srgbClr val="C0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46" name="直線矢印コネクタ 45"/>
            <p:cNvCxnSpPr/>
            <p:nvPr/>
          </p:nvCxnSpPr>
          <p:spPr>
            <a:xfrm rot="16200000" flipH="1">
              <a:off x="2322497" y="1179497"/>
              <a:ext cx="356396" cy="284958"/>
            </a:xfrm>
            <a:prstGeom prst="straightConnector1">
              <a:avLst/>
            </a:prstGeom>
            <a:ln w="25400">
              <a:solidFill>
                <a:srgbClr val="C0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47" name="直線矢印コネクタ 46"/>
            <p:cNvCxnSpPr/>
            <p:nvPr/>
          </p:nvCxnSpPr>
          <p:spPr>
            <a:xfrm>
              <a:off x="1571604" y="1785926"/>
              <a:ext cx="500066" cy="1588"/>
            </a:xfrm>
            <a:prstGeom prst="straightConnector1">
              <a:avLst/>
            </a:prstGeom>
            <a:ln w="25400">
              <a:solidFill>
                <a:srgbClr val="C00000"/>
              </a:solidFill>
              <a:headEnd type="arrow"/>
              <a:tailEnd type="arrow"/>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ctrTitle"/>
          </p:nvPr>
        </p:nvSpPr>
        <p:spPr>
          <a:xfrm>
            <a:off x="0" y="0"/>
            <a:ext cx="9144000" cy="609600"/>
          </a:xfrm>
          <a:noFill/>
          <a:ln>
            <a:noFill/>
          </a:ln>
        </p:spPr>
        <p:txBody>
          <a:bodyPr>
            <a:normAutofit fontScale="90000"/>
          </a:bodyPr>
          <a:lstStyle/>
          <a:p>
            <a:r>
              <a:rPr lang="ja-JP" altLang="en-US" sz="3600" dirty="0">
                <a:latin typeface="Arial" charset="0"/>
              </a:rPr>
              <a:t>マルチ・エージェント・シミュレーション（</a:t>
            </a:r>
            <a:r>
              <a:rPr lang="en-US" altLang="ja-JP" sz="3600" dirty="0">
                <a:latin typeface="Arial" charset="0"/>
              </a:rPr>
              <a:t>MAS</a:t>
            </a:r>
            <a:r>
              <a:rPr lang="ja-JP" altLang="en-US" sz="3600" dirty="0">
                <a:latin typeface="Arial" charset="0"/>
              </a:rPr>
              <a:t>）</a:t>
            </a:r>
            <a:endParaRPr lang="ja-JP" altLang="en-US" sz="3600" dirty="0"/>
          </a:p>
        </p:txBody>
      </p:sp>
      <p:sp>
        <p:nvSpPr>
          <p:cNvPr id="34904" name="Text Box 88"/>
          <p:cNvSpPr txBox="1">
            <a:spLocks noChangeArrowheads="1"/>
          </p:cNvSpPr>
          <p:nvPr/>
        </p:nvSpPr>
        <p:spPr bwMode="auto">
          <a:xfrm>
            <a:off x="593725" y="838200"/>
            <a:ext cx="7940675" cy="2282825"/>
          </a:xfrm>
          <a:prstGeom prst="rect">
            <a:avLst/>
          </a:prstGeom>
          <a:noFill/>
          <a:ln w="9525">
            <a:noFill/>
            <a:miter lim="800000"/>
            <a:headEnd/>
            <a:tailEnd/>
          </a:ln>
          <a:effectLst/>
        </p:spPr>
        <p:txBody>
          <a:bodyPr>
            <a:spAutoFit/>
          </a:bodyPr>
          <a:lstStyle/>
          <a:p>
            <a:r>
              <a:rPr lang="ja-JP" altLang="en-US">
                <a:solidFill>
                  <a:srgbClr val="CC0000"/>
                </a:solidFill>
              </a:rPr>
              <a:t>エージェント</a:t>
            </a:r>
          </a:p>
          <a:p>
            <a:r>
              <a:rPr lang="ja-JP" altLang="en-US"/>
              <a:t>環境の状態を知覚し、行動を行うことによって、環境に対して影響を与えることのできる</a:t>
            </a:r>
            <a:r>
              <a:rPr lang="ja-JP" altLang="en-US">
                <a:solidFill>
                  <a:srgbClr val="336600"/>
                </a:solidFill>
              </a:rPr>
              <a:t>自律的主体</a:t>
            </a:r>
            <a:r>
              <a:rPr lang="ja-JP" altLang="en-US"/>
              <a:t>。</a:t>
            </a:r>
          </a:p>
          <a:p>
            <a:endParaRPr lang="ja-JP" altLang="en-US"/>
          </a:p>
          <a:p>
            <a:r>
              <a:rPr lang="ja-JP" altLang="en-US">
                <a:solidFill>
                  <a:srgbClr val="CC0000"/>
                </a:solidFill>
              </a:rPr>
              <a:t>マルチエージェント</a:t>
            </a:r>
          </a:p>
          <a:p>
            <a:r>
              <a:rPr lang="ja-JP" altLang="en-US"/>
              <a:t>エージェント同士が相関関係をもつ集合体。</a:t>
            </a:r>
          </a:p>
        </p:txBody>
      </p:sp>
      <p:sp>
        <p:nvSpPr>
          <p:cNvPr id="34905" name="Oval 89"/>
          <p:cNvSpPr>
            <a:spLocks noChangeArrowheads="1"/>
          </p:cNvSpPr>
          <p:nvPr/>
        </p:nvSpPr>
        <p:spPr bwMode="auto">
          <a:xfrm>
            <a:off x="685800" y="3829048"/>
            <a:ext cx="914400" cy="914400"/>
          </a:xfrm>
          <a:prstGeom prst="ellipse">
            <a:avLst/>
          </a:prstGeom>
          <a:solidFill>
            <a:srgbClr val="008000"/>
          </a:solidFill>
          <a:ln w="9525">
            <a:solidFill>
              <a:schemeClr val="tx1"/>
            </a:solidFill>
            <a:round/>
            <a:headEnd/>
            <a:tailEnd/>
          </a:ln>
          <a:effectLst/>
        </p:spPr>
        <p:txBody>
          <a:bodyPr wrap="none" anchor="ctr"/>
          <a:lstStyle/>
          <a:p>
            <a:endParaRPr lang="ja-JP" altLang="en-US"/>
          </a:p>
        </p:txBody>
      </p:sp>
      <p:sp>
        <p:nvSpPr>
          <p:cNvPr id="34906" name="Text Box 90"/>
          <p:cNvSpPr txBox="1">
            <a:spLocks noChangeArrowheads="1"/>
          </p:cNvSpPr>
          <p:nvPr/>
        </p:nvSpPr>
        <p:spPr bwMode="auto">
          <a:xfrm>
            <a:off x="304800" y="4819648"/>
            <a:ext cx="1714500" cy="457200"/>
          </a:xfrm>
          <a:prstGeom prst="rect">
            <a:avLst/>
          </a:prstGeom>
          <a:noFill/>
          <a:ln w="9525">
            <a:noFill/>
            <a:miter lim="800000"/>
            <a:headEnd/>
            <a:tailEnd/>
          </a:ln>
          <a:effectLst/>
        </p:spPr>
        <p:txBody>
          <a:bodyPr wrap="none">
            <a:spAutoFit/>
          </a:bodyPr>
          <a:lstStyle/>
          <a:p>
            <a:r>
              <a:rPr lang="ja-JP" altLang="en-US"/>
              <a:t>エージェント</a:t>
            </a:r>
          </a:p>
        </p:txBody>
      </p:sp>
      <p:sp>
        <p:nvSpPr>
          <p:cNvPr id="34907" name="Oval 91"/>
          <p:cNvSpPr>
            <a:spLocks noChangeArrowheads="1"/>
          </p:cNvSpPr>
          <p:nvPr/>
        </p:nvSpPr>
        <p:spPr bwMode="auto">
          <a:xfrm>
            <a:off x="2819400" y="3829048"/>
            <a:ext cx="914400" cy="914400"/>
          </a:xfrm>
          <a:prstGeom prst="ellipse">
            <a:avLst/>
          </a:prstGeom>
          <a:solidFill>
            <a:srgbClr val="008000"/>
          </a:solidFill>
          <a:ln w="9525">
            <a:solidFill>
              <a:schemeClr val="tx1"/>
            </a:solidFill>
            <a:round/>
            <a:headEnd/>
            <a:tailEnd/>
          </a:ln>
          <a:effectLst/>
        </p:spPr>
        <p:txBody>
          <a:bodyPr wrap="none" anchor="ctr"/>
          <a:lstStyle/>
          <a:p>
            <a:endParaRPr lang="ja-JP" altLang="en-US"/>
          </a:p>
        </p:txBody>
      </p:sp>
      <p:sp>
        <p:nvSpPr>
          <p:cNvPr id="34908" name="Text Box 92"/>
          <p:cNvSpPr txBox="1">
            <a:spLocks noChangeArrowheads="1"/>
          </p:cNvSpPr>
          <p:nvPr/>
        </p:nvSpPr>
        <p:spPr bwMode="auto">
          <a:xfrm>
            <a:off x="2438400" y="4819648"/>
            <a:ext cx="1714500" cy="457200"/>
          </a:xfrm>
          <a:prstGeom prst="rect">
            <a:avLst/>
          </a:prstGeom>
          <a:noFill/>
          <a:ln w="9525">
            <a:noFill/>
            <a:miter lim="800000"/>
            <a:headEnd/>
            <a:tailEnd/>
          </a:ln>
          <a:effectLst/>
        </p:spPr>
        <p:txBody>
          <a:bodyPr wrap="none">
            <a:spAutoFit/>
          </a:bodyPr>
          <a:lstStyle/>
          <a:p>
            <a:r>
              <a:rPr lang="ja-JP" altLang="en-US"/>
              <a:t>エージェント</a:t>
            </a:r>
          </a:p>
        </p:txBody>
      </p:sp>
      <p:sp>
        <p:nvSpPr>
          <p:cNvPr id="34909" name="Line 93"/>
          <p:cNvSpPr>
            <a:spLocks noChangeShapeType="1"/>
          </p:cNvSpPr>
          <p:nvPr/>
        </p:nvSpPr>
        <p:spPr bwMode="auto">
          <a:xfrm>
            <a:off x="1676400" y="4210048"/>
            <a:ext cx="990600" cy="0"/>
          </a:xfrm>
          <a:prstGeom prst="line">
            <a:avLst/>
          </a:prstGeom>
          <a:noFill/>
          <a:ln w="76200">
            <a:solidFill>
              <a:schemeClr val="tx1"/>
            </a:solidFill>
            <a:round/>
            <a:headEnd type="triangle" w="med" len="med"/>
            <a:tailEnd type="triangle" w="med" len="med"/>
          </a:ln>
          <a:effectLst/>
        </p:spPr>
        <p:txBody>
          <a:bodyPr/>
          <a:lstStyle/>
          <a:p>
            <a:endParaRPr lang="ja-JP" altLang="en-US"/>
          </a:p>
        </p:txBody>
      </p:sp>
      <p:sp>
        <p:nvSpPr>
          <p:cNvPr id="34910" name="Oval 94"/>
          <p:cNvSpPr>
            <a:spLocks noChangeArrowheads="1"/>
          </p:cNvSpPr>
          <p:nvPr/>
        </p:nvSpPr>
        <p:spPr bwMode="auto">
          <a:xfrm>
            <a:off x="5334000" y="3829048"/>
            <a:ext cx="914400" cy="914400"/>
          </a:xfrm>
          <a:prstGeom prst="ellipse">
            <a:avLst/>
          </a:prstGeom>
          <a:solidFill>
            <a:srgbClr val="008000"/>
          </a:solidFill>
          <a:ln w="9525">
            <a:solidFill>
              <a:schemeClr val="tx1"/>
            </a:solidFill>
            <a:round/>
            <a:headEnd/>
            <a:tailEnd/>
          </a:ln>
          <a:effectLst/>
        </p:spPr>
        <p:txBody>
          <a:bodyPr wrap="none" anchor="ctr"/>
          <a:lstStyle/>
          <a:p>
            <a:endParaRPr lang="ja-JP" altLang="en-US"/>
          </a:p>
        </p:txBody>
      </p:sp>
      <p:sp>
        <p:nvSpPr>
          <p:cNvPr id="34911" name="Text Box 95"/>
          <p:cNvSpPr txBox="1">
            <a:spLocks noChangeArrowheads="1"/>
          </p:cNvSpPr>
          <p:nvPr/>
        </p:nvSpPr>
        <p:spPr bwMode="auto">
          <a:xfrm>
            <a:off x="4953000" y="4819648"/>
            <a:ext cx="1714500" cy="457200"/>
          </a:xfrm>
          <a:prstGeom prst="rect">
            <a:avLst/>
          </a:prstGeom>
          <a:noFill/>
          <a:ln w="9525">
            <a:noFill/>
            <a:miter lim="800000"/>
            <a:headEnd/>
            <a:tailEnd/>
          </a:ln>
          <a:effectLst/>
        </p:spPr>
        <p:txBody>
          <a:bodyPr wrap="none">
            <a:spAutoFit/>
          </a:bodyPr>
          <a:lstStyle/>
          <a:p>
            <a:r>
              <a:rPr lang="ja-JP" altLang="en-US"/>
              <a:t>エージェント</a:t>
            </a:r>
          </a:p>
        </p:txBody>
      </p:sp>
      <p:sp>
        <p:nvSpPr>
          <p:cNvPr id="34912" name="Oval 96"/>
          <p:cNvSpPr>
            <a:spLocks noChangeArrowheads="1"/>
          </p:cNvSpPr>
          <p:nvPr/>
        </p:nvSpPr>
        <p:spPr bwMode="auto">
          <a:xfrm>
            <a:off x="7467600" y="3829048"/>
            <a:ext cx="914400" cy="914400"/>
          </a:xfrm>
          <a:prstGeom prst="ellipse">
            <a:avLst/>
          </a:prstGeom>
          <a:solidFill>
            <a:srgbClr val="008000"/>
          </a:solidFill>
          <a:ln w="9525">
            <a:solidFill>
              <a:schemeClr val="tx1"/>
            </a:solidFill>
            <a:round/>
            <a:headEnd/>
            <a:tailEnd/>
          </a:ln>
          <a:effectLst/>
        </p:spPr>
        <p:txBody>
          <a:bodyPr wrap="none" anchor="ctr"/>
          <a:lstStyle/>
          <a:p>
            <a:endParaRPr lang="ja-JP" altLang="en-US"/>
          </a:p>
        </p:txBody>
      </p:sp>
      <p:sp>
        <p:nvSpPr>
          <p:cNvPr id="34913" name="Text Box 97"/>
          <p:cNvSpPr txBox="1">
            <a:spLocks noChangeArrowheads="1"/>
          </p:cNvSpPr>
          <p:nvPr/>
        </p:nvSpPr>
        <p:spPr bwMode="auto">
          <a:xfrm>
            <a:off x="7086600" y="4819648"/>
            <a:ext cx="1714500" cy="457200"/>
          </a:xfrm>
          <a:prstGeom prst="rect">
            <a:avLst/>
          </a:prstGeom>
          <a:noFill/>
          <a:ln w="9525">
            <a:noFill/>
            <a:miter lim="800000"/>
            <a:headEnd/>
            <a:tailEnd/>
          </a:ln>
          <a:effectLst/>
        </p:spPr>
        <p:txBody>
          <a:bodyPr wrap="none">
            <a:spAutoFit/>
          </a:bodyPr>
          <a:lstStyle/>
          <a:p>
            <a:r>
              <a:rPr lang="ja-JP" altLang="en-US"/>
              <a:t>エージェント</a:t>
            </a:r>
          </a:p>
        </p:txBody>
      </p:sp>
      <p:sp>
        <p:nvSpPr>
          <p:cNvPr id="34914" name="Rectangle 98"/>
          <p:cNvSpPr>
            <a:spLocks noChangeArrowheads="1"/>
          </p:cNvSpPr>
          <p:nvPr/>
        </p:nvSpPr>
        <p:spPr bwMode="auto">
          <a:xfrm>
            <a:off x="228600" y="3143248"/>
            <a:ext cx="3962400" cy="2514600"/>
          </a:xfrm>
          <a:prstGeom prst="rect">
            <a:avLst/>
          </a:prstGeom>
          <a:noFill/>
          <a:ln w="9525">
            <a:solidFill>
              <a:schemeClr val="tx1"/>
            </a:solidFill>
            <a:miter lim="800000"/>
            <a:headEnd/>
            <a:tailEnd/>
          </a:ln>
          <a:effectLst/>
        </p:spPr>
        <p:txBody>
          <a:bodyPr wrap="none" anchor="ctr"/>
          <a:lstStyle/>
          <a:p>
            <a:endParaRPr lang="ja-JP" altLang="en-US"/>
          </a:p>
        </p:txBody>
      </p:sp>
      <p:sp>
        <p:nvSpPr>
          <p:cNvPr id="34915" name="Rectangle 99"/>
          <p:cNvSpPr>
            <a:spLocks noChangeArrowheads="1"/>
          </p:cNvSpPr>
          <p:nvPr/>
        </p:nvSpPr>
        <p:spPr bwMode="auto">
          <a:xfrm>
            <a:off x="4876800" y="3143248"/>
            <a:ext cx="3962400" cy="2514600"/>
          </a:xfrm>
          <a:prstGeom prst="rect">
            <a:avLst/>
          </a:prstGeom>
          <a:noFill/>
          <a:ln w="9525">
            <a:solidFill>
              <a:schemeClr val="tx1"/>
            </a:solidFill>
            <a:miter lim="800000"/>
            <a:headEnd/>
            <a:tailEnd/>
          </a:ln>
          <a:effectLst/>
        </p:spPr>
        <p:txBody>
          <a:bodyPr wrap="none" anchor="ctr"/>
          <a:lstStyle/>
          <a:p>
            <a:endParaRPr lang="ja-JP" altLang="en-US"/>
          </a:p>
        </p:txBody>
      </p:sp>
      <p:sp>
        <p:nvSpPr>
          <p:cNvPr id="34916" name="Line 100"/>
          <p:cNvSpPr>
            <a:spLocks noChangeShapeType="1"/>
          </p:cNvSpPr>
          <p:nvPr/>
        </p:nvSpPr>
        <p:spPr bwMode="auto">
          <a:xfrm flipV="1">
            <a:off x="6019800" y="3295648"/>
            <a:ext cx="228600" cy="533400"/>
          </a:xfrm>
          <a:prstGeom prst="line">
            <a:avLst/>
          </a:prstGeom>
          <a:noFill/>
          <a:ln w="76200">
            <a:solidFill>
              <a:schemeClr val="tx1"/>
            </a:solidFill>
            <a:round/>
            <a:headEnd/>
            <a:tailEnd type="triangle" w="med" len="med"/>
          </a:ln>
          <a:effectLst/>
        </p:spPr>
        <p:txBody>
          <a:bodyPr/>
          <a:lstStyle/>
          <a:p>
            <a:endParaRPr lang="ja-JP" altLang="en-US"/>
          </a:p>
        </p:txBody>
      </p:sp>
      <p:sp>
        <p:nvSpPr>
          <p:cNvPr id="34917" name="Line 101"/>
          <p:cNvSpPr>
            <a:spLocks noChangeShapeType="1"/>
          </p:cNvSpPr>
          <p:nvPr/>
        </p:nvSpPr>
        <p:spPr bwMode="auto">
          <a:xfrm flipH="1">
            <a:off x="6705600" y="4438648"/>
            <a:ext cx="762000" cy="304800"/>
          </a:xfrm>
          <a:prstGeom prst="line">
            <a:avLst/>
          </a:prstGeom>
          <a:noFill/>
          <a:ln w="76200">
            <a:solidFill>
              <a:schemeClr val="tx1"/>
            </a:solidFill>
            <a:round/>
            <a:headEnd/>
            <a:tailEnd type="triangle" w="med" len="med"/>
          </a:ln>
          <a:effectLst/>
        </p:spPr>
        <p:txBody>
          <a:bodyPr/>
          <a:lstStyle/>
          <a:p>
            <a:endParaRPr lang="ja-JP" altLang="en-US"/>
          </a:p>
        </p:txBody>
      </p:sp>
      <p:sp>
        <p:nvSpPr>
          <p:cNvPr id="34918" name="Line 102"/>
          <p:cNvSpPr>
            <a:spLocks noChangeShapeType="1"/>
          </p:cNvSpPr>
          <p:nvPr/>
        </p:nvSpPr>
        <p:spPr bwMode="auto">
          <a:xfrm>
            <a:off x="4267200" y="4438648"/>
            <a:ext cx="533400" cy="0"/>
          </a:xfrm>
          <a:prstGeom prst="line">
            <a:avLst/>
          </a:prstGeom>
          <a:noFill/>
          <a:ln w="76200">
            <a:solidFill>
              <a:schemeClr val="tx1"/>
            </a:solidFill>
            <a:round/>
            <a:headEnd/>
            <a:tailEnd type="triangle" w="med" len="med"/>
          </a:ln>
          <a:effectLst/>
        </p:spPr>
        <p:txBody>
          <a:bodyPr/>
          <a:lstStyle/>
          <a:p>
            <a:endParaRPr lang="ja-JP" altLang="en-US"/>
          </a:p>
        </p:txBody>
      </p:sp>
      <p:sp>
        <p:nvSpPr>
          <p:cNvPr id="34919" name="Text Box 103"/>
          <p:cNvSpPr txBox="1">
            <a:spLocks noChangeArrowheads="1"/>
          </p:cNvSpPr>
          <p:nvPr/>
        </p:nvSpPr>
        <p:spPr bwMode="auto">
          <a:xfrm>
            <a:off x="174627" y="5786454"/>
            <a:ext cx="4754563" cy="457200"/>
          </a:xfrm>
          <a:prstGeom prst="rect">
            <a:avLst/>
          </a:prstGeom>
          <a:noFill/>
          <a:ln w="9525">
            <a:noFill/>
            <a:miter lim="800000"/>
            <a:headEnd/>
            <a:tailEnd/>
          </a:ln>
          <a:effectLst/>
        </p:spPr>
        <p:txBody>
          <a:bodyPr wrap="none">
            <a:spAutoFit/>
          </a:bodyPr>
          <a:lstStyle/>
          <a:p>
            <a:r>
              <a:rPr lang="ja-JP" altLang="en-US" dirty="0"/>
              <a:t>相互作用する・環境の影響を受ける</a:t>
            </a:r>
          </a:p>
        </p:txBody>
      </p:sp>
      <p:sp>
        <p:nvSpPr>
          <p:cNvPr id="34920" name="Text Box 104"/>
          <p:cNvSpPr txBox="1">
            <a:spLocks noChangeArrowheads="1"/>
          </p:cNvSpPr>
          <p:nvPr/>
        </p:nvSpPr>
        <p:spPr bwMode="auto">
          <a:xfrm>
            <a:off x="4878388" y="5829320"/>
            <a:ext cx="4113212" cy="457200"/>
          </a:xfrm>
          <a:prstGeom prst="rect">
            <a:avLst/>
          </a:prstGeom>
          <a:noFill/>
          <a:ln w="9525">
            <a:noFill/>
            <a:miter lim="800000"/>
            <a:headEnd/>
            <a:tailEnd/>
          </a:ln>
          <a:effectLst/>
        </p:spPr>
        <p:txBody>
          <a:bodyPr wrap="none">
            <a:spAutoFit/>
          </a:bodyPr>
          <a:lstStyle/>
          <a:p>
            <a:r>
              <a:rPr lang="ja-JP" altLang="en-US" dirty="0"/>
              <a:t>行動する・環境に影響を与える</a:t>
            </a:r>
          </a:p>
        </p:txBody>
      </p:sp>
      <p:sp>
        <p:nvSpPr>
          <p:cNvPr id="34921" name="Text Box 105"/>
          <p:cNvSpPr txBox="1">
            <a:spLocks noChangeArrowheads="1"/>
          </p:cNvSpPr>
          <p:nvPr/>
        </p:nvSpPr>
        <p:spPr bwMode="auto">
          <a:xfrm>
            <a:off x="365125" y="3163886"/>
            <a:ext cx="793750" cy="457200"/>
          </a:xfrm>
          <a:prstGeom prst="rect">
            <a:avLst/>
          </a:prstGeom>
          <a:noFill/>
          <a:ln w="9525">
            <a:noFill/>
            <a:miter lim="800000"/>
            <a:headEnd/>
            <a:tailEnd/>
          </a:ln>
          <a:effectLst/>
        </p:spPr>
        <p:txBody>
          <a:bodyPr wrap="none">
            <a:spAutoFit/>
          </a:bodyPr>
          <a:lstStyle/>
          <a:p>
            <a:r>
              <a:rPr lang="ja-JP" altLang="en-US"/>
              <a:t>環境</a:t>
            </a:r>
          </a:p>
        </p:txBody>
      </p:sp>
      <p:sp>
        <p:nvSpPr>
          <p:cNvPr id="34922" name="Text Box 106"/>
          <p:cNvSpPr txBox="1">
            <a:spLocks noChangeArrowheads="1"/>
          </p:cNvSpPr>
          <p:nvPr/>
        </p:nvSpPr>
        <p:spPr bwMode="auto">
          <a:xfrm>
            <a:off x="4921250" y="3143248"/>
            <a:ext cx="793750" cy="457200"/>
          </a:xfrm>
          <a:prstGeom prst="rect">
            <a:avLst/>
          </a:prstGeom>
          <a:noFill/>
          <a:ln w="9525">
            <a:noFill/>
            <a:miter lim="800000"/>
            <a:headEnd/>
            <a:tailEnd/>
          </a:ln>
          <a:effectLst/>
        </p:spPr>
        <p:txBody>
          <a:bodyPr wrap="none">
            <a:spAutoFit/>
          </a:bodyPr>
          <a:lstStyle/>
          <a:p>
            <a:r>
              <a:rPr lang="ja-JP" altLang="en-US"/>
              <a:t>環境</a:t>
            </a:r>
          </a:p>
        </p:txBody>
      </p:sp>
      <p:cxnSp>
        <p:nvCxnSpPr>
          <p:cNvPr id="22" name="直線コネクタ 21"/>
          <p:cNvCxnSpPr/>
          <p:nvPr/>
        </p:nvCxnSpPr>
        <p:spPr>
          <a:xfrm>
            <a:off x="214282" y="571480"/>
            <a:ext cx="8715436" cy="0"/>
          </a:xfrm>
          <a:prstGeom prst="line">
            <a:avLst/>
          </a:prstGeom>
          <a:ln w="50800">
            <a:gradFill flip="none" rotWithShape="1">
              <a:gsLst>
                <a:gs pos="0">
                  <a:schemeClr val="tx2">
                    <a:lumMod val="50000"/>
                  </a:schemeClr>
                </a:gs>
                <a:gs pos="50000">
                  <a:schemeClr val="accent1">
                    <a:tint val="44500"/>
                    <a:satMod val="160000"/>
                  </a:schemeClr>
                </a:gs>
                <a:gs pos="100000">
                  <a:schemeClr val="accent1">
                    <a:tint val="23500"/>
                    <a:satMod val="160000"/>
                  </a:schemeClr>
                </a:gs>
              </a:gsLst>
              <a:lin ang="0" scaled="1"/>
              <a:tileRect/>
            </a:gra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ctrTitle"/>
          </p:nvPr>
        </p:nvSpPr>
        <p:spPr>
          <a:xfrm>
            <a:off x="0" y="0"/>
            <a:ext cx="9144000" cy="609600"/>
          </a:xfrm>
          <a:noFill/>
        </p:spPr>
        <p:txBody>
          <a:bodyPr>
            <a:normAutofit fontScale="90000"/>
          </a:bodyPr>
          <a:lstStyle/>
          <a:p>
            <a:r>
              <a:rPr lang="ja-JP" altLang="en-US" sz="3600" dirty="0">
                <a:latin typeface="Arial" charset="0"/>
              </a:rPr>
              <a:t>洪水避難シミュレーション</a:t>
            </a:r>
            <a:endParaRPr lang="ja-JP" altLang="en-US" sz="3600" dirty="0"/>
          </a:p>
        </p:txBody>
      </p:sp>
      <p:sp>
        <p:nvSpPr>
          <p:cNvPr id="35862" name="Text Box 22"/>
          <p:cNvSpPr txBox="1">
            <a:spLocks noChangeArrowheads="1"/>
          </p:cNvSpPr>
          <p:nvPr/>
        </p:nvSpPr>
        <p:spPr bwMode="auto">
          <a:xfrm>
            <a:off x="685800" y="914400"/>
            <a:ext cx="7904163" cy="850900"/>
          </a:xfrm>
          <a:prstGeom prst="rect">
            <a:avLst/>
          </a:prstGeom>
          <a:noFill/>
          <a:ln w="28575">
            <a:solidFill>
              <a:srgbClr val="336600"/>
            </a:solidFill>
            <a:miter lim="800000"/>
            <a:headEnd/>
            <a:tailEnd/>
          </a:ln>
          <a:effectLst/>
        </p:spPr>
        <p:txBody>
          <a:bodyPr wrap="none">
            <a:spAutoFit/>
          </a:bodyPr>
          <a:lstStyle/>
          <a:p>
            <a:r>
              <a:rPr lang="ja-JP" altLang="en-US" u="sng"/>
              <a:t>避難シミュレーションの条件</a:t>
            </a:r>
          </a:p>
          <a:p>
            <a:r>
              <a:rPr lang="ja-JP" altLang="en-US"/>
              <a:t>・避難所に近づくか　・川から遠ざかるか　・標高が高くなるか</a:t>
            </a:r>
          </a:p>
        </p:txBody>
      </p:sp>
      <p:sp>
        <p:nvSpPr>
          <p:cNvPr id="35863" name="Oval 23"/>
          <p:cNvSpPr>
            <a:spLocks noChangeArrowheads="1"/>
          </p:cNvSpPr>
          <p:nvPr/>
        </p:nvSpPr>
        <p:spPr bwMode="auto">
          <a:xfrm>
            <a:off x="990600" y="3733800"/>
            <a:ext cx="685800" cy="685800"/>
          </a:xfrm>
          <a:prstGeom prst="ellipse">
            <a:avLst/>
          </a:prstGeom>
          <a:solidFill>
            <a:srgbClr val="CC0000"/>
          </a:solidFill>
          <a:ln w="9525">
            <a:solidFill>
              <a:schemeClr val="tx1"/>
            </a:solidFill>
            <a:round/>
            <a:headEnd/>
            <a:tailEnd/>
          </a:ln>
          <a:effectLst/>
        </p:spPr>
        <p:txBody>
          <a:bodyPr wrap="none" anchor="ctr"/>
          <a:lstStyle/>
          <a:p>
            <a:endParaRPr lang="ja-JP" altLang="en-US"/>
          </a:p>
        </p:txBody>
      </p:sp>
      <p:sp>
        <p:nvSpPr>
          <p:cNvPr id="35864" name="Text Box 24"/>
          <p:cNvSpPr txBox="1">
            <a:spLocks noChangeArrowheads="1"/>
          </p:cNvSpPr>
          <p:nvPr/>
        </p:nvSpPr>
        <p:spPr bwMode="auto">
          <a:xfrm>
            <a:off x="152400" y="4784725"/>
            <a:ext cx="2482850" cy="406400"/>
          </a:xfrm>
          <a:prstGeom prst="rect">
            <a:avLst/>
          </a:prstGeom>
          <a:noFill/>
          <a:ln w="9525">
            <a:solidFill>
              <a:srgbClr val="CC0000"/>
            </a:solidFill>
            <a:miter lim="800000"/>
            <a:headEnd/>
            <a:tailEnd/>
          </a:ln>
          <a:effectLst/>
        </p:spPr>
        <p:txBody>
          <a:bodyPr wrap="none">
            <a:spAutoFit/>
          </a:bodyPr>
          <a:lstStyle/>
          <a:p>
            <a:r>
              <a:rPr lang="ja-JP" altLang="en-US" sz="2000"/>
              <a:t>エージェント（避難者）</a:t>
            </a:r>
          </a:p>
        </p:txBody>
      </p:sp>
      <p:sp>
        <p:nvSpPr>
          <p:cNvPr id="35865" name="Line 25"/>
          <p:cNvSpPr>
            <a:spLocks noChangeShapeType="1"/>
          </p:cNvSpPr>
          <p:nvPr/>
        </p:nvSpPr>
        <p:spPr bwMode="auto">
          <a:xfrm>
            <a:off x="4572000" y="2362200"/>
            <a:ext cx="0" cy="3429000"/>
          </a:xfrm>
          <a:prstGeom prst="line">
            <a:avLst/>
          </a:prstGeom>
          <a:noFill/>
          <a:ln w="76200">
            <a:solidFill>
              <a:schemeClr val="tx1"/>
            </a:solidFill>
            <a:round/>
            <a:headEnd/>
            <a:tailEnd/>
          </a:ln>
          <a:effectLst/>
        </p:spPr>
        <p:txBody>
          <a:bodyPr/>
          <a:lstStyle/>
          <a:p>
            <a:endParaRPr lang="ja-JP" altLang="en-US"/>
          </a:p>
        </p:txBody>
      </p:sp>
      <p:sp>
        <p:nvSpPr>
          <p:cNvPr id="35866" name="Line 26"/>
          <p:cNvSpPr>
            <a:spLocks noChangeShapeType="1"/>
          </p:cNvSpPr>
          <p:nvPr/>
        </p:nvSpPr>
        <p:spPr bwMode="auto">
          <a:xfrm>
            <a:off x="2895600" y="4114800"/>
            <a:ext cx="3429000" cy="0"/>
          </a:xfrm>
          <a:prstGeom prst="line">
            <a:avLst/>
          </a:prstGeom>
          <a:noFill/>
          <a:ln w="76200">
            <a:solidFill>
              <a:schemeClr val="tx1"/>
            </a:solidFill>
            <a:round/>
            <a:headEnd/>
            <a:tailEnd/>
          </a:ln>
          <a:effectLst/>
        </p:spPr>
        <p:txBody>
          <a:bodyPr/>
          <a:lstStyle/>
          <a:p>
            <a:endParaRPr lang="ja-JP" altLang="en-US"/>
          </a:p>
        </p:txBody>
      </p:sp>
      <p:sp>
        <p:nvSpPr>
          <p:cNvPr id="35867" name="Line 27"/>
          <p:cNvSpPr>
            <a:spLocks noChangeShapeType="1"/>
          </p:cNvSpPr>
          <p:nvPr/>
        </p:nvSpPr>
        <p:spPr bwMode="auto">
          <a:xfrm>
            <a:off x="1905000" y="4114800"/>
            <a:ext cx="838200" cy="0"/>
          </a:xfrm>
          <a:prstGeom prst="line">
            <a:avLst/>
          </a:prstGeom>
          <a:noFill/>
          <a:ln w="57150">
            <a:solidFill>
              <a:srgbClr val="CC0000"/>
            </a:solidFill>
            <a:round/>
            <a:headEnd/>
            <a:tailEnd type="triangle" w="med" len="med"/>
          </a:ln>
          <a:effectLst/>
        </p:spPr>
        <p:txBody>
          <a:bodyPr/>
          <a:lstStyle/>
          <a:p>
            <a:endParaRPr lang="ja-JP" altLang="en-US"/>
          </a:p>
        </p:txBody>
      </p:sp>
      <p:sp>
        <p:nvSpPr>
          <p:cNvPr id="35868" name="Oval 28"/>
          <p:cNvSpPr>
            <a:spLocks noChangeArrowheads="1"/>
          </p:cNvSpPr>
          <p:nvPr/>
        </p:nvSpPr>
        <p:spPr bwMode="auto">
          <a:xfrm>
            <a:off x="4343400" y="3886200"/>
            <a:ext cx="457200" cy="457200"/>
          </a:xfrm>
          <a:prstGeom prst="ellipse">
            <a:avLst/>
          </a:prstGeom>
          <a:solidFill>
            <a:srgbClr val="008000"/>
          </a:solidFill>
          <a:ln w="9525">
            <a:solidFill>
              <a:schemeClr val="tx1"/>
            </a:solidFill>
            <a:round/>
            <a:headEnd/>
            <a:tailEnd/>
          </a:ln>
          <a:effectLst/>
        </p:spPr>
        <p:txBody>
          <a:bodyPr wrap="none" anchor="ctr"/>
          <a:lstStyle/>
          <a:p>
            <a:endParaRPr lang="ja-JP" altLang="en-US"/>
          </a:p>
        </p:txBody>
      </p:sp>
      <p:sp>
        <p:nvSpPr>
          <p:cNvPr id="35869" name="Oval 29"/>
          <p:cNvSpPr>
            <a:spLocks noChangeArrowheads="1"/>
          </p:cNvSpPr>
          <p:nvPr/>
        </p:nvSpPr>
        <p:spPr bwMode="auto">
          <a:xfrm>
            <a:off x="6248400" y="3886200"/>
            <a:ext cx="457200" cy="457200"/>
          </a:xfrm>
          <a:prstGeom prst="ellipse">
            <a:avLst/>
          </a:prstGeom>
          <a:solidFill>
            <a:srgbClr val="008000"/>
          </a:solidFill>
          <a:ln w="9525">
            <a:solidFill>
              <a:schemeClr val="tx1"/>
            </a:solidFill>
            <a:round/>
            <a:headEnd/>
            <a:tailEnd/>
          </a:ln>
          <a:effectLst/>
        </p:spPr>
        <p:txBody>
          <a:bodyPr wrap="none" anchor="ctr"/>
          <a:lstStyle/>
          <a:p>
            <a:endParaRPr lang="ja-JP" altLang="en-US"/>
          </a:p>
        </p:txBody>
      </p:sp>
      <p:sp>
        <p:nvSpPr>
          <p:cNvPr id="35870" name="Oval 30"/>
          <p:cNvSpPr>
            <a:spLocks noChangeArrowheads="1"/>
          </p:cNvSpPr>
          <p:nvPr/>
        </p:nvSpPr>
        <p:spPr bwMode="auto">
          <a:xfrm>
            <a:off x="4343400" y="5562600"/>
            <a:ext cx="457200" cy="457200"/>
          </a:xfrm>
          <a:prstGeom prst="ellipse">
            <a:avLst/>
          </a:prstGeom>
          <a:solidFill>
            <a:srgbClr val="008000"/>
          </a:solidFill>
          <a:ln w="9525">
            <a:solidFill>
              <a:schemeClr val="tx1"/>
            </a:solidFill>
            <a:round/>
            <a:headEnd/>
            <a:tailEnd/>
          </a:ln>
          <a:effectLst/>
        </p:spPr>
        <p:txBody>
          <a:bodyPr wrap="none" anchor="ctr"/>
          <a:lstStyle/>
          <a:p>
            <a:endParaRPr lang="ja-JP" altLang="en-US"/>
          </a:p>
        </p:txBody>
      </p:sp>
      <p:sp>
        <p:nvSpPr>
          <p:cNvPr id="35871" name="Oval 31"/>
          <p:cNvSpPr>
            <a:spLocks noChangeArrowheads="1"/>
          </p:cNvSpPr>
          <p:nvPr/>
        </p:nvSpPr>
        <p:spPr bwMode="auto">
          <a:xfrm>
            <a:off x="4343400" y="2057400"/>
            <a:ext cx="457200" cy="457200"/>
          </a:xfrm>
          <a:prstGeom prst="ellipse">
            <a:avLst/>
          </a:prstGeom>
          <a:solidFill>
            <a:srgbClr val="008000"/>
          </a:solidFill>
          <a:ln w="9525">
            <a:solidFill>
              <a:schemeClr val="tx1"/>
            </a:solidFill>
            <a:round/>
            <a:headEnd/>
            <a:tailEnd/>
          </a:ln>
          <a:effectLst/>
        </p:spPr>
        <p:txBody>
          <a:bodyPr wrap="none" anchor="ctr"/>
          <a:lstStyle/>
          <a:p>
            <a:endParaRPr lang="ja-JP" altLang="en-US"/>
          </a:p>
        </p:txBody>
      </p:sp>
      <p:sp>
        <p:nvSpPr>
          <p:cNvPr id="35872" name="Text Box 32"/>
          <p:cNvSpPr txBox="1">
            <a:spLocks noChangeArrowheads="1"/>
          </p:cNvSpPr>
          <p:nvPr/>
        </p:nvSpPr>
        <p:spPr bwMode="auto">
          <a:xfrm>
            <a:off x="381000" y="1981200"/>
            <a:ext cx="3213100" cy="1625600"/>
          </a:xfrm>
          <a:prstGeom prst="rect">
            <a:avLst/>
          </a:prstGeom>
          <a:noFill/>
          <a:ln w="9525">
            <a:solidFill>
              <a:srgbClr val="336600"/>
            </a:solidFill>
            <a:miter lim="800000"/>
            <a:headEnd/>
            <a:tailEnd/>
          </a:ln>
          <a:effectLst/>
        </p:spPr>
        <p:txBody>
          <a:bodyPr wrap="none">
            <a:spAutoFit/>
          </a:bodyPr>
          <a:lstStyle/>
          <a:p>
            <a:r>
              <a:rPr lang="ja-JP" altLang="en-US" sz="2000"/>
              <a:t>エージェント（ノード：交差点）</a:t>
            </a:r>
          </a:p>
          <a:p>
            <a:r>
              <a:rPr lang="ja-JP" altLang="en-US" sz="2000"/>
              <a:t>・高さ情報</a:t>
            </a:r>
          </a:p>
          <a:p>
            <a:r>
              <a:rPr lang="ja-JP" altLang="en-US" sz="2000"/>
              <a:t>・避難場所までの距離</a:t>
            </a:r>
          </a:p>
          <a:p>
            <a:r>
              <a:rPr lang="ja-JP" altLang="en-US" sz="2000"/>
              <a:t>・隣接するノード番号</a:t>
            </a:r>
          </a:p>
          <a:p>
            <a:r>
              <a:rPr lang="ja-JP" altLang="en-US" sz="2000"/>
              <a:t>・河川までの距離</a:t>
            </a:r>
          </a:p>
        </p:txBody>
      </p:sp>
      <p:sp>
        <p:nvSpPr>
          <p:cNvPr id="35873" name="Line 33"/>
          <p:cNvSpPr>
            <a:spLocks noChangeShapeType="1"/>
          </p:cNvSpPr>
          <p:nvPr/>
        </p:nvSpPr>
        <p:spPr bwMode="auto">
          <a:xfrm flipV="1">
            <a:off x="4343400" y="2819400"/>
            <a:ext cx="0" cy="914400"/>
          </a:xfrm>
          <a:prstGeom prst="line">
            <a:avLst/>
          </a:prstGeom>
          <a:noFill/>
          <a:ln w="57150">
            <a:solidFill>
              <a:srgbClr val="FF6600"/>
            </a:solidFill>
            <a:prstDash val="sysDot"/>
            <a:round/>
            <a:headEnd/>
            <a:tailEnd type="triangle" w="med" len="med"/>
          </a:ln>
          <a:effectLst/>
        </p:spPr>
        <p:txBody>
          <a:bodyPr/>
          <a:lstStyle/>
          <a:p>
            <a:endParaRPr lang="ja-JP" altLang="en-US"/>
          </a:p>
        </p:txBody>
      </p:sp>
      <p:sp>
        <p:nvSpPr>
          <p:cNvPr id="35874" name="Line 34"/>
          <p:cNvSpPr>
            <a:spLocks noChangeShapeType="1"/>
          </p:cNvSpPr>
          <p:nvPr/>
        </p:nvSpPr>
        <p:spPr bwMode="auto">
          <a:xfrm rot="10800000" flipV="1">
            <a:off x="4343400" y="4495800"/>
            <a:ext cx="0" cy="914400"/>
          </a:xfrm>
          <a:prstGeom prst="line">
            <a:avLst/>
          </a:prstGeom>
          <a:noFill/>
          <a:ln w="57150">
            <a:solidFill>
              <a:schemeClr val="tx1"/>
            </a:solidFill>
            <a:prstDash val="sysDot"/>
            <a:round/>
            <a:headEnd/>
            <a:tailEnd type="triangle" w="med" len="med"/>
          </a:ln>
          <a:effectLst/>
        </p:spPr>
        <p:txBody>
          <a:bodyPr/>
          <a:lstStyle/>
          <a:p>
            <a:endParaRPr lang="ja-JP" altLang="en-US"/>
          </a:p>
        </p:txBody>
      </p:sp>
      <p:sp>
        <p:nvSpPr>
          <p:cNvPr id="35875" name="Line 35"/>
          <p:cNvSpPr>
            <a:spLocks noChangeShapeType="1"/>
          </p:cNvSpPr>
          <p:nvPr/>
        </p:nvSpPr>
        <p:spPr bwMode="auto">
          <a:xfrm rot="5400000" flipV="1">
            <a:off x="5334000" y="3429000"/>
            <a:ext cx="0" cy="914400"/>
          </a:xfrm>
          <a:prstGeom prst="line">
            <a:avLst/>
          </a:prstGeom>
          <a:noFill/>
          <a:ln w="57150">
            <a:solidFill>
              <a:schemeClr val="tx1"/>
            </a:solidFill>
            <a:prstDash val="sysDot"/>
            <a:round/>
            <a:headEnd/>
            <a:tailEnd type="triangle" w="med" len="med"/>
          </a:ln>
          <a:effectLst/>
        </p:spPr>
        <p:txBody>
          <a:bodyPr/>
          <a:lstStyle/>
          <a:p>
            <a:endParaRPr lang="ja-JP" altLang="en-US"/>
          </a:p>
        </p:txBody>
      </p:sp>
      <p:sp>
        <p:nvSpPr>
          <p:cNvPr id="35876" name="Line 36"/>
          <p:cNvSpPr>
            <a:spLocks noChangeShapeType="1"/>
          </p:cNvSpPr>
          <p:nvPr/>
        </p:nvSpPr>
        <p:spPr bwMode="auto">
          <a:xfrm flipV="1">
            <a:off x="1981200" y="6096000"/>
            <a:ext cx="5562600" cy="533400"/>
          </a:xfrm>
          <a:prstGeom prst="line">
            <a:avLst/>
          </a:prstGeom>
          <a:noFill/>
          <a:ln w="76200">
            <a:solidFill>
              <a:schemeClr val="accent1"/>
            </a:solidFill>
            <a:round/>
            <a:headEnd/>
            <a:tailEnd/>
          </a:ln>
          <a:effectLst/>
        </p:spPr>
        <p:txBody>
          <a:bodyPr/>
          <a:lstStyle/>
          <a:p>
            <a:endParaRPr lang="ja-JP" altLang="en-US"/>
          </a:p>
        </p:txBody>
      </p:sp>
      <p:sp>
        <p:nvSpPr>
          <p:cNvPr id="35877" name="Text Box 37"/>
          <p:cNvSpPr txBox="1">
            <a:spLocks noChangeArrowheads="1"/>
          </p:cNvSpPr>
          <p:nvPr/>
        </p:nvSpPr>
        <p:spPr bwMode="auto">
          <a:xfrm>
            <a:off x="7543800" y="5867400"/>
            <a:ext cx="793750" cy="457200"/>
          </a:xfrm>
          <a:prstGeom prst="rect">
            <a:avLst/>
          </a:prstGeom>
          <a:noFill/>
          <a:ln w="9525">
            <a:noFill/>
            <a:miter lim="800000"/>
            <a:headEnd/>
            <a:tailEnd/>
          </a:ln>
          <a:effectLst/>
        </p:spPr>
        <p:txBody>
          <a:bodyPr wrap="none">
            <a:spAutoFit/>
          </a:bodyPr>
          <a:lstStyle/>
          <a:p>
            <a:r>
              <a:rPr lang="ja-JP" altLang="en-US"/>
              <a:t>河川</a:t>
            </a:r>
          </a:p>
        </p:txBody>
      </p:sp>
      <p:sp>
        <p:nvSpPr>
          <p:cNvPr id="35878" name="Line 38"/>
          <p:cNvSpPr>
            <a:spLocks noChangeShapeType="1"/>
          </p:cNvSpPr>
          <p:nvPr/>
        </p:nvSpPr>
        <p:spPr bwMode="auto">
          <a:xfrm flipV="1">
            <a:off x="8458200" y="2438400"/>
            <a:ext cx="0" cy="3048000"/>
          </a:xfrm>
          <a:prstGeom prst="line">
            <a:avLst/>
          </a:prstGeom>
          <a:noFill/>
          <a:ln w="57150">
            <a:solidFill>
              <a:schemeClr val="tx1"/>
            </a:solidFill>
            <a:round/>
            <a:headEnd/>
            <a:tailEnd type="triangle" w="med" len="med"/>
          </a:ln>
          <a:effectLst/>
        </p:spPr>
        <p:txBody>
          <a:bodyPr/>
          <a:lstStyle/>
          <a:p>
            <a:endParaRPr lang="ja-JP" altLang="en-US"/>
          </a:p>
        </p:txBody>
      </p:sp>
      <p:sp>
        <p:nvSpPr>
          <p:cNvPr id="35879" name="Text Box 39"/>
          <p:cNvSpPr txBox="1">
            <a:spLocks noChangeArrowheads="1"/>
          </p:cNvSpPr>
          <p:nvPr/>
        </p:nvSpPr>
        <p:spPr bwMode="auto">
          <a:xfrm>
            <a:off x="8458200" y="3641725"/>
            <a:ext cx="549275" cy="701675"/>
          </a:xfrm>
          <a:prstGeom prst="rect">
            <a:avLst/>
          </a:prstGeom>
          <a:noFill/>
          <a:ln w="9525">
            <a:noFill/>
            <a:miter lim="800000"/>
            <a:headEnd/>
            <a:tailEnd/>
          </a:ln>
          <a:effectLst/>
        </p:spPr>
        <p:txBody>
          <a:bodyPr vert="eaVert" wrap="none">
            <a:spAutoFit/>
          </a:bodyPr>
          <a:lstStyle/>
          <a:p>
            <a:r>
              <a:rPr lang="ja-JP" altLang="en-US"/>
              <a:t>標高</a:t>
            </a:r>
          </a:p>
        </p:txBody>
      </p:sp>
      <p:sp>
        <p:nvSpPr>
          <p:cNvPr id="35880" name="Text Box 40"/>
          <p:cNvSpPr txBox="1">
            <a:spLocks noChangeArrowheads="1"/>
          </p:cNvSpPr>
          <p:nvPr/>
        </p:nvSpPr>
        <p:spPr bwMode="auto">
          <a:xfrm>
            <a:off x="8197850" y="2001838"/>
            <a:ext cx="488950" cy="457200"/>
          </a:xfrm>
          <a:prstGeom prst="rect">
            <a:avLst/>
          </a:prstGeom>
          <a:noFill/>
          <a:ln w="9525">
            <a:noFill/>
            <a:miter lim="800000"/>
            <a:headEnd/>
            <a:tailEnd/>
          </a:ln>
          <a:effectLst/>
        </p:spPr>
        <p:txBody>
          <a:bodyPr wrap="none">
            <a:spAutoFit/>
          </a:bodyPr>
          <a:lstStyle/>
          <a:p>
            <a:r>
              <a:rPr lang="ja-JP" altLang="en-US"/>
              <a:t>高</a:t>
            </a:r>
          </a:p>
        </p:txBody>
      </p:sp>
      <p:sp>
        <p:nvSpPr>
          <p:cNvPr id="35881" name="Text Box 41"/>
          <p:cNvSpPr txBox="1">
            <a:spLocks noChangeArrowheads="1"/>
          </p:cNvSpPr>
          <p:nvPr/>
        </p:nvSpPr>
        <p:spPr bwMode="auto">
          <a:xfrm>
            <a:off x="8197850" y="5410200"/>
            <a:ext cx="488950" cy="457200"/>
          </a:xfrm>
          <a:prstGeom prst="rect">
            <a:avLst/>
          </a:prstGeom>
          <a:noFill/>
          <a:ln w="9525">
            <a:noFill/>
            <a:miter lim="800000"/>
            <a:headEnd/>
            <a:tailEnd/>
          </a:ln>
          <a:effectLst/>
        </p:spPr>
        <p:txBody>
          <a:bodyPr wrap="none">
            <a:spAutoFit/>
          </a:bodyPr>
          <a:lstStyle/>
          <a:p>
            <a:r>
              <a:rPr lang="ja-JP" altLang="en-US"/>
              <a:t>低</a:t>
            </a:r>
          </a:p>
        </p:txBody>
      </p:sp>
      <p:sp>
        <p:nvSpPr>
          <p:cNvPr id="35882" name="Oval 42"/>
          <p:cNvSpPr>
            <a:spLocks noChangeArrowheads="1"/>
          </p:cNvSpPr>
          <p:nvPr/>
        </p:nvSpPr>
        <p:spPr bwMode="auto">
          <a:xfrm>
            <a:off x="5486400" y="1981200"/>
            <a:ext cx="304800" cy="304800"/>
          </a:xfrm>
          <a:prstGeom prst="ellipse">
            <a:avLst/>
          </a:prstGeom>
          <a:solidFill>
            <a:srgbClr val="FF0066"/>
          </a:solidFill>
          <a:ln w="9525">
            <a:solidFill>
              <a:schemeClr val="tx1"/>
            </a:solidFill>
            <a:round/>
            <a:headEnd/>
            <a:tailEnd/>
          </a:ln>
          <a:effectLst/>
        </p:spPr>
        <p:txBody>
          <a:bodyPr wrap="none" anchor="ctr"/>
          <a:lstStyle/>
          <a:p>
            <a:endParaRPr lang="ja-JP" altLang="en-US"/>
          </a:p>
        </p:txBody>
      </p:sp>
      <p:sp>
        <p:nvSpPr>
          <p:cNvPr id="35883" name="Text Box 43"/>
          <p:cNvSpPr txBox="1">
            <a:spLocks noChangeArrowheads="1"/>
          </p:cNvSpPr>
          <p:nvPr/>
        </p:nvSpPr>
        <p:spPr bwMode="auto">
          <a:xfrm>
            <a:off x="5775325" y="1905000"/>
            <a:ext cx="1098550" cy="457200"/>
          </a:xfrm>
          <a:prstGeom prst="rect">
            <a:avLst/>
          </a:prstGeom>
          <a:noFill/>
          <a:ln w="9525">
            <a:noFill/>
            <a:miter lim="800000"/>
            <a:headEnd/>
            <a:tailEnd/>
          </a:ln>
          <a:effectLst/>
        </p:spPr>
        <p:txBody>
          <a:bodyPr wrap="none">
            <a:spAutoFit/>
          </a:bodyPr>
          <a:lstStyle/>
          <a:p>
            <a:r>
              <a:rPr lang="ja-JP" altLang="en-US"/>
              <a:t>避難所</a:t>
            </a:r>
          </a:p>
        </p:txBody>
      </p:sp>
      <p:sp>
        <p:nvSpPr>
          <p:cNvPr id="35884" name="Line 44"/>
          <p:cNvSpPr>
            <a:spLocks noChangeShapeType="1"/>
          </p:cNvSpPr>
          <p:nvPr/>
        </p:nvSpPr>
        <p:spPr bwMode="auto">
          <a:xfrm flipV="1">
            <a:off x="3581400" y="2286000"/>
            <a:ext cx="762000" cy="304800"/>
          </a:xfrm>
          <a:prstGeom prst="line">
            <a:avLst/>
          </a:prstGeom>
          <a:noFill/>
          <a:ln w="9525">
            <a:solidFill>
              <a:srgbClr val="336600"/>
            </a:solidFill>
            <a:round/>
            <a:headEnd/>
            <a:tailEnd type="triangle" w="med" len="med"/>
          </a:ln>
          <a:effectLst/>
        </p:spPr>
        <p:txBody>
          <a:bodyPr/>
          <a:lstStyle/>
          <a:p>
            <a:endParaRPr lang="ja-JP" altLang="en-US"/>
          </a:p>
        </p:txBody>
      </p:sp>
      <p:sp>
        <p:nvSpPr>
          <p:cNvPr id="35885" name="Line 45"/>
          <p:cNvSpPr>
            <a:spLocks noChangeShapeType="1"/>
          </p:cNvSpPr>
          <p:nvPr/>
        </p:nvSpPr>
        <p:spPr bwMode="auto">
          <a:xfrm flipV="1">
            <a:off x="1371600" y="4419600"/>
            <a:ext cx="0" cy="381000"/>
          </a:xfrm>
          <a:prstGeom prst="line">
            <a:avLst/>
          </a:prstGeom>
          <a:noFill/>
          <a:ln w="9525">
            <a:solidFill>
              <a:srgbClr val="CC0000"/>
            </a:solidFill>
            <a:round/>
            <a:headEnd/>
            <a:tailEnd type="triangle" w="med" len="med"/>
          </a:ln>
          <a:effectLst/>
        </p:spPr>
        <p:txBody>
          <a:bodyPr/>
          <a:lstStyle/>
          <a:p>
            <a:endParaRPr lang="ja-JP" altLang="en-US"/>
          </a:p>
        </p:txBody>
      </p:sp>
      <p:cxnSp>
        <p:nvCxnSpPr>
          <p:cNvPr id="27" name="直線コネクタ 26"/>
          <p:cNvCxnSpPr/>
          <p:nvPr/>
        </p:nvCxnSpPr>
        <p:spPr>
          <a:xfrm>
            <a:off x="214282" y="571480"/>
            <a:ext cx="8715436" cy="0"/>
          </a:xfrm>
          <a:prstGeom prst="line">
            <a:avLst/>
          </a:prstGeom>
          <a:ln w="50800">
            <a:gradFill flip="none" rotWithShape="1">
              <a:gsLst>
                <a:gs pos="0">
                  <a:schemeClr val="tx2">
                    <a:lumMod val="50000"/>
                  </a:schemeClr>
                </a:gs>
                <a:gs pos="50000">
                  <a:schemeClr val="accent1">
                    <a:tint val="44500"/>
                    <a:satMod val="160000"/>
                  </a:schemeClr>
                </a:gs>
                <a:gs pos="100000">
                  <a:schemeClr val="accent1">
                    <a:tint val="23500"/>
                    <a:satMod val="160000"/>
                  </a:schemeClr>
                </a:gs>
              </a:gsLst>
              <a:lin ang="0" scaled="1"/>
              <a:tileRect/>
            </a:gra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2"/>
          <p:cNvSpPr>
            <a:spLocks noGrp="1" noChangeArrowheads="1"/>
          </p:cNvSpPr>
          <p:nvPr>
            <p:ph type="ctrTitle"/>
          </p:nvPr>
        </p:nvSpPr>
        <p:spPr>
          <a:xfrm>
            <a:off x="0" y="0"/>
            <a:ext cx="9144000" cy="609600"/>
          </a:xfrm>
          <a:noFill/>
          <a:ln/>
        </p:spPr>
        <p:txBody>
          <a:bodyPr>
            <a:normAutofit fontScale="90000"/>
          </a:bodyPr>
          <a:lstStyle/>
          <a:p>
            <a:r>
              <a:rPr lang="ja-JP" altLang="en-US" sz="3600" dirty="0">
                <a:latin typeface="Arial" charset="0"/>
              </a:rPr>
              <a:t>避難行動シミュレータにおける空間のモデル化</a:t>
            </a:r>
          </a:p>
        </p:txBody>
      </p:sp>
      <p:sp>
        <p:nvSpPr>
          <p:cNvPr id="274435" name="Rectangle 3"/>
          <p:cNvSpPr>
            <a:spLocks noChangeArrowheads="1"/>
          </p:cNvSpPr>
          <p:nvPr/>
        </p:nvSpPr>
        <p:spPr bwMode="auto">
          <a:xfrm>
            <a:off x="468313" y="1341438"/>
            <a:ext cx="8229600" cy="503237"/>
          </a:xfrm>
          <a:prstGeom prst="rect">
            <a:avLst/>
          </a:prstGeom>
          <a:noFill/>
          <a:ln w="9525">
            <a:noFill/>
            <a:miter lim="800000"/>
            <a:headEnd/>
            <a:tailEnd/>
          </a:ln>
          <a:effectLst/>
        </p:spPr>
        <p:txBody>
          <a:bodyPr/>
          <a:lstStyle/>
          <a:p>
            <a:pPr algn="ctr">
              <a:spcBef>
                <a:spcPct val="20000"/>
              </a:spcBef>
            </a:pPr>
            <a:r>
              <a:rPr lang="ja-JP" altLang="en-US">
                <a:latin typeface="ＤＦＰ華康ゴシック体W5" pitchFamily="50" charset="-128"/>
                <a:ea typeface="ＤＦＰ華康ゴシック体W5" pitchFamily="50" charset="-128"/>
              </a:rPr>
              <a:t>従来の</a:t>
            </a:r>
            <a:r>
              <a:rPr lang="en-US" altLang="ja-JP">
                <a:latin typeface="ＤＦＰ華康ゴシック体W5" pitchFamily="50" charset="-128"/>
                <a:ea typeface="ＤＦＰ華康ゴシック体W5" pitchFamily="50" charset="-128"/>
              </a:rPr>
              <a:t>MAS</a:t>
            </a:r>
            <a:r>
              <a:rPr lang="ja-JP" altLang="en-US">
                <a:latin typeface="ＤＦＰ華康ゴシック体W5" pitchFamily="50" charset="-128"/>
                <a:ea typeface="ＤＦＰ華康ゴシック体W5" pitchFamily="50" charset="-128"/>
              </a:rPr>
              <a:t>の空間モデルでは</a:t>
            </a:r>
            <a:r>
              <a:rPr lang="en-US" altLang="ja-JP">
                <a:latin typeface="Times New Roman"/>
                <a:ea typeface="ＤＦＰ華康ゴシック体W5" pitchFamily="50" charset="-128"/>
              </a:rPr>
              <a:t>…</a:t>
            </a:r>
            <a:endParaRPr lang="en-US" altLang="ja-JP">
              <a:latin typeface="ＤＦＰ華康ゴシック体W5" pitchFamily="50" charset="-128"/>
              <a:ea typeface="ＤＦＰ華康ゴシック体W5" pitchFamily="50" charset="-128"/>
            </a:endParaRPr>
          </a:p>
        </p:txBody>
      </p:sp>
      <p:sp>
        <p:nvSpPr>
          <p:cNvPr id="274436" name="Rectangle 4"/>
          <p:cNvSpPr>
            <a:spLocks noChangeArrowheads="1"/>
          </p:cNvSpPr>
          <p:nvPr/>
        </p:nvSpPr>
        <p:spPr bwMode="auto">
          <a:xfrm>
            <a:off x="539750" y="3500438"/>
            <a:ext cx="7200900" cy="431800"/>
          </a:xfrm>
          <a:prstGeom prst="rect">
            <a:avLst/>
          </a:prstGeom>
          <a:noFill/>
          <a:ln w="9525">
            <a:noFill/>
            <a:miter lim="800000"/>
            <a:headEnd/>
            <a:tailEnd/>
          </a:ln>
          <a:effectLst/>
        </p:spPr>
        <p:txBody>
          <a:bodyPr/>
          <a:lstStyle/>
          <a:p>
            <a:pPr algn="ctr">
              <a:spcBef>
                <a:spcPct val="20000"/>
              </a:spcBef>
            </a:pPr>
            <a:r>
              <a:rPr lang="ja-JP" altLang="en-US">
                <a:latin typeface="ＤＦＰ華康ゴシック体W5" pitchFamily="50" charset="-128"/>
                <a:ea typeface="ＤＦＰ華康ゴシック体W5" pitchFamily="50" charset="-128"/>
              </a:rPr>
              <a:t>本シミュレータの空間モデルは</a:t>
            </a:r>
            <a:r>
              <a:rPr lang="en-US" altLang="ja-JP">
                <a:latin typeface="Times New Roman"/>
                <a:ea typeface="ＤＦＰ華康ゴシック体W5" pitchFamily="50" charset="-128"/>
              </a:rPr>
              <a:t>…</a:t>
            </a:r>
            <a:r>
              <a:rPr lang="en-US" altLang="ja-JP">
                <a:solidFill>
                  <a:srgbClr val="6600FF"/>
                </a:solidFill>
                <a:latin typeface="ＤＦＰ華康ゴシック体W5" pitchFamily="50" charset="-128"/>
                <a:ea typeface="ＤＦＰ華康ゴシック体W5" pitchFamily="50" charset="-128"/>
              </a:rPr>
              <a:t>LP</a:t>
            </a:r>
            <a:r>
              <a:rPr lang="ja-JP" altLang="en-US">
                <a:solidFill>
                  <a:srgbClr val="6600FF"/>
                </a:solidFill>
                <a:latin typeface="ＤＦＰ華康ゴシック体W5" pitchFamily="50" charset="-128"/>
                <a:ea typeface="ＤＦＰ華康ゴシック体W5" pitchFamily="50" charset="-128"/>
              </a:rPr>
              <a:t>データを使用</a:t>
            </a:r>
          </a:p>
        </p:txBody>
      </p:sp>
      <p:grpSp>
        <p:nvGrpSpPr>
          <p:cNvPr id="2" name="Group 5"/>
          <p:cNvGrpSpPr>
            <a:grpSpLocks/>
          </p:cNvGrpSpPr>
          <p:nvPr/>
        </p:nvGrpSpPr>
        <p:grpSpPr bwMode="auto">
          <a:xfrm>
            <a:off x="2125663" y="1989138"/>
            <a:ext cx="2374900" cy="581025"/>
            <a:chOff x="794" y="2795"/>
            <a:chExt cx="2041" cy="499"/>
          </a:xfrm>
        </p:grpSpPr>
        <p:sp>
          <p:nvSpPr>
            <p:cNvPr id="274438" name="AutoShape 6"/>
            <p:cNvSpPr>
              <a:spLocks noChangeArrowheads="1"/>
            </p:cNvSpPr>
            <p:nvPr/>
          </p:nvSpPr>
          <p:spPr bwMode="auto">
            <a:xfrm>
              <a:off x="794" y="2795"/>
              <a:ext cx="2041" cy="499"/>
            </a:xfrm>
            <a:prstGeom prst="parallelogram">
              <a:avLst>
                <a:gd name="adj" fmla="val 102255"/>
              </a:avLst>
            </a:prstGeom>
            <a:noFill/>
            <a:ln w="19050" algn="ctr">
              <a:solidFill>
                <a:schemeClr val="tx1"/>
              </a:solidFill>
              <a:miter lim="800000"/>
              <a:headEnd/>
              <a:tailEnd/>
            </a:ln>
            <a:effectLst/>
          </p:spPr>
          <p:txBody>
            <a:bodyPr wrap="none" anchor="ctr"/>
            <a:lstStyle/>
            <a:p>
              <a:endParaRPr lang="ja-JP" altLang="en-US"/>
            </a:p>
          </p:txBody>
        </p:sp>
        <p:sp>
          <p:nvSpPr>
            <p:cNvPr id="274439" name="Line 7"/>
            <p:cNvSpPr>
              <a:spLocks noChangeShapeType="1"/>
            </p:cNvSpPr>
            <p:nvPr/>
          </p:nvSpPr>
          <p:spPr bwMode="auto">
            <a:xfrm>
              <a:off x="931" y="3158"/>
              <a:ext cx="1530" cy="1"/>
            </a:xfrm>
            <a:prstGeom prst="line">
              <a:avLst/>
            </a:prstGeom>
            <a:noFill/>
            <a:ln w="19050">
              <a:solidFill>
                <a:schemeClr val="tx1"/>
              </a:solidFill>
              <a:round/>
              <a:headEnd/>
              <a:tailEnd/>
            </a:ln>
            <a:effectLst/>
          </p:spPr>
          <p:txBody>
            <a:bodyPr wrap="none" anchor="ctr"/>
            <a:lstStyle/>
            <a:p>
              <a:endParaRPr lang="ja-JP" altLang="en-US"/>
            </a:p>
          </p:txBody>
        </p:sp>
        <p:sp>
          <p:nvSpPr>
            <p:cNvPr id="274440" name="Line 8"/>
            <p:cNvSpPr>
              <a:spLocks noChangeShapeType="1"/>
            </p:cNvSpPr>
            <p:nvPr/>
          </p:nvSpPr>
          <p:spPr bwMode="auto">
            <a:xfrm flipH="1">
              <a:off x="1020" y="2795"/>
              <a:ext cx="499" cy="499"/>
            </a:xfrm>
            <a:prstGeom prst="line">
              <a:avLst/>
            </a:prstGeom>
            <a:noFill/>
            <a:ln w="19050">
              <a:solidFill>
                <a:schemeClr val="tx1"/>
              </a:solidFill>
              <a:round/>
              <a:headEnd/>
              <a:tailEnd/>
            </a:ln>
            <a:effectLst/>
          </p:spPr>
          <p:txBody>
            <a:bodyPr wrap="none" anchor="ctr"/>
            <a:lstStyle/>
            <a:p>
              <a:endParaRPr lang="ja-JP" altLang="en-US"/>
            </a:p>
          </p:txBody>
        </p:sp>
        <p:sp>
          <p:nvSpPr>
            <p:cNvPr id="274441" name="Line 9"/>
            <p:cNvSpPr>
              <a:spLocks noChangeShapeType="1"/>
            </p:cNvSpPr>
            <p:nvPr/>
          </p:nvSpPr>
          <p:spPr bwMode="auto">
            <a:xfrm>
              <a:off x="1074" y="3022"/>
              <a:ext cx="1525" cy="1"/>
            </a:xfrm>
            <a:prstGeom prst="line">
              <a:avLst/>
            </a:prstGeom>
            <a:noFill/>
            <a:ln w="19050">
              <a:solidFill>
                <a:schemeClr val="tx1"/>
              </a:solidFill>
              <a:round/>
              <a:headEnd/>
              <a:tailEnd/>
            </a:ln>
            <a:effectLst/>
          </p:spPr>
          <p:txBody>
            <a:bodyPr wrap="none" anchor="ctr"/>
            <a:lstStyle/>
            <a:p>
              <a:endParaRPr lang="ja-JP" altLang="en-US"/>
            </a:p>
          </p:txBody>
        </p:sp>
        <p:sp>
          <p:nvSpPr>
            <p:cNvPr id="274442" name="Line 10"/>
            <p:cNvSpPr>
              <a:spLocks noChangeShapeType="1"/>
            </p:cNvSpPr>
            <p:nvPr/>
          </p:nvSpPr>
          <p:spPr bwMode="auto">
            <a:xfrm>
              <a:off x="1214" y="2886"/>
              <a:ext cx="1531" cy="1"/>
            </a:xfrm>
            <a:prstGeom prst="line">
              <a:avLst/>
            </a:prstGeom>
            <a:noFill/>
            <a:ln w="19050">
              <a:solidFill>
                <a:schemeClr val="tx1"/>
              </a:solidFill>
              <a:round/>
              <a:headEnd/>
              <a:tailEnd/>
            </a:ln>
            <a:effectLst/>
          </p:spPr>
          <p:txBody>
            <a:bodyPr wrap="none" anchor="ctr"/>
            <a:lstStyle/>
            <a:p>
              <a:endParaRPr lang="ja-JP" altLang="en-US"/>
            </a:p>
          </p:txBody>
        </p:sp>
        <p:sp>
          <p:nvSpPr>
            <p:cNvPr id="274443" name="Line 11"/>
            <p:cNvSpPr>
              <a:spLocks noChangeShapeType="1"/>
            </p:cNvSpPr>
            <p:nvPr/>
          </p:nvSpPr>
          <p:spPr bwMode="auto">
            <a:xfrm flipH="1">
              <a:off x="1238" y="2795"/>
              <a:ext cx="499" cy="499"/>
            </a:xfrm>
            <a:prstGeom prst="line">
              <a:avLst/>
            </a:prstGeom>
            <a:noFill/>
            <a:ln w="19050">
              <a:solidFill>
                <a:schemeClr val="tx1"/>
              </a:solidFill>
              <a:round/>
              <a:headEnd/>
              <a:tailEnd/>
            </a:ln>
            <a:effectLst/>
          </p:spPr>
          <p:txBody>
            <a:bodyPr wrap="none" anchor="ctr"/>
            <a:lstStyle/>
            <a:p>
              <a:endParaRPr lang="ja-JP" altLang="en-US"/>
            </a:p>
          </p:txBody>
        </p:sp>
        <p:sp>
          <p:nvSpPr>
            <p:cNvPr id="274444" name="Line 12"/>
            <p:cNvSpPr>
              <a:spLocks noChangeShapeType="1"/>
            </p:cNvSpPr>
            <p:nvPr/>
          </p:nvSpPr>
          <p:spPr bwMode="auto">
            <a:xfrm flipH="1">
              <a:off x="1456" y="2795"/>
              <a:ext cx="499" cy="499"/>
            </a:xfrm>
            <a:prstGeom prst="line">
              <a:avLst/>
            </a:prstGeom>
            <a:noFill/>
            <a:ln w="19050">
              <a:solidFill>
                <a:schemeClr val="tx1"/>
              </a:solidFill>
              <a:round/>
              <a:headEnd/>
              <a:tailEnd/>
            </a:ln>
            <a:effectLst/>
          </p:spPr>
          <p:txBody>
            <a:bodyPr wrap="none" anchor="ctr"/>
            <a:lstStyle/>
            <a:p>
              <a:endParaRPr lang="ja-JP" altLang="en-US"/>
            </a:p>
          </p:txBody>
        </p:sp>
        <p:sp>
          <p:nvSpPr>
            <p:cNvPr id="274445" name="Line 13"/>
            <p:cNvSpPr>
              <a:spLocks noChangeShapeType="1"/>
            </p:cNvSpPr>
            <p:nvPr/>
          </p:nvSpPr>
          <p:spPr bwMode="auto">
            <a:xfrm flipH="1">
              <a:off x="1674" y="2795"/>
              <a:ext cx="499" cy="499"/>
            </a:xfrm>
            <a:prstGeom prst="line">
              <a:avLst/>
            </a:prstGeom>
            <a:noFill/>
            <a:ln w="19050">
              <a:solidFill>
                <a:schemeClr val="tx1"/>
              </a:solidFill>
              <a:round/>
              <a:headEnd/>
              <a:tailEnd/>
            </a:ln>
            <a:effectLst/>
          </p:spPr>
          <p:txBody>
            <a:bodyPr wrap="none" anchor="ctr"/>
            <a:lstStyle/>
            <a:p>
              <a:endParaRPr lang="ja-JP" altLang="en-US"/>
            </a:p>
          </p:txBody>
        </p:sp>
        <p:sp>
          <p:nvSpPr>
            <p:cNvPr id="274446" name="Line 14"/>
            <p:cNvSpPr>
              <a:spLocks noChangeShapeType="1"/>
            </p:cNvSpPr>
            <p:nvPr/>
          </p:nvSpPr>
          <p:spPr bwMode="auto">
            <a:xfrm flipH="1">
              <a:off x="1892" y="2795"/>
              <a:ext cx="499" cy="499"/>
            </a:xfrm>
            <a:prstGeom prst="line">
              <a:avLst/>
            </a:prstGeom>
            <a:noFill/>
            <a:ln w="19050">
              <a:solidFill>
                <a:schemeClr val="tx1"/>
              </a:solidFill>
              <a:round/>
              <a:headEnd/>
              <a:tailEnd/>
            </a:ln>
            <a:effectLst/>
          </p:spPr>
          <p:txBody>
            <a:bodyPr wrap="none" anchor="ctr"/>
            <a:lstStyle/>
            <a:p>
              <a:endParaRPr lang="ja-JP" altLang="en-US"/>
            </a:p>
          </p:txBody>
        </p:sp>
        <p:sp>
          <p:nvSpPr>
            <p:cNvPr id="274447" name="Line 15"/>
            <p:cNvSpPr>
              <a:spLocks noChangeShapeType="1"/>
            </p:cNvSpPr>
            <p:nvPr/>
          </p:nvSpPr>
          <p:spPr bwMode="auto">
            <a:xfrm flipH="1">
              <a:off x="2109" y="2795"/>
              <a:ext cx="499" cy="499"/>
            </a:xfrm>
            <a:prstGeom prst="line">
              <a:avLst/>
            </a:prstGeom>
            <a:noFill/>
            <a:ln w="19050">
              <a:solidFill>
                <a:schemeClr val="tx1"/>
              </a:solidFill>
              <a:round/>
              <a:headEnd/>
              <a:tailEnd/>
            </a:ln>
            <a:effectLst/>
          </p:spPr>
          <p:txBody>
            <a:bodyPr wrap="none" anchor="ctr"/>
            <a:lstStyle/>
            <a:p>
              <a:endParaRPr lang="ja-JP" altLang="en-US"/>
            </a:p>
          </p:txBody>
        </p:sp>
      </p:grpSp>
      <p:grpSp>
        <p:nvGrpSpPr>
          <p:cNvPr id="3" name="Group 16"/>
          <p:cNvGrpSpPr>
            <a:grpSpLocks/>
          </p:cNvGrpSpPr>
          <p:nvPr/>
        </p:nvGrpSpPr>
        <p:grpSpPr bwMode="auto">
          <a:xfrm>
            <a:off x="1189038" y="1917700"/>
            <a:ext cx="903287" cy="1020763"/>
            <a:chOff x="554" y="3042"/>
            <a:chExt cx="360" cy="408"/>
          </a:xfrm>
        </p:grpSpPr>
        <p:grpSp>
          <p:nvGrpSpPr>
            <p:cNvPr id="4" name="Group 17"/>
            <p:cNvGrpSpPr>
              <a:grpSpLocks/>
            </p:cNvGrpSpPr>
            <p:nvPr/>
          </p:nvGrpSpPr>
          <p:grpSpPr bwMode="auto">
            <a:xfrm>
              <a:off x="612" y="3110"/>
              <a:ext cx="272" cy="275"/>
              <a:chOff x="346" y="3107"/>
              <a:chExt cx="272" cy="275"/>
            </a:xfrm>
          </p:grpSpPr>
          <p:sp>
            <p:nvSpPr>
              <p:cNvPr id="274450" name="Line 18"/>
              <p:cNvSpPr>
                <a:spLocks noChangeShapeType="1"/>
              </p:cNvSpPr>
              <p:nvPr/>
            </p:nvSpPr>
            <p:spPr bwMode="auto">
              <a:xfrm>
                <a:off x="346" y="3382"/>
                <a:ext cx="272" cy="0"/>
              </a:xfrm>
              <a:prstGeom prst="line">
                <a:avLst/>
              </a:prstGeom>
              <a:noFill/>
              <a:ln w="12700">
                <a:solidFill>
                  <a:schemeClr val="tx1"/>
                </a:solidFill>
                <a:round/>
                <a:headEnd/>
                <a:tailEnd/>
              </a:ln>
              <a:effectLst/>
            </p:spPr>
            <p:txBody>
              <a:bodyPr/>
              <a:lstStyle/>
              <a:p>
                <a:endParaRPr lang="ja-JP" altLang="en-US"/>
              </a:p>
            </p:txBody>
          </p:sp>
          <p:sp>
            <p:nvSpPr>
              <p:cNvPr id="274451" name="Line 19"/>
              <p:cNvSpPr>
                <a:spLocks noChangeShapeType="1"/>
              </p:cNvSpPr>
              <p:nvPr/>
            </p:nvSpPr>
            <p:spPr bwMode="auto">
              <a:xfrm flipV="1">
                <a:off x="346" y="3200"/>
                <a:ext cx="182" cy="182"/>
              </a:xfrm>
              <a:prstGeom prst="line">
                <a:avLst/>
              </a:prstGeom>
              <a:noFill/>
              <a:ln w="12700">
                <a:solidFill>
                  <a:schemeClr val="tx1"/>
                </a:solidFill>
                <a:round/>
                <a:headEnd/>
                <a:tailEnd/>
              </a:ln>
              <a:effectLst/>
            </p:spPr>
            <p:txBody>
              <a:bodyPr/>
              <a:lstStyle/>
              <a:p>
                <a:endParaRPr lang="ja-JP" altLang="en-US"/>
              </a:p>
            </p:txBody>
          </p:sp>
          <p:sp>
            <p:nvSpPr>
              <p:cNvPr id="274452" name="Line 20"/>
              <p:cNvSpPr>
                <a:spLocks noChangeShapeType="1"/>
              </p:cNvSpPr>
              <p:nvPr/>
            </p:nvSpPr>
            <p:spPr bwMode="auto">
              <a:xfrm flipV="1">
                <a:off x="346" y="3107"/>
                <a:ext cx="0" cy="275"/>
              </a:xfrm>
              <a:prstGeom prst="line">
                <a:avLst/>
              </a:prstGeom>
              <a:noFill/>
              <a:ln w="12700">
                <a:solidFill>
                  <a:schemeClr val="tx1"/>
                </a:solidFill>
                <a:round/>
                <a:headEnd/>
                <a:tailEnd/>
              </a:ln>
              <a:effectLst/>
            </p:spPr>
            <p:txBody>
              <a:bodyPr/>
              <a:lstStyle/>
              <a:p>
                <a:endParaRPr lang="ja-JP" altLang="en-US"/>
              </a:p>
            </p:txBody>
          </p:sp>
        </p:grpSp>
        <p:sp>
          <p:nvSpPr>
            <p:cNvPr id="274453" name="Rectangle 21"/>
            <p:cNvSpPr>
              <a:spLocks noChangeArrowheads="1"/>
            </p:cNvSpPr>
            <p:nvPr/>
          </p:nvSpPr>
          <p:spPr bwMode="auto">
            <a:xfrm>
              <a:off x="883" y="3395"/>
              <a:ext cx="31" cy="55"/>
            </a:xfrm>
            <a:prstGeom prst="rect">
              <a:avLst/>
            </a:prstGeom>
            <a:noFill/>
            <a:ln w="9525">
              <a:noFill/>
              <a:miter lim="800000"/>
              <a:headEnd/>
              <a:tailEnd/>
            </a:ln>
          </p:spPr>
          <p:txBody>
            <a:bodyPr wrap="none" lIns="0" tIns="0" rIns="0" bIns="0">
              <a:spAutoFit/>
            </a:bodyPr>
            <a:lstStyle/>
            <a:p>
              <a:pPr algn="ctr"/>
              <a:r>
                <a:rPr lang="en-US" altLang="ja-JP" sz="900">
                  <a:solidFill>
                    <a:srgbClr val="000000"/>
                  </a:solidFill>
                  <a:latin typeface="ＤＦＰ華康ゴシック体W5" pitchFamily="50" charset="-128"/>
                  <a:ea typeface="ＤＦＰ華康ゴシック体W5" pitchFamily="50" charset="-128"/>
                </a:rPr>
                <a:t>X</a:t>
              </a:r>
              <a:endParaRPr lang="en-US" altLang="ja-JP" sz="1800">
                <a:latin typeface="ＤＦＰ華康ゴシック体W5" pitchFamily="50" charset="-128"/>
                <a:ea typeface="ＤＦＰ華康ゴシック体W5" pitchFamily="50" charset="-128"/>
              </a:endParaRPr>
            </a:p>
          </p:txBody>
        </p:sp>
        <p:sp>
          <p:nvSpPr>
            <p:cNvPr id="274454" name="Rectangle 22"/>
            <p:cNvSpPr>
              <a:spLocks noChangeArrowheads="1"/>
            </p:cNvSpPr>
            <p:nvPr/>
          </p:nvSpPr>
          <p:spPr bwMode="auto">
            <a:xfrm>
              <a:off x="702" y="3118"/>
              <a:ext cx="31" cy="55"/>
            </a:xfrm>
            <a:prstGeom prst="rect">
              <a:avLst/>
            </a:prstGeom>
            <a:noFill/>
            <a:ln w="9525">
              <a:noFill/>
              <a:miter lim="800000"/>
              <a:headEnd/>
              <a:tailEnd/>
            </a:ln>
          </p:spPr>
          <p:txBody>
            <a:bodyPr wrap="none" lIns="0" tIns="0" rIns="0" bIns="0">
              <a:spAutoFit/>
            </a:bodyPr>
            <a:lstStyle/>
            <a:p>
              <a:pPr algn="ctr"/>
              <a:r>
                <a:rPr lang="en-US" altLang="ja-JP" sz="900">
                  <a:solidFill>
                    <a:srgbClr val="000000"/>
                  </a:solidFill>
                  <a:latin typeface="ＤＦＰ華康ゴシック体W5" pitchFamily="50" charset="-128"/>
                  <a:ea typeface="ＤＦＰ華康ゴシック体W5" pitchFamily="50" charset="-128"/>
                </a:rPr>
                <a:t>Y</a:t>
              </a:r>
              <a:endParaRPr lang="en-US" altLang="ja-JP" sz="1800">
                <a:latin typeface="ＤＦＰ華康ゴシック体W5" pitchFamily="50" charset="-128"/>
                <a:ea typeface="ＤＦＰ華康ゴシック体W5" pitchFamily="50" charset="-128"/>
              </a:endParaRPr>
            </a:p>
          </p:txBody>
        </p:sp>
        <p:sp>
          <p:nvSpPr>
            <p:cNvPr id="274455" name="Rectangle 23"/>
            <p:cNvSpPr>
              <a:spLocks noChangeArrowheads="1"/>
            </p:cNvSpPr>
            <p:nvPr/>
          </p:nvSpPr>
          <p:spPr bwMode="auto">
            <a:xfrm>
              <a:off x="554" y="3042"/>
              <a:ext cx="19" cy="55"/>
            </a:xfrm>
            <a:prstGeom prst="rect">
              <a:avLst/>
            </a:prstGeom>
            <a:noFill/>
            <a:ln w="9525">
              <a:noFill/>
              <a:miter lim="800000"/>
              <a:headEnd/>
              <a:tailEnd/>
            </a:ln>
          </p:spPr>
          <p:txBody>
            <a:bodyPr wrap="none" lIns="0" tIns="0" rIns="0" bIns="0">
              <a:spAutoFit/>
            </a:bodyPr>
            <a:lstStyle/>
            <a:p>
              <a:pPr algn="ctr"/>
              <a:r>
                <a:rPr lang="en-US" altLang="ja-JP" sz="900">
                  <a:solidFill>
                    <a:srgbClr val="000000"/>
                  </a:solidFill>
                  <a:latin typeface="ＤＦＰ華康ゴシック体W5" pitchFamily="50" charset="-128"/>
                  <a:ea typeface="ＤＦＰ華康ゴシック体W5" pitchFamily="50" charset="-128"/>
                </a:rPr>
                <a:t>z</a:t>
              </a:r>
              <a:endParaRPr lang="en-US" altLang="ja-JP" sz="1800">
                <a:latin typeface="ＤＦＰ華康ゴシック体W5" pitchFamily="50" charset="-128"/>
                <a:ea typeface="ＤＦＰ華康ゴシック体W5" pitchFamily="50" charset="-128"/>
              </a:endParaRPr>
            </a:p>
          </p:txBody>
        </p:sp>
      </p:grpSp>
      <p:sp>
        <p:nvSpPr>
          <p:cNvPr id="274456" name="Text Box 24"/>
          <p:cNvSpPr txBox="1">
            <a:spLocks noChangeArrowheads="1"/>
          </p:cNvSpPr>
          <p:nvPr/>
        </p:nvSpPr>
        <p:spPr bwMode="auto">
          <a:xfrm>
            <a:off x="5562600" y="1773238"/>
            <a:ext cx="3186113" cy="1441448"/>
          </a:xfrm>
          <a:prstGeom prst="rect">
            <a:avLst/>
          </a:prstGeom>
          <a:solidFill>
            <a:schemeClr val="bg1"/>
          </a:solidFill>
          <a:ln w="9525" algn="ctr">
            <a:solidFill>
              <a:schemeClr val="tx1"/>
            </a:solidFill>
            <a:miter lim="800000"/>
            <a:headEnd/>
            <a:tailEnd/>
          </a:ln>
          <a:effectLst/>
        </p:spPr>
        <p:txBody>
          <a:bodyPr wrap="square">
            <a:spAutoFit/>
          </a:bodyPr>
          <a:lstStyle/>
          <a:p>
            <a:pPr marL="342900" indent="-342900">
              <a:spcBef>
                <a:spcPct val="20000"/>
              </a:spcBef>
              <a:buFontTx/>
              <a:buChar char="•"/>
            </a:pPr>
            <a:r>
              <a:rPr lang="en-US" altLang="ja-JP" sz="2000" dirty="0">
                <a:solidFill>
                  <a:srgbClr val="660066"/>
                </a:solidFill>
                <a:latin typeface="ＤＦＰ華康ゴシック体W5" pitchFamily="50" charset="-128"/>
                <a:ea typeface="ＤＦＰ華康ゴシック体W5" pitchFamily="50" charset="-128"/>
              </a:rPr>
              <a:t>X,Y</a:t>
            </a:r>
            <a:r>
              <a:rPr lang="ja-JP" altLang="en-US" sz="2000" dirty="0">
                <a:solidFill>
                  <a:srgbClr val="660066"/>
                </a:solidFill>
                <a:latin typeface="ＤＦＰ華康ゴシック体W5" pitchFamily="50" charset="-128"/>
                <a:ea typeface="ＤＦＰ華康ゴシック体W5" pitchFamily="50" charset="-128"/>
              </a:rPr>
              <a:t>座標</a:t>
            </a:r>
            <a:r>
              <a:rPr lang="ja-JP" altLang="en-US" sz="2000" dirty="0">
                <a:latin typeface="ＤＦＰ華康ゴシック体W5" pitchFamily="50" charset="-128"/>
                <a:ea typeface="ＤＦＰ華康ゴシック体W5" pitchFamily="50" charset="-128"/>
              </a:rPr>
              <a:t>だけ考慮</a:t>
            </a:r>
          </a:p>
          <a:p>
            <a:pPr marL="342900" indent="-342900">
              <a:spcBef>
                <a:spcPct val="20000"/>
              </a:spcBef>
              <a:buFontTx/>
              <a:buChar char="•"/>
            </a:pPr>
            <a:r>
              <a:rPr lang="en-US" altLang="ja-JP" sz="2000" dirty="0">
                <a:latin typeface="ＤＦＰ華康ゴシック体W5" pitchFamily="50" charset="-128"/>
                <a:ea typeface="ＤＦＰ華康ゴシック体W5" pitchFamily="50" charset="-128"/>
              </a:rPr>
              <a:t>Z</a:t>
            </a:r>
            <a:r>
              <a:rPr lang="ja-JP" altLang="en-US" sz="2000" dirty="0">
                <a:latin typeface="ＤＦＰ華康ゴシック体W5" pitchFamily="50" charset="-128"/>
                <a:ea typeface="ＤＦＰ華康ゴシック体W5" pitchFamily="50" charset="-128"/>
              </a:rPr>
              <a:t>座標は考慮していない</a:t>
            </a:r>
          </a:p>
          <a:p>
            <a:pPr marL="342900" indent="-342900">
              <a:spcBef>
                <a:spcPct val="20000"/>
              </a:spcBef>
            </a:pPr>
            <a:r>
              <a:rPr lang="ja-JP" altLang="en-US" sz="2000" dirty="0">
                <a:latin typeface="ＤＦＰ華康ゴシック体W5" pitchFamily="50" charset="-128"/>
                <a:ea typeface="ＤＦＰ華康ゴシック体W5" pitchFamily="50" charset="-128"/>
              </a:rPr>
              <a:t>→１マスずつ移動</a:t>
            </a:r>
          </a:p>
        </p:txBody>
      </p:sp>
      <p:sp>
        <p:nvSpPr>
          <p:cNvPr id="274457" name="Text Box 25"/>
          <p:cNvSpPr txBox="1">
            <a:spLocks noChangeArrowheads="1"/>
          </p:cNvSpPr>
          <p:nvPr/>
        </p:nvSpPr>
        <p:spPr bwMode="auto">
          <a:xfrm>
            <a:off x="2533650" y="2846388"/>
            <a:ext cx="2484438" cy="457200"/>
          </a:xfrm>
          <a:prstGeom prst="rect">
            <a:avLst/>
          </a:prstGeom>
          <a:noFill/>
          <a:ln w="9525" algn="ctr">
            <a:noFill/>
            <a:miter lim="800000"/>
            <a:headEnd/>
            <a:tailEnd/>
          </a:ln>
          <a:effectLst/>
        </p:spPr>
        <p:txBody>
          <a:bodyPr wrap="none">
            <a:spAutoFit/>
          </a:bodyPr>
          <a:lstStyle/>
          <a:p>
            <a:pPr marL="342900" indent="-342900">
              <a:spcBef>
                <a:spcPct val="20000"/>
              </a:spcBef>
            </a:pPr>
            <a:r>
              <a:rPr lang="ja-JP" altLang="en-US" b="1">
                <a:solidFill>
                  <a:srgbClr val="FF0066"/>
                </a:solidFill>
                <a:latin typeface="ＤＦＰ華康ゴシック体W5" pitchFamily="50" charset="-128"/>
                <a:ea typeface="ＤＦＰ華康ゴシック体W5" pitchFamily="50" charset="-128"/>
              </a:rPr>
              <a:t>２次元格子モデル</a:t>
            </a:r>
          </a:p>
        </p:txBody>
      </p:sp>
      <p:sp>
        <p:nvSpPr>
          <p:cNvPr id="274458" name="Text Box 26"/>
          <p:cNvSpPr txBox="1">
            <a:spLocks noChangeArrowheads="1"/>
          </p:cNvSpPr>
          <p:nvPr/>
        </p:nvSpPr>
        <p:spPr bwMode="auto">
          <a:xfrm>
            <a:off x="5581650" y="4149725"/>
            <a:ext cx="2952750" cy="1076325"/>
          </a:xfrm>
          <a:prstGeom prst="rect">
            <a:avLst/>
          </a:prstGeom>
          <a:solidFill>
            <a:schemeClr val="bg1"/>
          </a:solidFill>
          <a:ln w="9525" algn="ctr">
            <a:solidFill>
              <a:schemeClr val="tx1"/>
            </a:solidFill>
            <a:miter lim="800000"/>
            <a:headEnd/>
            <a:tailEnd/>
          </a:ln>
          <a:effectLst/>
        </p:spPr>
        <p:txBody>
          <a:bodyPr>
            <a:spAutoFit/>
          </a:bodyPr>
          <a:lstStyle/>
          <a:p>
            <a:pPr marL="342900" indent="-342900">
              <a:spcBef>
                <a:spcPct val="20000"/>
              </a:spcBef>
              <a:buFontTx/>
              <a:buChar char="•"/>
            </a:pPr>
            <a:r>
              <a:rPr lang="en-US" altLang="ja-JP" sz="2000">
                <a:solidFill>
                  <a:srgbClr val="6600FF"/>
                </a:solidFill>
                <a:latin typeface="ＤＦＰ華康ゴシック体W5" pitchFamily="50" charset="-128"/>
                <a:ea typeface="ＤＦＰ華康ゴシック体W5" pitchFamily="50" charset="-128"/>
              </a:rPr>
              <a:t>X,Y,Z</a:t>
            </a:r>
            <a:r>
              <a:rPr lang="ja-JP" altLang="en-US" sz="2000">
                <a:solidFill>
                  <a:srgbClr val="6600FF"/>
                </a:solidFill>
                <a:latin typeface="ＤＦＰ華康ゴシック体W5" pitchFamily="50" charset="-128"/>
                <a:ea typeface="ＤＦＰ華康ゴシック体W5" pitchFamily="50" charset="-128"/>
              </a:rPr>
              <a:t>座標</a:t>
            </a:r>
            <a:r>
              <a:rPr lang="ja-JP" altLang="en-US" sz="2000">
                <a:latin typeface="ＤＦＰ華康ゴシック体W5" pitchFamily="50" charset="-128"/>
                <a:ea typeface="ＤＦＰ華康ゴシック体W5" pitchFamily="50" charset="-128"/>
              </a:rPr>
              <a:t>を考慮</a:t>
            </a:r>
          </a:p>
          <a:p>
            <a:pPr marL="342900" indent="-342900">
              <a:spcBef>
                <a:spcPct val="20000"/>
              </a:spcBef>
            </a:pPr>
            <a:r>
              <a:rPr lang="ja-JP" altLang="en-US" sz="2000">
                <a:latin typeface="ＤＦＰ華康ゴシック体W5" pitchFamily="50" charset="-128"/>
                <a:ea typeface="ＤＦＰ華康ゴシック体W5" pitchFamily="50" charset="-128"/>
              </a:rPr>
              <a:t>→</a:t>
            </a:r>
            <a:r>
              <a:rPr lang="ja-JP" altLang="en-US" sz="2000">
                <a:latin typeface="ＤＦＰ華康ゴシック体W3" pitchFamily="50" charset="-128"/>
                <a:ea typeface="ＤＦＰ華康ゴシック体W5" pitchFamily="50" charset="-128"/>
              </a:rPr>
              <a:t>道路網を再現した</a:t>
            </a:r>
            <a:r>
              <a:rPr lang="ja-JP" altLang="en-US" sz="2000">
                <a:latin typeface="ＤＦＰ華康ゴシック体W5" pitchFamily="50" charset="-128"/>
                <a:ea typeface="ＤＦＰ華康ゴシック体W5" pitchFamily="50" charset="-128"/>
              </a:rPr>
              <a:t>リンク上を移動</a:t>
            </a:r>
          </a:p>
        </p:txBody>
      </p:sp>
      <p:sp>
        <p:nvSpPr>
          <p:cNvPr id="274459" name="Text Box 27"/>
          <p:cNvSpPr txBox="1">
            <a:spLocks noChangeArrowheads="1"/>
          </p:cNvSpPr>
          <p:nvPr/>
        </p:nvSpPr>
        <p:spPr bwMode="auto">
          <a:xfrm>
            <a:off x="4781550" y="5327650"/>
            <a:ext cx="714375" cy="274638"/>
          </a:xfrm>
          <a:prstGeom prst="rect">
            <a:avLst/>
          </a:prstGeom>
          <a:noFill/>
          <a:ln w="9525" algn="ctr">
            <a:noFill/>
            <a:miter lim="800000"/>
            <a:headEnd/>
            <a:tailEnd/>
          </a:ln>
          <a:effectLst/>
        </p:spPr>
        <p:txBody>
          <a:bodyPr>
            <a:spAutoFit/>
          </a:bodyPr>
          <a:lstStyle/>
          <a:p>
            <a:pPr algn="ctr"/>
            <a:r>
              <a:rPr lang="ja-JP" altLang="en-US" sz="1200">
                <a:latin typeface="ＤＦＰ華康ゴシック体W5" pitchFamily="50" charset="-128"/>
                <a:ea typeface="ＤＦＰ華康ゴシック体W5" pitchFamily="50" charset="-128"/>
              </a:rPr>
              <a:t>リンク</a:t>
            </a:r>
          </a:p>
        </p:txBody>
      </p:sp>
      <p:sp>
        <p:nvSpPr>
          <p:cNvPr id="274460" name="Line 28"/>
          <p:cNvSpPr>
            <a:spLocks noChangeShapeType="1"/>
          </p:cNvSpPr>
          <p:nvPr/>
        </p:nvSpPr>
        <p:spPr bwMode="auto">
          <a:xfrm>
            <a:off x="4681538" y="5464175"/>
            <a:ext cx="180975" cy="1588"/>
          </a:xfrm>
          <a:prstGeom prst="line">
            <a:avLst/>
          </a:prstGeom>
          <a:noFill/>
          <a:ln w="12700">
            <a:solidFill>
              <a:schemeClr val="tx1"/>
            </a:solidFill>
            <a:round/>
            <a:headEnd type="none" w="lg" len="lg"/>
            <a:tailEnd type="none" w="lg" len="lg"/>
          </a:ln>
          <a:effectLst/>
        </p:spPr>
        <p:txBody>
          <a:bodyPr/>
          <a:lstStyle/>
          <a:p>
            <a:endParaRPr lang="ja-JP" altLang="en-US"/>
          </a:p>
        </p:txBody>
      </p:sp>
      <p:sp>
        <p:nvSpPr>
          <p:cNvPr id="274461" name="Text Box 29"/>
          <p:cNvSpPr txBox="1">
            <a:spLocks noChangeArrowheads="1"/>
          </p:cNvSpPr>
          <p:nvPr/>
        </p:nvSpPr>
        <p:spPr bwMode="auto">
          <a:xfrm>
            <a:off x="4787900" y="5084763"/>
            <a:ext cx="708025" cy="274637"/>
          </a:xfrm>
          <a:prstGeom prst="rect">
            <a:avLst/>
          </a:prstGeom>
          <a:noFill/>
          <a:ln w="9525" algn="ctr">
            <a:noFill/>
            <a:miter lim="800000"/>
            <a:headEnd/>
            <a:tailEnd/>
          </a:ln>
          <a:effectLst/>
        </p:spPr>
        <p:txBody>
          <a:bodyPr>
            <a:spAutoFit/>
          </a:bodyPr>
          <a:lstStyle/>
          <a:p>
            <a:pPr algn="ctr"/>
            <a:r>
              <a:rPr lang="ja-JP" altLang="en-US" sz="1200">
                <a:latin typeface="ＤＦＰ華康ゴシック体W5" pitchFamily="50" charset="-128"/>
                <a:ea typeface="ＤＦＰ華康ゴシック体W5" pitchFamily="50" charset="-128"/>
              </a:rPr>
              <a:t>ノード</a:t>
            </a:r>
          </a:p>
        </p:txBody>
      </p:sp>
      <p:sp>
        <p:nvSpPr>
          <p:cNvPr id="274462" name="Oval 30"/>
          <p:cNvSpPr>
            <a:spLocks noChangeArrowheads="1"/>
          </p:cNvSpPr>
          <p:nvPr/>
        </p:nvSpPr>
        <p:spPr bwMode="auto">
          <a:xfrm>
            <a:off x="4679950" y="5146675"/>
            <a:ext cx="160338" cy="152400"/>
          </a:xfrm>
          <a:prstGeom prst="ellipse">
            <a:avLst/>
          </a:prstGeom>
          <a:gradFill rotWithShape="1">
            <a:gsLst>
              <a:gs pos="0">
                <a:srgbClr val="FFFFFF"/>
              </a:gs>
              <a:gs pos="100000">
                <a:srgbClr val="FFFFFF">
                  <a:gamma/>
                  <a:shade val="54118"/>
                  <a:invGamma/>
                </a:srgbClr>
              </a:gs>
            </a:gsLst>
            <a:path path="shape">
              <a:fillToRect l="50000" t="50000" r="50000" b="50000"/>
            </a:path>
          </a:gradFill>
          <a:ln w="19050" algn="ctr">
            <a:solidFill>
              <a:schemeClr val="tx1"/>
            </a:solidFill>
            <a:round/>
            <a:headEnd/>
            <a:tailEnd/>
          </a:ln>
          <a:effectLst/>
        </p:spPr>
        <p:txBody>
          <a:bodyPr wrap="none" anchor="ctr"/>
          <a:lstStyle/>
          <a:p>
            <a:endParaRPr lang="ja-JP" altLang="en-US"/>
          </a:p>
        </p:txBody>
      </p:sp>
      <p:grpSp>
        <p:nvGrpSpPr>
          <p:cNvPr id="5" name="Group 31"/>
          <p:cNvGrpSpPr>
            <a:grpSpLocks/>
          </p:cNvGrpSpPr>
          <p:nvPr/>
        </p:nvGrpSpPr>
        <p:grpSpPr bwMode="auto">
          <a:xfrm>
            <a:off x="1692275" y="4005263"/>
            <a:ext cx="3455988" cy="1504950"/>
            <a:chOff x="952" y="2941"/>
            <a:chExt cx="2177" cy="948"/>
          </a:xfrm>
        </p:grpSpPr>
        <p:cxnSp>
          <p:nvCxnSpPr>
            <p:cNvPr id="274464" name="AutoShape 32"/>
            <p:cNvCxnSpPr>
              <a:cxnSpLocks noChangeShapeType="1"/>
              <a:stCxn id="274490" idx="7"/>
              <a:endCxn id="274489" idx="3"/>
            </p:cNvCxnSpPr>
            <p:nvPr/>
          </p:nvCxnSpPr>
          <p:spPr bwMode="auto">
            <a:xfrm flipH="1">
              <a:off x="1054" y="3318"/>
              <a:ext cx="466" cy="339"/>
            </a:xfrm>
            <a:prstGeom prst="straightConnector1">
              <a:avLst/>
            </a:prstGeom>
            <a:noFill/>
            <a:ln w="12700">
              <a:solidFill>
                <a:schemeClr val="tx1"/>
              </a:solidFill>
              <a:round/>
              <a:headEnd/>
              <a:tailEnd/>
            </a:ln>
            <a:effectLst/>
          </p:spPr>
        </p:cxnSp>
        <p:cxnSp>
          <p:nvCxnSpPr>
            <p:cNvPr id="274465" name="AutoShape 33"/>
            <p:cNvCxnSpPr>
              <a:cxnSpLocks noChangeShapeType="1"/>
              <a:stCxn id="274493" idx="5"/>
              <a:endCxn id="274489" idx="5"/>
            </p:cNvCxnSpPr>
            <p:nvPr/>
          </p:nvCxnSpPr>
          <p:spPr bwMode="auto">
            <a:xfrm flipH="1" flipV="1">
              <a:off x="1111" y="3657"/>
              <a:ext cx="454" cy="182"/>
            </a:xfrm>
            <a:prstGeom prst="straightConnector1">
              <a:avLst/>
            </a:prstGeom>
            <a:noFill/>
            <a:ln w="12700">
              <a:solidFill>
                <a:schemeClr val="tx1"/>
              </a:solidFill>
              <a:round/>
              <a:headEnd/>
              <a:tailEnd/>
            </a:ln>
            <a:effectLst/>
          </p:spPr>
        </p:cxnSp>
        <p:cxnSp>
          <p:nvCxnSpPr>
            <p:cNvPr id="274466" name="AutoShape 34"/>
            <p:cNvCxnSpPr>
              <a:cxnSpLocks noChangeShapeType="1"/>
              <a:stCxn id="274489" idx="3"/>
              <a:endCxn id="274502" idx="3"/>
            </p:cNvCxnSpPr>
            <p:nvPr/>
          </p:nvCxnSpPr>
          <p:spPr bwMode="auto">
            <a:xfrm flipV="1">
              <a:off x="1054" y="3204"/>
              <a:ext cx="91" cy="453"/>
            </a:xfrm>
            <a:prstGeom prst="straightConnector1">
              <a:avLst/>
            </a:prstGeom>
            <a:noFill/>
            <a:ln w="12700">
              <a:solidFill>
                <a:schemeClr val="tx1"/>
              </a:solidFill>
              <a:round/>
              <a:headEnd/>
              <a:tailEnd/>
            </a:ln>
            <a:effectLst/>
          </p:spPr>
        </p:cxnSp>
        <p:cxnSp>
          <p:nvCxnSpPr>
            <p:cNvPr id="274467" name="AutoShape 35"/>
            <p:cNvCxnSpPr>
              <a:cxnSpLocks noChangeShapeType="1"/>
              <a:stCxn id="274502" idx="2"/>
              <a:endCxn id="274495" idx="6"/>
            </p:cNvCxnSpPr>
            <p:nvPr/>
          </p:nvCxnSpPr>
          <p:spPr bwMode="auto">
            <a:xfrm flipV="1">
              <a:off x="1127" y="3126"/>
              <a:ext cx="773" cy="45"/>
            </a:xfrm>
            <a:prstGeom prst="straightConnector1">
              <a:avLst/>
            </a:prstGeom>
            <a:noFill/>
            <a:ln w="12700">
              <a:solidFill>
                <a:schemeClr val="tx1"/>
              </a:solidFill>
              <a:round/>
              <a:headEnd/>
              <a:tailEnd/>
            </a:ln>
            <a:effectLst/>
          </p:spPr>
        </p:cxnSp>
        <p:cxnSp>
          <p:nvCxnSpPr>
            <p:cNvPr id="274468" name="AutoShape 36"/>
            <p:cNvCxnSpPr>
              <a:cxnSpLocks noChangeShapeType="1"/>
              <a:stCxn id="274502" idx="3"/>
              <a:endCxn id="274498" idx="7"/>
            </p:cNvCxnSpPr>
            <p:nvPr/>
          </p:nvCxnSpPr>
          <p:spPr bwMode="auto">
            <a:xfrm flipV="1">
              <a:off x="1145" y="3001"/>
              <a:ext cx="239" cy="203"/>
            </a:xfrm>
            <a:prstGeom prst="straightConnector1">
              <a:avLst/>
            </a:prstGeom>
            <a:noFill/>
            <a:ln w="12700">
              <a:solidFill>
                <a:schemeClr val="tx1"/>
              </a:solidFill>
              <a:round/>
              <a:headEnd/>
              <a:tailEnd/>
            </a:ln>
            <a:effectLst/>
          </p:spPr>
        </p:cxnSp>
        <p:cxnSp>
          <p:nvCxnSpPr>
            <p:cNvPr id="274469" name="AutoShape 37"/>
            <p:cNvCxnSpPr>
              <a:cxnSpLocks noChangeShapeType="1"/>
              <a:stCxn id="274495" idx="1"/>
              <a:endCxn id="274488" idx="5"/>
            </p:cNvCxnSpPr>
            <p:nvPr/>
          </p:nvCxnSpPr>
          <p:spPr bwMode="auto">
            <a:xfrm>
              <a:off x="1825" y="3092"/>
              <a:ext cx="292" cy="293"/>
            </a:xfrm>
            <a:prstGeom prst="straightConnector1">
              <a:avLst/>
            </a:prstGeom>
            <a:noFill/>
            <a:ln w="12700">
              <a:solidFill>
                <a:schemeClr val="tx1"/>
              </a:solidFill>
              <a:round/>
              <a:headEnd/>
              <a:tailEnd/>
            </a:ln>
            <a:effectLst/>
          </p:spPr>
        </p:cxnSp>
        <p:cxnSp>
          <p:nvCxnSpPr>
            <p:cNvPr id="274470" name="AutoShape 38"/>
            <p:cNvCxnSpPr>
              <a:cxnSpLocks noChangeShapeType="1"/>
              <a:stCxn id="274495" idx="3"/>
              <a:endCxn id="274506" idx="6"/>
            </p:cNvCxnSpPr>
            <p:nvPr/>
          </p:nvCxnSpPr>
          <p:spPr bwMode="auto">
            <a:xfrm flipV="1">
              <a:off x="1825" y="3003"/>
              <a:ext cx="586" cy="156"/>
            </a:xfrm>
            <a:prstGeom prst="straightConnector1">
              <a:avLst/>
            </a:prstGeom>
            <a:noFill/>
            <a:ln w="12700">
              <a:solidFill>
                <a:schemeClr val="tx1"/>
              </a:solidFill>
              <a:round/>
              <a:headEnd/>
              <a:tailEnd/>
            </a:ln>
            <a:effectLst/>
          </p:spPr>
        </p:cxnSp>
        <p:cxnSp>
          <p:nvCxnSpPr>
            <p:cNvPr id="274471" name="AutoShape 39"/>
            <p:cNvCxnSpPr>
              <a:cxnSpLocks noChangeShapeType="1"/>
              <a:stCxn id="274506" idx="2"/>
              <a:endCxn id="274499" idx="6"/>
            </p:cNvCxnSpPr>
            <p:nvPr/>
          </p:nvCxnSpPr>
          <p:spPr bwMode="auto">
            <a:xfrm>
              <a:off x="2318" y="3003"/>
              <a:ext cx="354" cy="168"/>
            </a:xfrm>
            <a:prstGeom prst="straightConnector1">
              <a:avLst/>
            </a:prstGeom>
            <a:noFill/>
            <a:ln w="12700">
              <a:solidFill>
                <a:schemeClr val="tx1"/>
              </a:solidFill>
              <a:round/>
              <a:headEnd/>
              <a:tailEnd/>
            </a:ln>
            <a:effectLst/>
          </p:spPr>
        </p:cxnSp>
        <p:cxnSp>
          <p:nvCxnSpPr>
            <p:cNvPr id="274472" name="AutoShape 40"/>
            <p:cNvCxnSpPr>
              <a:cxnSpLocks noChangeShapeType="1"/>
              <a:stCxn id="274488" idx="3"/>
              <a:endCxn id="274499" idx="7"/>
            </p:cNvCxnSpPr>
            <p:nvPr/>
          </p:nvCxnSpPr>
          <p:spPr bwMode="auto">
            <a:xfrm flipV="1">
              <a:off x="2060" y="3137"/>
              <a:ext cx="594" cy="248"/>
            </a:xfrm>
            <a:prstGeom prst="straightConnector1">
              <a:avLst/>
            </a:prstGeom>
            <a:noFill/>
            <a:ln w="12700">
              <a:solidFill>
                <a:schemeClr val="tx1"/>
              </a:solidFill>
              <a:round/>
              <a:headEnd/>
              <a:tailEnd/>
            </a:ln>
            <a:effectLst/>
          </p:spPr>
        </p:cxnSp>
        <p:cxnSp>
          <p:nvCxnSpPr>
            <p:cNvPr id="274473" name="AutoShape 41"/>
            <p:cNvCxnSpPr>
              <a:cxnSpLocks noChangeShapeType="1"/>
              <a:stCxn id="274499" idx="1"/>
              <a:endCxn id="274501" idx="5"/>
            </p:cNvCxnSpPr>
            <p:nvPr/>
          </p:nvCxnSpPr>
          <p:spPr bwMode="auto">
            <a:xfrm>
              <a:off x="2597" y="3137"/>
              <a:ext cx="336" cy="248"/>
            </a:xfrm>
            <a:prstGeom prst="straightConnector1">
              <a:avLst/>
            </a:prstGeom>
            <a:noFill/>
            <a:ln w="12700">
              <a:solidFill>
                <a:schemeClr val="tx1"/>
              </a:solidFill>
              <a:round/>
              <a:headEnd/>
              <a:tailEnd/>
            </a:ln>
            <a:effectLst/>
          </p:spPr>
        </p:cxnSp>
        <p:cxnSp>
          <p:nvCxnSpPr>
            <p:cNvPr id="274474" name="AutoShape 42"/>
            <p:cNvCxnSpPr>
              <a:cxnSpLocks noChangeShapeType="1"/>
              <a:stCxn id="274493" idx="3"/>
              <a:endCxn id="274488" idx="7"/>
            </p:cNvCxnSpPr>
            <p:nvPr/>
          </p:nvCxnSpPr>
          <p:spPr bwMode="auto">
            <a:xfrm flipV="1">
              <a:off x="1508" y="3318"/>
              <a:ext cx="609" cy="521"/>
            </a:xfrm>
            <a:prstGeom prst="straightConnector1">
              <a:avLst/>
            </a:prstGeom>
            <a:noFill/>
            <a:ln w="12700">
              <a:solidFill>
                <a:schemeClr val="tx1"/>
              </a:solidFill>
              <a:round/>
              <a:headEnd/>
              <a:tailEnd/>
            </a:ln>
            <a:effectLst/>
          </p:spPr>
        </p:cxnSp>
        <p:cxnSp>
          <p:nvCxnSpPr>
            <p:cNvPr id="274475" name="AutoShape 43"/>
            <p:cNvCxnSpPr>
              <a:cxnSpLocks noChangeShapeType="1"/>
              <a:stCxn id="274490" idx="0"/>
              <a:endCxn id="274493" idx="4"/>
            </p:cNvCxnSpPr>
            <p:nvPr/>
          </p:nvCxnSpPr>
          <p:spPr bwMode="auto">
            <a:xfrm>
              <a:off x="1492" y="3307"/>
              <a:ext cx="45" cy="543"/>
            </a:xfrm>
            <a:prstGeom prst="straightConnector1">
              <a:avLst/>
            </a:prstGeom>
            <a:noFill/>
            <a:ln w="12700">
              <a:solidFill>
                <a:schemeClr val="tx1"/>
              </a:solidFill>
              <a:round/>
              <a:headEnd/>
              <a:tailEnd/>
            </a:ln>
            <a:effectLst/>
          </p:spPr>
        </p:cxnSp>
        <p:cxnSp>
          <p:nvCxnSpPr>
            <p:cNvPr id="274476" name="AutoShape 44"/>
            <p:cNvCxnSpPr>
              <a:cxnSpLocks noChangeShapeType="1"/>
              <a:stCxn id="274504" idx="2"/>
              <a:endCxn id="274494" idx="6"/>
            </p:cNvCxnSpPr>
            <p:nvPr/>
          </p:nvCxnSpPr>
          <p:spPr bwMode="auto">
            <a:xfrm flipV="1">
              <a:off x="2125" y="3761"/>
              <a:ext cx="547" cy="90"/>
            </a:xfrm>
            <a:prstGeom prst="straightConnector1">
              <a:avLst/>
            </a:prstGeom>
            <a:noFill/>
            <a:ln w="12700">
              <a:solidFill>
                <a:schemeClr val="tx1"/>
              </a:solidFill>
              <a:round/>
              <a:headEnd/>
              <a:tailEnd/>
            </a:ln>
            <a:effectLst/>
          </p:spPr>
        </p:cxnSp>
        <p:cxnSp>
          <p:nvCxnSpPr>
            <p:cNvPr id="274477" name="AutoShape 45"/>
            <p:cNvCxnSpPr>
              <a:cxnSpLocks noChangeShapeType="1"/>
              <a:stCxn id="274503" idx="5"/>
              <a:endCxn id="274494" idx="5"/>
            </p:cNvCxnSpPr>
            <p:nvPr/>
          </p:nvCxnSpPr>
          <p:spPr bwMode="auto">
            <a:xfrm>
              <a:off x="2427" y="3521"/>
              <a:ext cx="227" cy="273"/>
            </a:xfrm>
            <a:prstGeom prst="straightConnector1">
              <a:avLst/>
            </a:prstGeom>
            <a:noFill/>
            <a:ln w="12700">
              <a:solidFill>
                <a:schemeClr val="tx1"/>
              </a:solidFill>
              <a:round/>
              <a:headEnd/>
              <a:tailEnd/>
            </a:ln>
            <a:effectLst/>
          </p:spPr>
        </p:cxnSp>
        <p:cxnSp>
          <p:nvCxnSpPr>
            <p:cNvPr id="274478" name="AutoShape 46"/>
            <p:cNvCxnSpPr>
              <a:cxnSpLocks noChangeShapeType="1"/>
              <a:stCxn id="274499" idx="2"/>
            </p:cNvCxnSpPr>
            <p:nvPr/>
          </p:nvCxnSpPr>
          <p:spPr bwMode="auto">
            <a:xfrm flipV="1">
              <a:off x="2579" y="3132"/>
              <a:ext cx="234" cy="39"/>
            </a:xfrm>
            <a:prstGeom prst="straightConnector1">
              <a:avLst/>
            </a:prstGeom>
            <a:noFill/>
            <a:ln w="12700">
              <a:solidFill>
                <a:schemeClr val="tx1"/>
              </a:solidFill>
              <a:round/>
              <a:headEnd/>
              <a:tailEnd/>
            </a:ln>
            <a:effectLst/>
          </p:spPr>
        </p:cxnSp>
        <p:cxnSp>
          <p:nvCxnSpPr>
            <p:cNvPr id="274479" name="AutoShape 47"/>
            <p:cNvCxnSpPr>
              <a:cxnSpLocks noChangeShapeType="1"/>
              <a:stCxn id="274494" idx="3"/>
              <a:endCxn id="274501" idx="7"/>
            </p:cNvCxnSpPr>
            <p:nvPr/>
          </p:nvCxnSpPr>
          <p:spPr bwMode="auto">
            <a:xfrm flipV="1">
              <a:off x="2597" y="3318"/>
              <a:ext cx="336" cy="476"/>
            </a:xfrm>
            <a:prstGeom prst="straightConnector1">
              <a:avLst/>
            </a:prstGeom>
            <a:noFill/>
            <a:ln w="12700">
              <a:solidFill>
                <a:schemeClr val="tx1"/>
              </a:solidFill>
              <a:round/>
              <a:headEnd/>
              <a:tailEnd/>
            </a:ln>
            <a:effectLst/>
          </p:spPr>
        </p:cxnSp>
        <p:cxnSp>
          <p:nvCxnSpPr>
            <p:cNvPr id="274480" name="AutoShape 48"/>
            <p:cNvCxnSpPr>
              <a:cxnSpLocks noChangeShapeType="1"/>
              <a:stCxn id="274499" idx="7"/>
              <a:endCxn id="274503" idx="3"/>
            </p:cNvCxnSpPr>
            <p:nvPr/>
          </p:nvCxnSpPr>
          <p:spPr bwMode="auto">
            <a:xfrm flipH="1">
              <a:off x="2370" y="3137"/>
              <a:ext cx="284" cy="384"/>
            </a:xfrm>
            <a:prstGeom prst="straightConnector1">
              <a:avLst/>
            </a:prstGeom>
            <a:noFill/>
            <a:ln w="12700">
              <a:solidFill>
                <a:schemeClr val="tx1"/>
              </a:solidFill>
              <a:round/>
              <a:headEnd/>
              <a:tailEnd/>
            </a:ln>
            <a:effectLst/>
          </p:spPr>
        </p:cxnSp>
        <p:cxnSp>
          <p:nvCxnSpPr>
            <p:cNvPr id="274481" name="AutoShape 49"/>
            <p:cNvCxnSpPr>
              <a:cxnSpLocks noChangeShapeType="1"/>
              <a:stCxn id="274498" idx="2"/>
              <a:endCxn id="274506" idx="6"/>
            </p:cNvCxnSpPr>
            <p:nvPr/>
          </p:nvCxnSpPr>
          <p:spPr bwMode="auto">
            <a:xfrm flipV="1">
              <a:off x="1309" y="3003"/>
              <a:ext cx="1102" cy="32"/>
            </a:xfrm>
            <a:prstGeom prst="straightConnector1">
              <a:avLst/>
            </a:prstGeom>
            <a:noFill/>
            <a:ln w="12700">
              <a:solidFill>
                <a:schemeClr val="tx1"/>
              </a:solidFill>
              <a:round/>
              <a:headEnd/>
              <a:tailEnd/>
            </a:ln>
            <a:effectLst/>
          </p:spPr>
        </p:cxnSp>
        <p:cxnSp>
          <p:nvCxnSpPr>
            <p:cNvPr id="274482" name="AutoShape 50"/>
            <p:cNvCxnSpPr>
              <a:cxnSpLocks noChangeShapeType="1"/>
              <a:stCxn id="274493" idx="3"/>
              <a:endCxn id="274504" idx="6"/>
            </p:cNvCxnSpPr>
            <p:nvPr/>
          </p:nvCxnSpPr>
          <p:spPr bwMode="auto">
            <a:xfrm>
              <a:off x="1508" y="3839"/>
              <a:ext cx="710" cy="12"/>
            </a:xfrm>
            <a:prstGeom prst="straightConnector1">
              <a:avLst/>
            </a:prstGeom>
            <a:noFill/>
            <a:ln w="12700">
              <a:solidFill>
                <a:schemeClr val="tx1"/>
              </a:solidFill>
              <a:round/>
              <a:headEnd/>
              <a:tailEnd/>
            </a:ln>
            <a:effectLst/>
          </p:spPr>
        </p:cxnSp>
        <p:cxnSp>
          <p:nvCxnSpPr>
            <p:cNvPr id="274483" name="AutoShape 51"/>
            <p:cNvCxnSpPr>
              <a:cxnSpLocks noChangeShapeType="1"/>
              <a:stCxn id="274488" idx="2"/>
              <a:endCxn id="274503" idx="5"/>
            </p:cNvCxnSpPr>
            <p:nvPr/>
          </p:nvCxnSpPr>
          <p:spPr bwMode="auto">
            <a:xfrm>
              <a:off x="2042" y="3352"/>
              <a:ext cx="385" cy="169"/>
            </a:xfrm>
            <a:prstGeom prst="straightConnector1">
              <a:avLst/>
            </a:prstGeom>
            <a:noFill/>
            <a:ln w="12700">
              <a:solidFill>
                <a:schemeClr val="tx1"/>
              </a:solidFill>
              <a:round/>
              <a:headEnd/>
              <a:tailEnd/>
            </a:ln>
            <a:effectLst/>
          </p:spPr>
        </p:cxnSp>
        <p:cxnSp>
          <p:nvCxnSpPr>
            <p:cNvPr id="274484" name="AutoShape 52"/>
            <p:cNvCxnSpPr>
              <a:cxnSpLocks noChangeShapeType="1"/>
              <a:stCxn id="274495" idx="6"/>
              <a:endCxn id="274498" idx="2"/>
            </p:cNvCxnSpPr>
            <p:nvPr/>
          </p:nvCxnSpPr>
          <p:spPr bwMode="auto">
            <a:xfrm flipH="1" flipV="1">
              <a:off x="1309" y="3035"/>
              <a:ext cx="591" cy="91"/>
            </a:xfrm>
            <a:prstGeom prst="straightConnector1">
              <a:avLst/>
            </a:prstGeom>
            <a:noFill/>
            <a:ln w="12700">
              <a:solidFill>
                <a:schemeClr val="tx1"/>
              </a:solidFill>
              <a:round/>
              <a:headEnd/>
              <a:tailEnd/>
            </a:ln>
            <a:effectLst/>
          </p:spPr>
        </p:cxnSp>
        <p:cxnSp>
          <p:nvCxnSpPr>
            <p:cNvPr id="274485" name="AutoShape 53"/>
            <p:cNvCxnSpPr>
              <a:cxnSpLocks noChangeShapeType="1"/>
              <a:stCxn id="274503" idx="6"/>
              <a:endCxn id="274501" idx="6"/>
            </p:cNvCxnSpPr>
            <p:nvPr/>
          </p:nvCxnSpPr>
          <p:spPr bwMode="auto">
            <a:xfrm flipV="1">
              <a:off x="2445" y="3352"/>
              <a:ext cx="506" cy="136"/>
            </a:xfrm>
            <a:prstGeom prst="straightConnector1">
              <a:avLst/>
            </a:prstGeom>
            <a:noFill/>
            <a:ln w="12700">
              <a:solidFill>
                <a:schemeClr val="tx1"/>
              </a:solidFill>
              <a:round/>
              <a:headEnd/>
              <a:tailEnd/>
            </a:ln>
            <a:effectLst/>
          </p:spPr>
        </p:cxnSp>
        <p:cxnSp>
          <p:nvCxnSpPr>
            <p:cNvPr id="274486" name="AutoShape 54"/>
            <p:cNvCxnSpPr>
              <a:cxnSpLocks noChangeShapeType="1"/>
              <a:stCxn id="274490" idx="5"/>
              <a:endCxn id="274502" idx="5"/>
            </p:cNvCxnSpPr>
            <p:nvPr/>
          </p:nvCxnSpPr>
          <p:spPr bwMode="auto">
            <a:xfrm flipH="1" flipV="1">
              <a:off x="1202" y="3204"/>
              <a:ext cx="318" cy="181"/>
            </a:xfrm>
            <a:prstGeom prst="straightConnector1">
              <a:avLst/>
            </a:prstGeom>
            <a:noFill/>
            <a:ln w="12700">
              <a:solidFill>
                <a:schemeClr val="tx1"/>
              </a:solidFill>
              <a:round/>
              <a:headEnd/>
              <a:tailEnd/>
            </a:ln>
            <a:effectLst/>
          </p:spPr>
        </p:cxnSp>
        <p:cxnSp>
          <p:nvCxnSpPr>
            <p:cNvPr id="274487" name="AutoShape 55"/>
            <p:cNvCxnSpPr>
              <a:cxnSpLocks noChangeShapeType="1"/>
              <a:stCxn id="274490" idx="2"/>
              <a:endCxn id="274488" idx="6"/>
            </p:cNvCxnSpPr>
            <p:nvPr/>
          </p:nvCxnSpPr>
          <p:spPr bwMode="auto">
            <a:xfrm>
              <a:off x="1445" y="3352"/>
              <a:ext cx="690" cy="0"/>
            </a:xfrm>
            <a:prstGeom prst="straightConnector1">
              <a:avLst/>
            </a:prstGeom>
            <a:noFill/>
            <a:ln w="12700">
              <a:solidFill>
                <a:schemeClr val="tx1"/>
              </a:solidFill>
              <a:round/>
              <a:headEnd/>
              <a:tailEnd/>
            </a:ln>
            <a:effectLst/>
          </p:spPr>
        </p:cxnSp>
        <p:sp>
          <p:nvSpPr>
            <p:cNvPr id="274488" name="Oval 56"/>
            <p:cNvSpPr>
              <a:spLocks noChangeArrowheads="1"/>
            </p:cNvSpPr>
            <p:nvPr/>
          </p:nvSpPr>
          <p:spPr bwMode="auto">
            <a:xfrm>
              <a:off x="2048" y="3313"/>
              <a:ext cx="81" cy="77"/>
            </a:xfrm>
            <a:prstGeom prst="ellipse">
              <a:avLst/>
            </a:prstGeom>
            <a:gradFill rotWithShape="1">
              <a:gsLst>
                <a:gs pos="0">
                  <a:schemeClr val="bg1"/>
                </a:gs>
                <a:gs pos="100000">
                  <a:schemeClr val="bg1">
                    <a:gamma/>
                    <a:shade val="54118"/>
                    <a:invGamma/>
                  </a:schemeClr>
                </a:gs>
              </a:gsLst>
              <a:path path="shape">
                <a:fillToRect l="50000" t="50000" r="50000" b="50000"/>
              </a:path>
            </a:gradFill>
            <a:ln w="19050" algn="ctr">
              <a:solidFill>
                <a:schemeClr val="tx1"/>
              </a:solidFill>
              <a:round/>
              <a:headEnd/>
              <a:tailEnd/>
            </a:ln>
            <a:effectLst/>
          </p:spPr>
          <p:txBody>
            <a:bodyPr wrap="none" anchor="ctr"/>
            <a:lstStyle/>
            <a:p>
              <a:endParaRPr lang="ja-JP" altLang="en-US"/>
            </a:p>
          </p:txBody>
        </p:sp>
        <p:sp>
          <p:nvSpPr>
            <p:cNvPr id="274489" name="Oval 57"/>
            <p:cNvSpPr>
              <a:spLocks noChangeArrowheads="1"/>
            </p:cNvSpPr>
            <p:nvPr/>
          </p:nvSpPr>
          <p:spPr bwMode="auto">
            <a:xfrm>
              <a:off x="1042" y="3585"/>
              <a:ext cx="81" cy="77"/>
            </a:xfrm>
            <a:prstGeom prst="ellipse">
              <a:avLst/>
            </a:prstGeom>
            <a:gradFill rotWithShape="1">
              <a:gsLst>
                <a:gs pos="0">
                  <a:srgbClr val="FFFFFF"/>
                </a:gs>
                <a:gs pos="100000">
                  <a:srgbClr val="FFFFFF">
                    <a:gamma/>
                    <a:shade val="54118"/>
                    <a:invGamma/>
                  </a:srgbClr>
                </a:gs>
              </a:gsLst>
              <a:path path="shape">
                <a:fillToRect l="50000" t="50000" r="50000" b="50000"/>
              </a:path>
            </a:gradFill>
            <a:ln w="19050" algn="ctr">
              <a:solidFill>
                <a:schemeClr val="tx1"/>
              </a:solidFill>
              <a:round/>
              <a:headEnd/>
              <a:tailEnd/>
            </a:ln>
            <a:effectLst/>
          </p:spPr>
          <p:txBody>
            <a:bodyPr wrap="none" anchor="ctr"/>
            <a:lstStyle/>
            <a:p>
              <a:endParaRPr lang="ja-JP" altLang="en-US"/>
            </a:p>
          </p:txBody>
        </p:sp>
        <p:sp>
          <p:nvSpPr>
            <p:cNvPr id="274490" name="Oval 58"/>
            <p:cNvSpPr>
              <a:spLocks noChangeArrowheads="1"/>
            </p:cNvSpPr>
            <p:nvPr/>
          </p:nvSpPr>
          <p:spPr bwMode="auto">
            <a:xfrm>
              <a:off x="1451" y="3313"/>
              <a:ext cx="81" cy="77"/>
            </a:xfrm>
            <a:prstGeom prst="ellipse">
              <a:avLst/>
            </a:prstGeom>
            <a:gradFill rotWithShape="1">
              <a:gsLst>
                <a:gs pos="0">
                  <a:srgbClr val="FFFFFF"/>
                </a:gs>
                <a:gs pos="100000">
                  <a:srgbClr val="FFFFFF">
                    <a:gamma/>
                    <a:shade val="54118"/>
                    <a:invGamma/>
                  </a:srgbClr>
                </a:gs>
              </a:gsLst>
              <a:path path="shape">
                <a:fillToRect l="50000" t="50000" r="50000" b="50000"/>
              </a:path>
            </a:gradFill>
            <a:ln w="19050" algn="ctr">
              <a:solidFill>
                <a:schemeClr val="tx1"/>
              </a:solidFill>
              <a:round/>
              <a:headEnd/>
              <a:tailEnd/>
            </a:ln>
            <a:effectLst/>
          </p:spPr>
          <p:txBody>
            <a:bodyPr wrap="none" anchor="ctr"/>
            <a:lstStyle/>
            <a:p>
              <a:endParaRPr lang="ja-JP" altLang="en-US"/>
            </a:p>
          </p:txBody>
        </p:sp>
        <p:cxnSp>
          <p:nvCxnSpPr>
            <p:cNvPr id="274491" name="AutoShape 59"/>
            <p:cNvCxnSpPr>
              <a:cxnSpLocks noChangeShapeType="1"/>
              <a:stCxn id="274504" idx="3"/>
              <a:endCxn id="274503" idx="7"/>
            </p:cNvCxnSpPr>
            <p:nvPr/>
          </p:nvCxnSpPr>
          <p:spPr bwMode="auto">
            <a:xfrm flipV="1">
              <a:off x="2143" y="3454"/>
              <a:ext cx="284" cy="430"/>
            </a:xfrm>
            <a:prstGeom prst="straightConnector1">
              <a:avLst/>
            </a:prstGeom>
            <a:noFill/>
            <a:ln w="12700">
              <a:solidFill>
                <a:schemeClr val="tx1"/>
              </a:solidFill>
              <a:round/>
              <a:headEnd/>
              <a:tailEnd/>
            </a:ln>
            <a:effectLst/>
          </p:spPr>
        </p:cxnSp>
        <p:cxnSp>
          <p:nvCxnSpPr>
            <p:cNvPr id="274492" name="AutoShape 60"/>
            <p:cNvCxnSpPr>
              <a:cxnSpLocks noChangeShapeType="1"/>
              <a:stCxn id="274493" idx="3"/>
              <a:endCxn id="274503" idx="6"/>
            </p:cNvCxnSpPr>
            <p:nvPr/>
          </p:nvCxnSpPr>
          <p:spPr bwMode="auto">
            <a:xfrm flipV="1">
              <a:off x="1508" y="3488"/>
              <a:ext cx="937" cy="351"/>
            </a:xfrm>
            <a:prstGeom prst="straightConnector1">
              <a:avLst/>
            </a:prstGeom>
            <a:noFill/>
            <a:ln w="12700">
              <a:solidFill>
                <a:schemeClr val="tx1"/>
              </a:solidFill>
              <a:round/>
              <a:headEnd/>
              <a:tailEnd/>
            </a:ln>
            <a:effectLst/>
          </p:spPr>
        </p:cxnSp>
        <p:sp>
          <p:nvSpPr>
            <p:cNvPr id="274493" name="Oval 61"/>
            <p:cNvSpPr>
              <a:spLocks noChangeArrowheads="1"/>
            </p:cNvSpPr>
            <p:nvPr/>
          </p:nvSpPr>
          <p:spPr bwMode="auto">
            <a:xfrm>
              <a:off x="1496" y="3767"/>
              <a:ext cx="81" cy="77"/>
            </a:xfrm>
            <a:prstGeom prst="ellipse">
              <a:avLst/>
            </a:prstGeom>
            <a:gradFill rotWithShape="1">
              <a:gsLst>
                <a:gs pos="0">
                  <a:srgbClr val="FFFFFF"/>
                </a:gs>
                <a:gs pos="100000">
                  <a:srgbClr val="FFFFFF">
                    <a:gamma/>
                    <a:shade val="54118"/>
                    <a:invGamma/>
                  </a:srgbClr>
                </a:gs>
              </a:gsLst>
              <a:path path="shape">
                <a:fillToRect l="50000" t="50000" r="50000" b="50000"/>
              </a:path>
            </a:gradFill>
            <a:ln w="19050" algn="ctr">
              <a:solidFill>
                <a:schemeClr val="tx1"/>
              </a:solidFill>
              <a:round/>
              <a:headEnd/>
              <a:tailEnd/>
            </a:ln>
            <a:effectLst/>
          </p:spPr>
          <p:txBody>
            <a:bodyPr wrap="none" anchor="ctr"/>
            <a:lstStyle/>
            <a:p>
              <a:endParaRPr lang="ja-JP" altLang="en-US"/>
            </a:p>
          </p:txBody>
        </p:sp>
        <p:sp>
          <p:nvSpPr>
            <p:cNvPr id="274494" name="Oval 62"/>
            <p:cNvSpPr>
              <a:spLocks noChangeArrowheads="1"/>
            </p:cNvSpPr>
            <p:nvPr/>
          </p:nvSpPr>
          <p:spPr bwMode="auto">
            <a:xfrm>
              <a:off x="2585" y="3722"/>
              <a:ext cx="81" cy="77"/>
            </a:xfrm>
            <a:prstGeom prst="ellipse">
              <a:avLst/>
            </a:prstGeom>
            <a:gradFill rotWithShape="1">
              <a:gsLst>
                <a:gs pos="0">
                  <a:srgbClr val="FFFFFF"/>
                </a:gs>
                <a:gs pos="100000">
                  <a:srgbClr val="FFFFFF">
                    <a:gamma/>
                    <a:shade val="54118"/>
                    <a:invGamma/>
                  </a:srgbClr>
                </a:gs>
              </a:gsLst>
              <a:path path="shape">
                <a:fillToRect l="50000" t="50000" r="50000" b="50000"/>
              </a:path>
            </a:gradFill>
            <a:ln w="19050" algn="ctr">
              <a:solidFill>
                <a:schemeClr val="tx1"/>
              </a:solidFill>
              <a:round/>
              <a:headEnd/>
              <a:tailEnd/>
            </a:ln>
            <a:effectLst/>
          </p:spPr>
          <p:txBody>
            <a:bodyPr wrap="none" anchor="ctr"/>
            <a:lstStyle/>
            <a:p>
              <a:endParaRPr lang="ja-JP" altLang="en-US"/>
            </a:p>
          </p:txBody>
        </p:sp>
        <p:sp>
          <p:nvSpPr>
            <p:cNvPr id="274495" name="Oval 63"/>
            <p:cNvSpPr>
              <a:spLocks noChangeArrowheads="1"/>
            </p:cNvSpPr>
            <p:nvPr/>
          </p:nvSpPr>
          <p:spPr bwMode="auto">
            <a:xfrm>
              <a:off x="1813" y="3087"/>
              <a:ext cx="81" cy="77"/>
            </a:xfrm>
            <a:prstGeom prst="ellipse">
              <a:avLst/>
            </a:prstGeom>
            <a:gradFill rotWithShape="1">
              <a:gsLst>
                <a:gs pos="0">
                  <a:schemeClr val="bg1"/>
                </a:gs>
                <a:gs pos="100000">
                  <a:schemeClr val="bg1">
                    <a:gamma/>
                    <a:shade val="54118"/>
                    <a:invGamma/>
                  </a:schemeClr>
                </a:gs>
              </a:gsLst>
              <a:path path="shape">
                <a:fillToRect l="50000" t="50000" r="50000" b="50000"/>
              </a:path>
            </a:gradFill>
            <a:ln w="19050" algn="ctr">
              <a:solidFill>
                <a:schemeClr val="tx1"/>
              </a:solidFill>
              <a:round/>
              <a:headEnd/>
              <a:tailEnd/>
            </a:ln>
            <a:effectLst/>
          </p:spPr>
          <p:txBody>
            <a:bodyPr wrap="none" anchor="ctr"/>
            <a:lstStyle/>
            <a:p>
              <a:endParaRPr lang="ja-JP" altLang="en-US"/>
            </a:p>
          </p:txBody>
        </p:sp>
        <p:cxnSp>
          <p:nvCxnSpPr>
            <p:cNvPr id="274496" name="AutoShape 64"/>
            <p:cNvCxnSpPr>
              <a:cxnSpLocks noChangeShapeType="1"/>
              <a:stCxn id="274502" idx="6"/>
            </p:cNvCxnSpPr>
            <p:nvPr/>
          </p:nvCxnSpPr>
          <p:spPr bwMode="auto">
            <a:xfrm flipH="1" flipV="1">
              <a:off x="952" y="3132"/>
              <a:ext cx="268" cy="39"/>
            </a:xfrm>
            <a:prstGeom prst="straightConnector1">
              <a:avLst/>
            </a:prstGeom>
            <a:noFill/>
            <a:ln w="12700">
              <a:solidFill>
                <a:schemeClr val="tx1"/>
              </a:solidFill>
              <a:round/>
              <a:headEnd/>
              <a:tailEnd/>
            </a:ln>
            <a:effectLst/>
          </p:spPr>
        </p:cxnSp>
        <p:cxnSp>
          <p:nvCxnSpPr>
            <p:cNvPr id="274497" name="AutoShape 65"/>
            <p:cNvCxnSpPr>
              <a:cxnSpLocks noChangeShapeType="1"/>
              <a:stCxn id="274498" idx="5"/>
            </p:cNvCxnSpPr>
            <p:nvPr/>
          </p:nvCxnSpPr>
          <p:spPr bwMode="auto">
            <a:xfrm flipH="1" flipV="1">
              <a:off x="1224" y="2941"/>
              <a:ext cx="160" cy="127"/>
            </a:xfrm>
            <a:prstGeom prst="straightConnector1">
              <a:avLst/>
            </a:prstGeom>
            <a:noFill/>
            <a:ln w="12700">
              <a:solidFill>
                <a:schemeClr val="tx1"/>
              </a:solidFill>
              <a:round/>
              <a:headEnd/>
              <a:tailEnd/>
            </a:ln>
            <a:effectLst/>
          </p:spPr>
        </p:cxnSp>
        <p:sp>
          <p:nvSpPr>
            <p:cNvPr id="274498" name="Oval 66"/>
            <p:cNvSpPr>
              <a:spLocks noChangeArrowheads="1"/>
            </p:cNvSpPr>
            <p:nvPr/>
          </p:nvSpPr>
          <p:spPr bwMode="auto">
            <a:xfrm>
              <a:off x="1315" y="2996"/>
              <a:ext cx="81" cy="77"/>
            </a:xfrm>
            <a:prstGeom prst="ellipse">
              <a:avLst/>
            </a:prstGeom>
            <a:gradFill rotWithShape="1">
              <a:gsLst>
                <a:gs pos="0">
                  <a:srgbClr val="FFFFFF"/>
                </a:gs>
                <a:gs pos="100000">
                  <a:srgbClr val="FFFFFF">
                    <a:gamma/>
                    <a:shade val="54118"/>
                    <a:invGamma/>
                  </a:srgbClr>
                </a:gs>
              </a:gsLst>
              <a:path path="shape">
                <a:fillToRect l="50000" t="50000" r="50000" b="50000"/>
              </a:path>
            </a:gradFill>
            <a:ln w="19050" algn="ctr">
              <a:solidFill>
                <a:schemeClr val="tx1"/>
              </a:solidFill>
              <a:round/>
              <a:headEnd/>
              <a:tailEnd/>
            </a:ln>
            <a:effectLst/>
          </p:spPr>
          <p:txBody>
            <a:bodyPr wrap="none" anchor="ctr"/>
            <a:lstStyle/>
            <a:p>
              <a:endParaRPr lang="ja-JP" altLang="en-US"/>
            </a:p>
          </p:txBody>
        </p:sp>
        <p:sp>
          <p:nvSpPr>
            <p:cNvPr id="274499" name="Oval 67"/>
            <p:cNvSpPr>
              <a:spLocks noChangeArrowheads="1"/>
            </p:cNvSpPr>
            <p:nvPr/>
          </p:nvSpPr>
          <p:spPr bwMode="auto">
            <a:xfrm>
              <a:off x="2585" y="3132"/>
              <a:ext cx="81" cy="77"/>
            </a:xfrm>
            <a:prstGeom prst="ellipse">
              <a:avLst/>
            </a:prstGeom>
            <a:gradFill rotWithShape="1">
              <a:gsLst>
                <a:gs pos="0">
                  <a:srgbClr val="FFFFFF"/>
                </a:gs>
                <a:gs pos="100000">
                  <a:srgbClr val="FFFFFF">
                    <a:gamma/>
                    <a:shade val="54118"/>
                    <a:invGamma/>
                  </a:srgbClr>
                </a:gs>
              </a:gsLst>
              <a:path path="shape">
                <a:fillToRect l="50000" t="50000" r="50000" b="50000"/>
              </a:path>
            </a:gradFill>
            <a:ln w="19050" algn="ctr">
              <a:solidFill>
                <a:schemeClr val="tx1"/>
              </a:solidFill>
              <a:round/>
              <a:headEnd/>
              <a:tailEnd/>
            </a:ln>
            <a:effectLst/>
          </p:spPr>
          <p:txBody>
            <a:bodyPr wrap="none" anchor="ctr"/>
            <a:lstStyle/>
            <a:p>
              <a:endParaRPr lang="ja-JP" altLang="en-US"/>
            </a:p>
          </p:txBody>
        </p:sp>
        <p:cxnSp>
          <p:nvCxnSpPr>
            <p:cNvPr id="274500" name="AutoShape 68"/>
            <p:cNvCxnSpPr>
              <a:cxnSpLocks noChangeShapeType="1"/>
              <a:stCxn id="274501" idx="2"/>
            </p:cNvCxnSpPr>
            <p:nvPr/>
          </p:nvCxnSpPr>
          <p:spPr bwMode="auto">
            <a:xfrm>
              <a:off x="2858" y="3352"/>
              <a:ext cx="271" cy="7"/>
            </a:xfrm>
            <a:prstGeom prst="straightConnector1">
              <a:avLst/>
            </a:prstGeom>
            <a:noFill/>
            <a:ln w="12700">
              <a:solidFill>
                <a:schemeClr val="tx1"/>
              </a:solidFill>
              <a:round/>
              <a:headEnd/>
              <a:tailEnd/>
            </a:ln>
            <a:effectLst/>
          </p:spPr>
        </p:cxnSp>
        <p:sp>
          <p:nvSpPr>
            <p:cNvPr id="274501" name="Oval 69"/>
            <p:cNvSpPr>
              <a:spLocks noChangeArrowheads="1"/>
            </p:cNvSpPr>
            <p:nvPr/>
          </p:nvSpPr>
          <p:spPr bwMode="auto">
            <a:xfrm>
              <a:off x="2864" y="3313"/>
              <a:ext cx="81" cy="77"/>
            </a:xfrm>
            <a:prstGeom prst="ellipse">
              <a:avLst/>
            </a:prstGeom>
            <a:gradFill rotWithShape="1">
              <a:gsLst>
                <a:gs pos="0">
                  <a:srgbClr val="FFFFFF"/>
                </a:gs>
                <a:gs pos="100000">
                  <a:srgbClr val="FFFFFF">
                    <a:gamma/>
                    <a:shade val="54118"/>
                    <a:invGamma/>
                  </a:srgbClr>
                </a:gs>
              </a:gsLst>
              <a:path path="shape">
                <a:fillToRect l="50000" t="50000" r="50000" b="50000"/>
              </a:path>
            </a:gradFill>
            <a:ln w="19050" algn="ctr">
              <a:solidFill>
                <a:schemeClr val="tx1"/>
              </a:solidFill>
              <a:round/>
              <a:headEnd/>
              <a:tailEnd/>
            </a:ln>
            <a:effectLst/>
          </p:spPr>
          <p:txBody>
            <a:bodyPr wrap="none" anchor="ctr"/>
            <a:lstStyle/>
            <a:p>
              <a:endParaRPr lang="ja-JP" altLang="en-US"/>
            </a:p>
          </p:txBody>
        </p:sp>
        <p:sp>
          <p:nvSpPr>
            <p:cNvPr id="274502" name="Oval 70"/>
            <p:cNvSpPr>
              <a:spLocks noChangeArrowheads="1"/>
            </p:cNvSpPr>
            <p:nvPr/>
          </p:nvSpPr>
          <p:spPr bwMode="auto">
            <a:xfrm>
              <a:off x="1133" y="3132"/>
              <a:ext cx="81" cy="77"/>
            </a:xfrm>
            <a:prstGeom prst="ellipse">
              <a:avLst/>
            </a:prstGeom>
            <a:gradFill rotWithShape="1">
              <a:gsLst>
                <a:gs pos="0">
                  <a:srgbClr val="FFFFFF"/>
                </a:gs>
                <a:gs pos="100000">
                  <a:srgbClr val="FFFFFF">
                    <a:gamma/>
                    <a:shade val="54118"/>
                    <a:invGamma/>
                  </a:srgbClr>
                </a:gs>
              </a:gsLst>
              <a:path path="shape">
                <a:fillToRect l="50000" t="50000" r="50000" b="50000"/>
              </a:path>
            </a:gradFill>
            <a:ln w="19050" algn="ctr">
              <a:solidFill>
                <a:schemeClr val="tx1"/>
              </a:solidFill>
              <a:round/>
              <a:headEnd/>
              <a:tailEnd/>
            </a:ln>
            <a:effectLst/>
          </p:spPr>
          <p:txBody>
            <a:bodyPr wrap="none" anchor="ctr"/>
            <a:lstStyle/>
            <a:p>
              <a:endParaRPr lang="ja-JP" altLang="en-US"/>
            </a:p>
          </p:txBody>
        </p:sp>
        <p:sp>
          <p:nvSpPr>
            <p:cNvPr id="274503" name="Oval 71"/>
            <p:cNvSpPr>
              <a:spLocks noChangeArrowheads="1"/>
            </p:cNvSpPr>
            <p:nvPr/>
          </p:nvSpPr>
          <p:spPr bwMode="auto">
            <a:xfrm>
              <a:off x="2358" y="3449"/>
              <a:ext cx="81" cy="77"/>
            </a:xfrm>
            <a:prstGeom prst="ellipse">
              <a:avLst/>
            </a:prstGeom>
            <a:gradFill rotWithShape="1">
              <a:gsLst>
                <a:gs pos="0">
                  <a:srgbClr val="FFFFFF"/>
                </a:gs>
                <a:gs pos="100000">
                  <a:srgbClr val="FFFFFF">
                    <a:gamma/>
                    <a:shade val="54118"/>
                    <a:invGamma/>
                  </a:srgbClr>
                </a:gs>
              </a:gsLst>
              <a:path path="shape">
                <a:fillToRect l="50000" t="50000" r="50000" b="50000"/>
              </a:path>
            </a:gradFill>
            <a:ln w="19050" algn="ctr">
              <a:solidFill>
                <a:schemeClr val="tx1"/>
              </a:solidFill>
              <a:round/>
              <a:headEnd/>
              <a:tailEnd/>
            </a:ln>
            <a:effectLst/>
          </p:spPr>
          <p:txBody>
            <a:bodyPr wrap="none" anchor="ctr"/>
            <a:lstStyle/>
            <a:p>
              <a:endParaRPr lang="ja-JP" altLang="en-US"/>
            </a:p>
          </p:txBody>
        </p:sp>
        <p:sp>
          <p:nvSpPr>
            <p:cNvPr id="274504" name="Oval 72"/>
            <p:cNvSpPr>
              <a:spLocks noChangeArrowheads="1"/>
            </p:cNvSpPr>
            <p:nvPr/>
          </p:nvSpPr>
          <p:spPr bwMode="auto">
            <a:xfrm>
              <a:off x="2131" y="3812"/>
              <a:ext cx="81" cy="77"/>
            </a:xfrm>
            <a:prstGeom prst="ellipse">
              <a:avLst/>
            </a:prstGeom>
            <a:gradFill rotWithShape="1">
              <a:gsLst>
                <a:gs pos="0">
                  <a:srgbClr val="FFFFFF"/>
                </a:gs>
                <a:gs pos="100000">
                  <a:srgbClr val="FFFFFF">
                    <a:gamma/>
                    <a:shade val="54118"/>
                    <a:invGamma/>
                  </a:srgbClr>
                </a:gs>
              </a:gsLst>
              <a:path path="shape">
                <a:fillToRect l="50000" t="50000" r="50000" b="50000"/>
              </a:path>
            </a:gradFill>
            <a:ln w="19050" algn="ctr">
              <a:solidFill>
                <a:schemeClr val="tx1"/>
              </a:solidFill>
              <a:round/>
              <a:headEnd/>
              <a:tailEnd/>
            </a:ln>
            <a:effectLst/>
          </p:spPr>
          <p:txBody>
            <a:bodyPr wrap="none" anchor="ctr"/>
            <a:lstStyle/>
            <a:p>
              <a:endParaRPr lang="ja-JP" altLang="en-US"/>
            </a:p>
          </p:txBody>
        </p:sp>
        <p:cxnSp>
          <p:nvCxnSpPr>
            <p:cNvPr id="274505" name="AutoShape 73"/>
            <p:cNvCxnSpPr>
              <a:cxnSpLocks noChangeShapeType="1"/>
              <a:stCxn id="274506" idx="2"/>
            </p:cNvCxnSpPr>
            <p:nvPr/>
          </p:nvCxnSpPr>
          <p:spPr bwMode="auto">
            <a:xfrm flipV="1">
              <a:off x="2318" y="2950"/>
              <a:ext cx="221" cy="53"/>
            </a:xfrm>
            <a:prstGeom prst="straightConnector1">
              <a:avLst/>
            </a:prstGeom>
            <a:noFill/>
            <a:ln w="12700">
              <a:solidFill>
                <a:schemeClr val="tx1"/>
              </a:solidFill>
              <a:round/>
              <a:headEnd/>
              <a:tailEnd/>
            </a:ln>
            <a:effectLst/>
          </p:spPr>
        </p:cxnSp>
        <p:sp>
          <p:nvSpPr>
            <p:cNvPr id="274506" name="Oval 74"/>
            <p:cNvSpPr>
              <a:spLocks noChangeArrowheads="1"/>
            </p:cNvSpPr>
            <p:nvPr/>
          </p:nvSpPr>
          <p:spPr bwMode="auto">
            <a:xfrm>
              <a:off x="2324" y="2964"/>
              <a:ext cx="81" cy="77"/>
            </a:xfrm>
            <a:prstGeom prst="ellipse">
              <a:avLst/>
            </a:prstGeom>
            <a:gradFill rotWithShape="1">
              <a:gsLst>
                <a:gs pos="0">
                  <a:srgbClr val="FFFFFF"/>
                </a:gs>
                <a:gs pos="100000">
                  <a:srgbClr val="FFFFFF">
                    <a:gamma/>
                    <a:shade val="54118"/>
                    <a:invGamma/>
                  </a:srgbClr>
                </a:gs>
              </a:gsLst>
              <a:path path="shape">
                <a:fillToRect l="50000" t="50000" r="50000" b="50000"/>
              </a:path>
            </a:gradFill>
            <a:ln w="19050" algn="ctr">
              <a:solidFill>
                <a:schemeClr val="tx1"/>
              </a:solidFill>
              <a:round/>
              <a:headEnd/>
              <a:tailEnd/>
            </a:ln>
            <a:effectLst/>
          </p:spPr>
          <p:txBody>
            <a:bodyPr wrap="none" anchor="ctr"/>
            <a:lstStyle/>
            <a:p>
              <a:endParaRPr lang="ja-JP" altLang="en-US"/>
            </a:p>
          </p:txBody>
        </p:sp>
      </p:grpSp>
      <p:sp>
        <p:nvSpPr>
          <p:cNvPr id="274507" name="Text Box 75"/>
          <p:cNvSpPr txBox="1">
            <a:spLocks noChangeArrowheads="1"/>
          </p:cNvSpPr>
          <p:nvPr/>
        </p:nvSpPr>
        <p:spPr bwMode="auto">
          <a:xfrm>
            <a:off x="1979613" y="5727700"/>
            <a:ext cx="3408362" cy="457200"/>
          </a:xfrm>
          <a:prstGeom prst="rect">
            <a:avLst/>
          </a:prstGeom>
          <a:noFill/>
          <a:ln w="9525" algn="ctr">
            <a:noFill/>
            <a:miter lim="800000"/>
            <a:headEnd/>
            <a:tailEnd/>
          </a:ln>
          <a:effectLst/>
        </p:spPr>
        <p:txBody>
          <a:bodyPr wrap="none">
            <a:spAutoFit/>
          </a:bodyPr>
          <a:lstStyle/>
          <a:p>
            <a:pPr marL="342900" indent="-342900">
              <a:spcBef>
                <a:spcPct val="20000"/>
              </a:spcBef>
            </a:pPr>
            <a:r>
              <a:rPr lang="ja-JP" altLang="en-US" b="1">
                <a:solidFill>
                  <a:srgbClr val="FF0066"/>
                </a:solidFill>
                <a:latin typeface="ＤＦＰ華康ゴシック体W5" pitchFamily="50" charset="-128"/>
                <a:ea typeface="ＤＦＰ華康ゴシック体W5" pitchFamily="50" charset="-128"/>
              </a:rPr>
              <a:t>３次元ネットワークモデル</a:t>
            </a:r>
          </a:p>
        </p:txBody>
      </p:sp>
      <p:sp>
        <p:nvSpPr>
          <p:cNvPr id="274508" name="Text Box 76"/>
          <p:cNvSpPr txBox="1">
            <a:spLocks noChangeArrowheads="1"/>
          </p:cNvSpPr>
          <p:nvPr/>
        </p:nvSpPr>
        <p:spPr bwMode="auto">
          <a:xfrm>
            <a:off x="315913" y="765175"/>
            <a:ext cx="3486150" cy="396875"/>
          </a:xfrm>
          <a:prstGeom prst="rect">
            <a:avLst/>
          </a:prstGeom>
          <a:noFill/>
          <a:ln w="9525" algn="ctr">
            <a:noFill/>
            <a:miter lim="800000"/>
            <a:headEnd/>
            <a:tailEnd/>
          </a:ln>
          <a:effectLst/>
        </p:spPr>
        <p:txBody>
          <a:bodyPr wrap="none">
            <a:spAutoFit/>
          </a:bodyPr>
          <a:lstStyle/>
          <a:p>
            <a:pPr marL="609600" indent="-609600">
              <a:spcBef>
                <a:spcPct val="20000"/>
              </a:spcBef>
            </a:pPr>
            <a:r>
              <a:rPr lang="ja-JP" altLang="en-US" sz="2000" b="1" dirty="0">
                <a:latin typeface="ＤＦＰ華康ゴシック体W3" pitchFamily="50" charset="-128"/>
                <a:ea typeface="ＤＦＰ華康ゴシック体W3" pitchFamily="50" charset="-128"/>
              </a:rPr>
              <a:t>シミュレーション空間の表現</a:t>
            </a:r>
          </a:p>
        </p:txBody>
      </p:sp>
      <p:grpSp>
        <p:nvGrpSpPr>
          <p:cNvPr id="6" name="Group 77"/>
          <p:cNvGrpSpPr>
            <a:grpSpLocks/>
          </p:cNvGrpSpPr>
          <p:nvPr/>
        </p:nvGrpSpPr>
        <p:grpSpPr bwMode="auto">
          <a:xfrm>
            <a:off x="1187450" y="4581525"/>
            <a:ext cx="903288" cy="1020763"/>
            <a:chOff x="554" y="3042"/>
            <a:chExt cx="360" cy="408"/>
          </a:xfrm>
        </p:grpSpPr>
        <p:grpSp>
          <p:nvGrpSpPr>
            <p:cNvPr id="7" name="Group 78"/>
            <p:cNvGrpSpPr>
              <a:grpSpLocks/>
            </p:cNvGrpSpPr>
            <p:nvPr/>
          </p:nvGrpSpPr>
          <p:grpSpPr bwMode="auto">
            <a:xfrm>
              <a:off x="612" y="3110"/>
              <a:ext cx="272" cy="275"/>
              <a:chOff x="346" y="3107"/>
              <a:chExt cx="272" cy="275"/>
            </a:xfrm>
          </p:grpSpPr>
          <p:sp>
            <p:nvSpPr>
              <p:cNvPr id="274511" name="Line 79"/>
              <p:cNvSpPr>
                <a:spLocks noChangeShapeType="1"/>
              </p:cNvSpPr>
              <p:nvPr/>
            </p:nvSpPr>
            <p:spPr bwMode="auto">
              <a:xfrm>
                <a:off x="346" y="3382"/>
                <a:ext cx="272" cy="0"/>
              </a:xfrm>
              <a:prstGeom prst="line">
                <a:avLst/>
              </a:prstGeom>
              <a:noFill/>
              <a:ln w="12700">
                <a:solidFill>
                  <a:schemeClr val="tx1"/>
                </a:solidFill>
                <a:round/>
                <a:headEnd/>
                <a:tailEnd/>
              </a:ln>
              <a:effectLst/>
            </p:spPr>
            <p:txBody>
              <a:bodyPr/>
              <a:lstStyle/>
              <a:p>
                <a:endParaRPr lang="ja-JP" altLang="en-US"/>
              </a:p>
            </p:txBody>
          </p:sp>
          <p:sp>
            <p:nvSpPr>
              <p:cNvPr id="274512" name="Line 80"/>
              <p:cNvSpPr>
                <a:spLocks noChangeShapeType="1"/>
              </p:cNvSpPr>
              <p:nvPr/>
            </p:nvSpPr>
            <p:spPr bwMode="auto">
              <a:xfrm flipV="1">
                <a:off x="346" y="3200"/>
                <a:ext cx="182" cy="182"/>
              </a:xfrm>
              <a:prstGeom prst="line">
                <a:avLst/>
              </a:prstGeom>
              <a:noFill/>
              <a:ln w="12700">
                <a:solidFill>
                  <a:schemeClr val="tx1"/>
                </a:solidFill>
                <a:round/>
                <a:headEnd/>
                <a:tailEnd/>
              </a:ln>
              <a:effectLst/>
            </p:spPr>
            <p:txBody>
              <a:bodyPr/>
              <a:lstStyle/>
              <a:p>
                <a:endParaRPr lang="ja-JP" altLang="en-US"/>
              </a:p>
            </p:txBody>
          </p:sp>
          <p:sp>
            <p:nvSpPr>
              <p:cNvPr id="274513" name="Line 81"/>
              <p:cNvSpPr>
                <a:spLocks noChangeShapeType="1"/>
              </p:cNvSpPr>
              <p:nvPr/>
            </p:nvSpPr>
            <p:spPr bwMode="auto">
              <a:xfrm flipV="1">
                <a:off x="346" y="3107"/>
                <a:ext cx="0" cy="275"/>
              </a:xfrm>
              <a:prstGeom prst="line">
                <a:avLst/>
              </a:prstGeom>
              <a:noFill/>
              <a:ln w="12700">
                <a:solidFill>
                  <a:schemeClr val="tx1"/>
                </a:solidFill>
                <a:round/>
                <a:headEnd/>
                <a:tailEnd/>
              </a:ln>
              <a:effectLst/>
            </p:spPr>
            <p:txBody>
              <a:bodyPr/>
              <a:lstStyle/>
              <a:p>
                <a:endParaRPr lang="ja-JP" altLang="en-US"/>
              </a:p>
            </p:txBody>
          </p:sp>
        </p:grpSp>
        <p:sp>
          <p:nvSpPr>
            <p:cNvPr id="274514" name="Rectangle 82"/>
            <p:cNvSpPr>
              <a:spLocks noChangeArrowheads="1"/>
            </p:cNvSpPr>
            <p:nvPr/>
          </p:nvSpPr>
          <p:spPr bwMode="auto">
            <a:xfrm>
              <a:off x="883" y="3395"/>
              <a:ext cx="31" cy="55"/>
            </a:xfrm>
            <a:prstGeom prst="rect">
              <a:avLst/>
            </a:prstGeom>
            <a:noFill/>
            <a:ln w="9525">
              <a:noFill/>
              <a:miter lim="800000"/>
              <a:headEnd/>
              <a:tailEnd/>
            </a:ln>
          </p:spPr>
          <p:txBody>
            <a:bodyPr wrap="none" lIns="0" tIns="0" rIns="0" bIns="0">
              <a:spAutoFit/>
            </a:bodyPr>
            <a:lstStyle/>
            <a:p>
              <a:pPr algn="ctr"/>
              <a:r>
                <a:rPr lang="en-US" altLang="ja-JP" sz="900">
                  <a:solidFill>
                    <a:srgbClr val="000000"/>
                  </a:solidFill>
                  <a:latin typeface="ＤＦＰ華康ゴシック体W5" pitchFamily="50" charset="-128"/>
                  <a:ea typeface="ＤＦＰ華康ゴシック体W5" pitchFamily="50" charset="-128"/>
                </a:rPr>
                <a:t>X</a:t>
              </a:r>
              <a:endParaRPr lang="en-US" altLang="ja-JP" sz="1800">
                <a:latin typeface="ＤＦＰ華康ゴシック体W5" pitchFamily="50" charset="-128"/>
                <a:ea typeface="ＤＦＰ華康ゴシック体W5" pitchFamily="50" charset="-128"/>
              </a:endParaRPr>
            </a:p>
          </p:txBody>
        </p:sp>
        <p:sp>
          <p:nvSpPr>
            <p:cNvPr id="274515" name="Rectangle 83"/>
            <p:cNvSpPr>
              <a:spLocks noChangeArrowheads="1"/>
            </p:cNvSpPr>
            <p:nvPr/>
          </p:nvSpPr>
          <p:spPr bwMode="auto">
            <a:xfrm>
              <a:off x="702" y="3118"/>
              <a:ext cx="31" cy="55"/>
            </a:xfrm>
            <a:prstGeom prst="rect">
              <a:avLst/>
            </a:prstGeom>
            <a:noFill/>
            <a:ln w="9525">
              <a:noFill/>
              <a:miter lim="800000"/>
              <a:headEnd/>
              <a:tailEnd/>
            </a:ln>
          </p:spPr>
          <p:txBody>
            <a:bodyPr wrap="none" lIns="0" tIns="0" rIns="0" bIns="0">
              <a:spAutoFit/>
            </a:bodyPr>
            <a:lstStyle/>
            <a:p>
              <a:pPr algn="ctr"/>
              <a:r>
                <a:rPr lang="en-US" altLang="ja-JP" sz="900">
                  <a:solidFill>
                    <a:srgbClr val="000000"/>
                  </a:solidFill>
                  <a:latin typeface="ＤＦＰ華康ゴシック体W5" pitchFamily="50" charset="-128"/>
                  <a:ea typeface="ＤＦＰ華康ゴシック体W5" pitchFamily="50" charset="-128"/>
                </a:rPr>
                <a:t>Y</a:t>
              </a:r>
              <a:endParaRPr lang="en-US" altLang="ja-JP" sz="1800">
                <a:latin typeface="ＤＦＰ華康ゴシック体W5" pitchFamily="50" charset="-128"/>
                <a:ea typeface="ＤＦＰ華康ゴシック体W5" pitchFamily="50" charset="-128"/>
              </a:endParaRPr>
            </a:p>
          </p:txBody>
        </p:sp>
        <p:sp>
          <p:nvSpPr>
            <p:cNvPr id="274516" name="Rectangle 84"/>
            <p:cNvSpPr>
              <a:spLocks noChangeArrowheads="1"/>
            </p:cNvSpPr>
            <p:nvPr/>
          </p:nvSpPr>
          <p:spPr bwMode="auto">
            <a:xfrm>
              <a:off x="554" y="3042"/>
              <a:ext cx="19" cy="55"/>
            </a:xfrm>
            <a:prstGeom prst="rect">
              <a:avLst/>
            </a:prstGeom>
            <a:noFill/>
            <a:ln w="9525">
              <a:noFill/>
              <a:miter lim="800000"/>
              <a:headEnd/>
              <a:tailEnd/>
            </a:ln>
          </p:spPr>
          <p:txBody>
            <a:bodyPr wrap="none" lIns="0" tIns="0" rIns="0" bIns="0">
              <a:spAutoFit/>
            </a:bodyPr>
            <a:lstStyle/>
            <a:p>
              <a:pPr algn="ctr"/>
              <a:r>
                <a:rPr lang="en-US" altLang="ja-JP" sz="900">
                  <a:solidFill>
                    <a:srgbClr val="000000"/>
                  </a:solidFill>
                  <a:latin typeface="ＤＦＰ華康ゴシック体W5" pitchFamily="50" charset="-128"/>
                  <a:ea typeface="ＤＦＰ華康ゴシック体W5" pitchFamily="50" charset="-128"/>
                </a:rPr>
                <a:t>z</a:t>
              </a:r>
              <a:endParaRPr lang="en-US" altLang="ja-JP" sz="1800">
                <a:latin typeface="ＤＦＰ華康ゴシック体W5" pitchFamily="50" charset="-128"/>
                <a:ea typeface="ＤＦＰ華康ゴシック体W5" pitchFamily="50" charset="-128"/>
              </a:endParaRPr>
            </a:p>
          </p:txBody>
        </p:sp>
      </p:grpSp>
      <p:sp>
        <p:nvSpPr>
          <p:cNvPr id="274517" name="Text Box 85"/>
          <p:cNvSpPr txBox="1">
            <a:spLocks noChangeArrowheads="1"/>
          </p:cNvSpPr>
          <p:nvPr/>
        </p:nvSpPr>
        <p:spPr bwMode="auto">
          <a:xfrm>
            <a:off x="6300788" y="5661025"/>
            <a:ext cx="2317750" cy="519113"/>
          </a:xfrm>
          <a:prstGeom prst="rect">
            <a:avLst/>
          </a:prstGeom>
          <a:noFill/>
          <a:ln w="9525" algn="ctr">
            <a:noFill/>
            <a:miter lim="800000"/>
            <a:headEnd/>
            <a:tailEnd/>
          </a:ln>
          <a:effectLst/>
        </p:spPr>
        <p:txBody>
          <a:bodyPr wrap="none">
            <a:spAutoFit/>
          </a:bodyPr>
          <a:lstStyle/>
          <a:p>
            <a:pPr algn="ctr"/>
            <a:r>
              <a:rPr lang="ja-JP" altLang="en-US" sz="2800">
                <a:latin typeface="ＤＦＰ華康ゴシック体W5" pitchFamily="50" charset="-128"/>
                <a:ea typeface="ＤＦＰ華康ゴシック体W5" pitchFamily="50" charset="-128"/>
              </a:rPr>
              <a:t>氾濫解析結果</a:t>
            </a:r>
          </a:p>
        </p:txBody>
      </p:sp>
      <p:sp>
        <p:nvSpPr>
          <p:cNvPr id="274518" name="Text Box 86"/>
          <p:cNvSpPr txBox="1">
            <a:spLocks noChangeArrowheads="1"/>
          </p:cNvSpPr>
          <p:nvPr/>
        </p:nvSpPr>
        <p:spPr bwMode="auto">
          <a:xfrm>
            <a:off x="5724525" y="5672138"/>
            <a:ext cx="555625" cy="506412"/>
          </a:xfrm>
          <a:prstGeom prst="rect">
            <a:avLst/>
          </a:prstGeom>
          <a:noFill/>
          <a:ln w="28575" algn="ctr">
            <a:noFill/>
            <a:miter lim="800000"/>
            <a:headEnd/>
            <a:tailEnd/>
          </a:ln>
          <a:effectLst/>
        </p:spPr>
        <p:txBody>
          <a:bodyPr wrap="none" lIns="74295" tIns="8890" rIns="74295" bIns="8890">
            <a:spAutoFit/>
          </a:bodyPr>
          <a:lstStyle/>
          <a:p>
            <a:pPr>
              <a:spcBef>
                <a:spcPct val="50000"/>
              </a:spcBef>
            </a:pPr>
            <a:r>
              <a:rPr lang="ja-JP" altLang="en-US" sz="3200" b="1">
                <a:latin typeface="ＤＦＰ華康ゴシック体W3" pitchFamily="50" charset="-128"/>
                <a:ea typeface="ＤＦＰ華康ゴシック体W3" pitchFamily="50" charset="-128"/>
              </a:rPr>
              <a:t>＋</a:t>
            </a:r>
          </a:p>
        </p:txBody>
      </p:sp>
      <p:sp>
        <p:nvSpPr>
          <p:cNvPr id="274519" name="Text Box 87"/>
          <p:cNvSpPr txBox="1">
            <a:spLocks noChangeArrowheads="1"/>
          </p:cNvSpPr>
          <p:nvPr/>
        </p:nvSpPr>
        <p:spPr bwMode="auto">
          <a:xfrm>
            <a:off x="838200" y="6237288"/>
            <a:ext cx="7194550" cy="457200"/>
          </a:xfrm>
          <a:prstGeom prst="rect">
            <a:avLst/>
          </a:prstGeom>
          <a:noFill/>
          <a:ln w="9525">
            <a:noFill/>
            <a:miter lim="800000"/>
            <a:headEnd/>
            <a:tailEnd/>
          </a:ln>
          <a:effectLst/>
        </p:spPr>
        <p:txBody>
          <a:bodyPr wrap="none">
            <a:spAutoFit/>
          </a:bodyPr>
          <a:lstStyle/>
          <a:p>
            <a:r>
              <a:rPr lang="en-US" altLang="ja-JP" b="1">
                <a:latin typeface="Times New Roman" charset="0"/>
                <a:ea typeface="ＤＦ華康ゴシック体W3" pitchFamily="49" charset="-128"/>
              </a:rPr>
              <a:t>→</a:t>
            </a:r>
            <a:r>
              <a:rPr lang="ja-JP" altLang="en-US" b="1">
                <a:latin typeface="Times New Roman" charset="0"/>
                <a:ea typeface="ＤＦ華康ゴシック体W3" pitchFamily="49" charset="-128"/>
              </a:rPr>
              <a:t>　より実空間に近いモデルを構築することが可能</a:t>
            </a:r>
          </a:p>
        </p:txBody>
      </p:sp>
      <p:cxnSp>
        <p:nvCxnSpPr>
          <p:cNvPr id="88" name="直線コネクタ 87"/>
          <p:cNvCxnSpPr/>
          <p:nvPr/>
        </p:nvCxnSpPr>
        <p:spPr>
          <a:xfrm>
            <a:off x="214282" y="571480"/>
            <a:ext cx="8715436" cy="0"/>
          </a:xfrm>
          <a:prstGeom prst="line">
            <a:avLst/>
          </a:prstGeom>
          <a:ln w="50800">
            <a:gradFill flip="none" rotWithShape="1">
              <a:gsLst>
                <a:gs pos="0">
                  <a:schemeClr val="tx2">
                    <a:lumMod val="50000"/>
                  </a:schemeClr>
                </a:gs>
                <a:gs pos="50000">
                  <a:schemeClr val="accent1">
                    <a:tint val="44500"/>
                    <a:satMod val="160000"/>
                  </a:schemeClr>
                </a:gs>
                <a:gs pos="100000">
                  <a:schemeClr val="accent1">
                    <a:tint val="23500"/>
                    <a:satMod val="160000"/>
                  </a:schemeClr>
                </a:gs>
              </a:gsLst>
              <a:lin ang="0" scaled="1"/>
              <a:tileRect/>
            </a:gra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ctrTitle"/>
          </p:nvPr>
        </p:nvSpPr>
        <p:spPr>
          <a:xfrm>
            <a:off x="0" y="0"/>
            <a:ext cx="9144000" cy="609600"/>
          </a:xfrm>
          <a:noFill/>
        </p:spPr>
        <p:txBody>
          <a:bodyPr>
            <a:normAutofit fontScale="90000"/>
          </a:bodyPr>
          <a:lstStyle/>
          <a:p>
            <a:r>
              <a:rPr lang="ja-JP" altLang="en-US" sz="3600" dirty="0">
                <a:latin typeface="Arial" charset="0"/>
              </a:rPr>
              <a:t>避難行動実験解析①</a:t>
            </a:r>
            <a:endParaRPr lang="ja-JP" altLang="en-US" sz="3600" dirty="0"/>
          </a:p>
        </p:txBody>
      </p:sp>
      <p:grpSp>
        <p:nvGrpSpPr>
          <p:cNvPr id="2" name="Group 3"/>
          <p:cNvGrpSpPr>
            <a:grpSpLocks/>
          </p:cNvGrpSpPr>
          <p:nvPr/>
        </p:nvGrpSpPr>
        <p:grpSpPr bwMode="auto">
          <a:xfrm>
            <a:off x="381000" y="2819400"/>
            <a:ext cx="8382000" cy="3783013"/>
            <a:chOff x="240" y="1713"/>
            <a:chExt cx="5280" cy="2383"/>
          </a:xfrm>
        </p:grpSpPr>
        <p:graphicFrame>
          <p:nvGraphicFramePr>
            <p:cNvPr id="54272" name="Object 2048"/>
            <p:cNvGraphicFramePr>
              <a:graphicFrameLocks noChangeAspect="1"/>
            </p:cNvGraphicFramePr>
            <p:nvPr/>
          </p:nvGraphicFramePr>
          <p:xfrm>
            <a:off x="240" y="2544"/>
            <a:ext cx="5280" cy="736"/>
          </p:xfrm>
          <a:graphic>
            <a:graphicData uri="http://schemas.openxmlformats.org/presentationml/2006/ole">
              <p:oleObj spid="_x0000_s49154" name="ワークシート" r:id="rId3" imgW="5362687" imgH="695396" progId="Excel.Sheet.8">
                <p:embed/>
              </p:oleObj>
            </a:graphicData>
          </a:graphic>
        </p:graphicFrame>
        <p:graphicFrame>
          <p:nvGraphicFramePr>
            <p:cNvPr id="54273" name="Object 2049"/>
            <p:cNvGraphicFramePr>
              <a:graphicFrameLocks noChangeAspect="1"/>
            </p:cNvGraphicFramePr>
            <p:nvPr/>
          </p:nvGraphicFramePr>
          <p:xfrm>
            <a:off x="240" y="3360"/>
            <a:ext cx="5280" cy="736"/>
          </p:xfrm>
          <a:graphic>
            <a:graphicData uri="http://schemas.openxmlformats.org/presentationml/2006/ole">
              <p:oleObj spid="_x0000_s49155" name="ワークシート" r:id="rId4" imgW="5362687" imgH="695396" progId="Excel.Sheet.8">
                <p:embed/>
              </p:oleObj>
            </a:graphicData>
          </a:graphic>
        </p:graphicFrame>
        <p:graphicFrame>
          <p:nvGraphicFramePr>
            <p:cNvPr id="54274" name="Object 2050"/>
            <p:cNvGraphicFramePr>
              <a:graphicFrameLocks noChangeAspect="1"/>
            </p:cNvGraphicFramePr>
            <p:nvPr/>
          </p:nvGraphicFramePr>
          <p:xfrm>
            <a:off x="240" y="1713"/>
            <a:ext cx="5280" cy="735"/>
          </p:xfrm>
          <a:graphic>
            <a:graphicData uri="http://schemas.openxmlformats.org/presentationml/2006/ole">
              <p:oleObj spid="_x0000_s49156" name="ワークシート" r:id="rId5" imgW="5362687" imgH="695396" progId="Excel.Sheet.8">
                <p:embed/>
              </p:oleObj>
            </a:graphicData>
          </a:graphic>
        </p:graphicFrame>
      </p:grpSp>
      <p:sp>
        <p:nvSpPr>
          <p:cNvPr id="13319" name="Text Box 7"/>
          <p:cNvSpPr txBox="1">
            <a:spLocks noChangeArrowheads="1"/>
          </p:cNvSpPr>
          <p:nvPr/>
        </p:nvSpPr>
        <p:spPr bwMode="auto">
          <a:xfrm>
            <a:off x="2070100" y="1241425"/>
            <a:ext cx="5003800" cy="1349375"/>
          </a:xfrm>
          <a:prstGeom prst="rect">
            <a:avLst/>
          </a:prstGeom>
          <a:noFill/>
          <a:ln w="38100">
            <a:solidFill>
              <a:srgbClr val="336600"/>
            </a:solidFill>
            <a:miter lim="800000"/>
            <a:headEnd/>
            <a:tailEnd/>
          </a:ln>
          <a:effectLst/>
        </p:spPr>
        <p:txBody>
          <a:bodyPr>
            <a:spAutoFit/>
          </a:bodyPr>
          <a:lstStyle/>
          <a:p>
            <a:pPr>
              <a:spcBef>
                <a:spcPct val="50000"/>
              </a:spcBef>
            </a:pPr>
            <a:r>
              <a:rPr lang="ja-JP" altLang="en-US" sz="2000">
                <a:latin typeface="Times New Roman" charset="0"/>
              </a:rPr>
              <a:t>徒歩での避難を前提</a:t>
            </a:r>
          </a:p>
          <a:p>
            <a:pPr algn="ctr">
              <a:spcBef>
                <a:spcPct val="50000"/>
              </a:spcBef>
            </a:pPr>
            <a:r>
              <a:rPr lang="ja-JP" altLang="en-US" sz="2000">
                <a:latin typeface="Times New Roman" charset="0"/>
              </a:rPr>
              <a:t>避難速度　　　　避難時間　　　　避難距離</a:t>
            </a:r>
          </a:p>
          <a:p>
            <a:pPr algn="ctr">
              <a:spcBef>
                <a:spcPct val="50000"/>
              </a:spcBef>
            </a:pPr>
            <a:r>
              <a:rPr lang="ja-JP" altLang="en-US" sz="2000">
                <a:latin typeface="Times New Roman" charset="0"/>
              </a:rPr>
              <a:t> ３３</a:t>
            </a:r>
            <a:r>
              <a:rPr lang="en-US" altLang="ja-JP" sz="2000">
                <a:latin typeface="Times New Roman" charset="0"/>
              </a:rPr>
              <a:t>m/</a:t>
            </a:r>
            <a:r>
              <a:rPr lang="ja-JP" altLang="en-US" sz="2000">
                <a:latin typeface="Times New Roman" charset="0"/>
              </a:rPr>
              <a:t>分　　   　１時間以内　　　  ２</a:t>
            </a:r>
            <a:r>
              <a:rPr lang="en-US" altLang="ja-JP" sz="2000">
                <a:latin typeface="Times New Roman" charset="0"/>
              </a:rPr>
              <a:t>km</a:t>
            </a:r>
            <a:r>
              <a:rPr lang="ja-JP" altLang="en-US" sz="2000">
                <a:latin typeface="Times New Roman" charset="0"/>
              </a:rPr>
              <a:t>前後</a:t>
            </a:r>
          </a:p>
        </p:txBody>
      </p:sp>
      <p:sp>
        <p:nvSpPr>
          <p:cNvPr id="13320" name="Text Box 8"/>
          <p:cNvSpPr txBox="1">
            <a:spLocks noChangeArrowheads="1"/>
          </p:cNvSpPr>
          <p:nvPr/>
        </p:nvSpPr>
        <p:spPr bwMode="auto">
          <a:xfrm>
            <a:off x="3200400" y="685800"/>
            <a:ext cx="2743200" cy="457200"/>
          </a:xfrm>
          <a:prstGeom prst="rect">
            <a:avLst/>
          </a:prstGeom>
          <a:noFill/>
          <a:ln w="9525">
            <a:noFill/>
            <a:miter lim="800000"/>
            <a:headEnd/>
            <a:tailEnd/>
          </a:ln>
          <a:effectLst/>
        </p:spPr>
        <p:txBody>
          <a:bodyPr>
            <a:spAutoFit/>
          </a:bodyPr>
          <a:lstStyle/>
          <a:p>
            <a:pPr algn="ctr">
              <a:spcBef>
                <a:spcPct val="50000"/>
              </a:spcBef>
            </a:pPr>
            <a:r>
              <a:rPr lang="ja-JP" altLang="en-US">
                <a:solidFill>
                  <a:srgbClr val="CC0000"/>
                </a:solidFill>
                <a:latin typeface="Times New Roman" charset="0"/>
              </a:rPr>
              <a:t>一般的な避難計画</a:t>
            </a:r>
          </a:p>
        </p:txBody>
      </p:sp>
      <p:cxnSp>
        <p:nvCxnSpPr>
          <p:cNvPr id="9" name="直線コネクタ 8"/>
          <p:cNvCxnSpPr/>
          <p:nvPr/>
        </p:nvCxnSpPr>
        <p:spPr>
          <a:xfrm>
            <a:off x="214282" y="571480"/>
            <a:ext cx="8715436" cy="0"/>
          </a:xfrm>
          <a:prstGeom prst="line">
            <a:avLst/>
          </a:prstGeom>
          <a:ln w="50800">
            <a:gradFill flip="none" rotWithShape="1">
              <a:gsLst>
                <a:gs pos="0">
                  <a:schemeClr val="tx2">
                    <a:lumMod val="50000"/>
                  </a:schemeClr>
                </a:gs>
                <a:gs pos="50000">
                  <a:schemeClr val="accent1">
                    <a:tint val="44500"/>
                    <a:satMod val="160000"/>
                  </a:schemeClr>
                </a:gs>
                <a:gs pos="100000">
                  <a:schemeClr val="accent1">
                    <a:tint val="23500"/>
                    <a:satMod val="160000"/>
                  </a:schemeClr>
                </a:gs>
              </a:gsLst>
              <a:lin ang="0" scaled="1"/>
              <a:tileRect/>
            </a:gra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1026"/>
          <p:cNvSpPr>
            <a:spLocks noGrp="1" noChangeArrowheads="1"/>
          </p:cNvSpPr>
          <p:nvPr>
            <p:ph type="ctrTitle"/>
          </p:nvPr>
        </p:nvSpPr>
        <p:spPr>
          <a:xfrm>
            <a:off x="0" y="0"/>
            <a:ext cx="9144000" cy="609600"/>
          </a:xfrm>
          <a:noFill/>
        </p:spPr>
        <p:txBody>
          <a:bodyPr>
            <a:normAutofit fontScale="90000"/>
          </a:bodyPr>
          <a:lstStyle/>
          <a:p>
            <a:r>
              <a:rPr lang="ja-JP" altLang="en-US" sz="3600" dirty="0">
                <a:latin typeface="Arial" charset="0"/>
              </a:rPr>
              <a:t>避難行動実験解析②</a:t>
            </a:r>
            <a:endParaRPr lang="ja-JP" altLang="en-US" sz="3600" dirty="0"/>
          </a:p>
        </p:txBody>
      </p:sp>
      <p:graphicFrame>
        <p:nvGraphicFramePr>
          <p:cNvPr id="38921" name="Object 1033"/>
          <p:cNvGraphicFramePr>
            <a:graphicFrameLocks noChangeAspect="1"/>
          </p:cNvGraphicFramePr>
          <p:nvPr/>
        </p:nvGraphicFramePr>
        <p:xfrm>
          <a:off x="4572000" y="990600"/>
          <a:ext cx="4286250" cy="5181600"/>
        </p:xfrm>
        <a:graphic>
          <a:graphicData uri="http://schemas.openxmlformats.org/presentationml/2006/ole">
            <p:oleObj spid="_x0000_s50178" name="Worksheet" r:id="rId3" imgW="3049200" imgH="3686760" progId="Excel.Sheet.8">
              <p:embed/>
            </p:oleObj>
          </a:graphicData>
        </a:graphic>
      </p:graphicFrame>
      <p:grpSp>
        <p:nvGrpSpPr>
          <p:cNvPr id="2" name="Group 1034"/>
          <p:cNvGrpSpPr>
            <a:grpSpLocks/>
          </p:cNvGrpSpPr>
          <p:nvPr/>
        </p:nvGrpSpPr>
        <p:grpSpPr bwMode="auto">
          <a:xfrm>
            <a:off x="76200" y="838200"/>
            <a:ext cx="4381500" cy="5943600"/>
            <a:chOff x="48" y="528"/>
            <a:chExt cx="2760" cy="3744"/>
          </a:xfrm>
        </p:grpSpPr>
        <p:pic>
          <p:nvPicPr>
            <p:cNvPr id="38923" name="Picture 1035" descr="D:\sako\2006-07\修士論文\修論\論文用画像\最大避難時間.bmp"/>
            <p:cNvPicPr>
              <a:picLocks noChangeAspect="1" noChangeArrowheads="1"/>
            </p:cNvPicPr>
            <p:nvPr/>
          </p:nvPicPr>
          <p:blipFill>
            <a:blip r:embed="rId4" cstate="print"/>
            <a:srcRect/>
            <a:stretch>
              <a:fillRect/>
            </a:stretch>
          </p:blipFill>
          <p:spPr bwMode="auto">
            <a:xfrm>
              <a:off x="144" y="528"/>
              <a:ext cx="2664" cy="3744"/>
            </a:xfrm>
            <a:prstGeom prst="rect">
              <a:avLst/>
            </a:prstGeom>
            <a:noFill/>
          </p:spPr>
        </p:pic>
        <p:sp>
          <p:nvSpPr>
            <p:cNvPr id="38924" name="Rectangle 1036"/>
            <p:cNvSpPr>
              <a:spLocks noChangeArrowheads="1"/>
            </p:cNvSpPr>
            <p:nvPr/>
          </p:nvSpPr>
          <p:spPr bwMode="auto">
            <a:xfrm>
              <a:off x="501" y="1646"/>
              <a:ext cx="96" cy="96"/>
            </a:xfrm>
            <a:prstGeom prst="rect">
              <a:avLst/>
            </a:prstGeom>
            <a:solidFill>
              <a:srgbClr val="FFFF00"/>
            </a:solidFill>
            <a:ln w="9525">
              <a:solidFill>
                <a:schemeClr val="tx1"/>
              </a:solidFill>
              <a:miter lim="800000"/>
              <a:headEnd/>
              <a:tailEnd/>
            </a:ln>
            <a:effectLst/>
          </p:spPr>
          <p:txBody>
            <a:bodyPr wrap="none" anchor="ctr"/>
            <a:lstStyle/>
            <a:p>
              <a:endParaRPr lang="ja-JP" altLang="en-US"/>
            </a:p>
          </p:txBody>
        </p:sp>
        <p:sp>
          <p:nvSpPr>
            <p:cNvPr id="38925" name="Text Box 1037"/>
            <p:cNvSpPr txBox="1">
              <a:spLocks noChangeArrowheads="1"/>
            </p:cNvSpPr>
            <p:nvPr/>
          </p:nvSpPr>
          <p:spPr bwMode="auto">
            <a:xfrm>
              <a:off x="48" y="816"/>
              <a:ext cx="912" cy="304"/>
            </a:xfrm>
            <a:prstGeom prst="rect">
              <a:avLst/>
            </a:prstGeom>
            <a:solidFill>
              <a:schemeClr val="bg1"/>
            </a:solidFill>
            <a:ln w="25400">
              <a:solidFill>
                <a:schemeClr val="tx2"/>
              </a:solidFill>
              <a:miter lim="800000"/>
              <a:headEnd/>
              <a:tailEnd/>
            </a:ln>
            <a:effectLst/>
          </p:spPr>
          <p:txBody>
            <a:bodyPr>
              <a:spAutoFit/>
            </a:bodyPr>
            <a:lstStyle/>
            <a:p>
              <a:pPr algn="ctr">
                <a:spcBef>
                  <a:spcPct val="50000"/>
                </a:spcBef>
              </a:pPr>
              <a:r>
                <a:rPr lang="ja-JP" altLang="en-US">
                  <a:latin typeface="Times New Roman" charset="0"/>
                </a:rPr>
                <a:t>避難場所</a:t>
              </a:r>
            </a:p>
          </p:txBody>
        </p:sp>
        <p:sp>
          <p:nvSpPr>
            <p:cNvPr id="38926" name="Line 1038"/>
            <p:cNvSpPr>
              <a:spLocks noChangeShapeType="1"/>
            </p:cNvSpPr>
            <p:nvPr/>
          </p:nvSpPr>
          <p:spPr bwMode="auto">
            <a:xfrm>
              <a:off x="144" y="1128"/>
              <a:ext cx="0" cy="360"/>
            </a:xfrm>
            <a:prstGeom prst="line">
              <a:avLst/>
            </a:prstGeom>
            <a:noFill/>
            <a:ln w="25400">
              <a:solidFill>
                <a:schemeClr val="tx1"/>
              </a:solidFill>
              <a:round/>
              <a:headEnd/>
              <a:tailEnd/>
            </a:ln>
            <a:effectLst/>
          </p:spPr>
          <p:txBody>
            <a:bodyPr/>
            <a:lstStyle/>
            <a:p>
              <a:endParaRPr lang="ja-JP" altLang="en-US"/>
            </a:p>
          </p:txBody>
        </p:sp>
        <p:sp>
          <p:nvSpPr>
            <p:cNvPr id="38927" name="Line 1039"/>
            <p:cNvSpPr>
              <a:spLocks noChangeShapeType="1"/>
            </p:cNvSpPr>
            <p:nvPr/>
          </p:nvSpPr>
          <p:spPr bwMode="auto">
            <a:xfrm>
              <a:off x="144" y="1488"/>
              <a:ext cx="336" cy="144"/>
            </a:xfrm>
            <a:prstGeom prst="line">
              <a:avLst/>
            </a:prstGeom>
            <a:noFill/>
            <a:ln w="25400">
              <a:solidFill>
                <a:schemeClr val="tx1"/>
              </a:solidFill>
              <a:round/>
              <a:headEnd/>
              <a:tailEnd type="triangle" w="med" len="med"/>
            </a:ln>
            <a:effectLst/>
          </p:spPr>
          <p:txBody>
            <a:bodyPr/>
            <a:lstStyle/>
            <a:p>
              <a:endParaRPr lang="ja-JP" altLang="en-US"/>
            </a:p>
          </p:txBody>
        </p:sp>
        <p:sp>
          <p:nvSpPr>
            <p:cNvPr id="38928" name="Freeform 1040"/>
            <p:cNvSpPr>
              <a:spLocks/>
            </p:cNvSpPr>
            <p:nvPr/>
          </p:nvSpPr>
          <p:spPr bwMode="auto">
            <a:xfrm>
              <a:off x="808" y="576"/>
              <a:ext cx="968" cy="3312"/>
            </a:xfrm>
            <a:custGeom>
              <a:avLst/>
              <a:gdLst/>
              <a:ahLst/>
              <a:cxnLst>
                <a:cxn ang="0">
                  <a:pos x="968" y="0"/>
                </a:cxn>
                <a:cxn ang="0">
                  <a:pos x="728" y="384"/>
                </a:cxn>
                <a:cxn ang="0">
                  <a:pos x="632" y="624"/>
                </a:cxn>
                <a:cxn ang="0">
                  <a:pos x="632" y="816"/>
                </a:cxn>
                <a:cxn ang="0">
                  <a:pos x="680" y="960"/>
                </a:cxn>
                <a:cxn ang="0">
                  <a:pos x="728" y="1104"/>
                </a:cxn>
                <a:cxn ang="0">
                  <a:pos x="728" y="1200"/>
                </a:cxn>
                <a:cxn ang="0">
                  <a:pos x="728" y="1296"/>
                </a:cxn>
                <a:cxn ang="0">
                  <a:pos x="728" y="1344"/>
                </a:cxn>
                <a:cxn ang="0">
                  <a:pos x="728" y="1536"/>
                </a:cxn>
                <a:cxn ang="0">
                  <a:pos x="728" y="1632"/>
                </a:cxn>
                <a:cxn ang="0">
                  <a:pos x="632" y="1824"/>
                </a:cxn>
                <a:cxn ang="0">
                  <a:pos x="584" y="1968"/>
                </a:cxn>
                <a:cxn ang="0">
                  <a:pos x="536" y="2064"/>
                </a:cxn>
                <a:cxn ang="0">
                  <a:pos x="536" y="2208"/>
                </a:cxn>
                <a:cxn ang="0">
                  <a:pos x="488" y="2400"/>
                </a:cxn>
                <a:cxn ang="0">
                  <a:pos x="536" y="2496"/>
                </a:cxn>
                <a:cxn ang="0">
                  <a:pos x="584" y="2640"/>
                </a:cxn>
                <a:cxn ang="0">
                  <a:pos x="584" y="2736"/>
                </a:cxn>
                <a:cxn ang="0">
                  <a:pos x="488" y="2784"/>
                </a:cxn>
                <a:cxn ang="0">
                  <a:pos x="392" y="2880"/>
                </a:cxn>
                <a:cxn ang="0">
                  <a:pos x="248" y="2976"/>
                </a:cxn>
                <a:cxn ang="0">
                  <a:pos x="104" y="2976"/>
                </a:cxn>
                <a:cxn ang="0">
                  <a:pos x="56" y="3120"/>
                </a:cxn>
                <a:cxn ang="0">
                  <a:pos x="8" y="3216"/>
                </a:cxn>
                <a:cxn ang="0">
                  <a:pos x="8" y="3312"/>
                </a:cxn>
              </a:cxnLst>
              <a:rect l="0" t="0" r="r" b="b"/>
              <a:pathLst>
                <a:path w="968" h="3312">
                  <a:moveTo>
                    <a:pt x="968" y="0"/>
                  </a:moveTo>
                  <a:cubicBezTo>
                    <a:pt x="876" y="140"/>
                    <a:pt x="784" y="280"/>
                    <a:pt x="728" y="384"/>
                  </a:cubicBezTo>
                  <a:cubicBezTo>
                    <a:pt x="672" y="488"/>
                    <a:pt x="648" y="552"/>
                    <a:pt x="632" y="624"/>
                  </a:cubicBezTo>
                  <a:cubicBezTo>
                    <a:pt x="616" y="696"/>
                    <a:pt x="624" y="760"/>
                    <a:pt x="632" y="816"/>
                  </a:cubicBezTo>
                  <a:cubicBezTo>
                    <a:pt x="640" y="872"/>
                    <a:pt x="664" y="912"/>
                    <a:pt x="680" y="960"/>
                  </a:cubicBezTo>
                  <a:cubicBezTo>
                    <a:pt x="696" y="1008"/>
                    <a:pt x="720" y="1064"/>
                    <a:pt x="728" y="1104"/>
                  </a:cubicBezTo>
                  <a:cubicBezTo>
                    <a:pt x="736" y="1144"/>
                    <a:pt x="728" y="1168"/>
                    <a:pt x="728" y="1200"/>
                  </a:cubicBezTo>
                  <a:cubicBezTo>
                    <a:pt x="728" y="1232"/>
                    <a:pt x="728" y="1272"/>
                    <a:pt x="728" y="1296"/>
                  </a:cubicBezTo>
                  <a:cubicBezTo>
                    <a:pt x="728" y="1320"/>
                    <a:pt x="728" y="1304"/>
                    <a:pt x="728" y="1344"/>
                  </a:cubicBezTo>
                  <a:cubicBezTo>
                    <a:pt x="728" y="1384"/>
                    <a:pt x="728" y="1488"/>
                    <a:pt x="728" y="1536"/>
                  </a:cubicBezTo>
                  <a:cubicBezTo>
                    <a:pt x="728" y="1584"/>
                    <a:pt x="744" y="1584"/>
                    <a:pt x="728" y="1632"/>
                  </a:cubicBezTo>
                  <a:cubicBezTo>
                    <a:pt x="712" y="1680"/>
                    <a:pt x="656" y="1768"/>
                    <a:pt x="632" y="1824"/>
                  </a:cubicBezTo>
                  <a:cubicBezTo>
                    <a:pt x="608" y="1880"/>
                    <a:pt x="600" y="1928"/>
                    <a:pt x="584" y="1968"/>
                  </a:cubicBezTo>
                  <a:cubicBezTo>
                    <a:pt x="568" y="2008"/>
                    <a:pt x="544" y="2024"/>
                    <a:pt x="536" y="2064"/>
                  </a:cubicBezTo>
                  <a:cubicBezTo>
                    <a:pt x="528" y="2104"/>
                    <a:pt x="544" y="2152"/>
                    <a:pt x="536" y="2208"/>
                  </a:cubicBezTo>
                  <a:cubicBezTo>
                    <a:pt x="528" y="2264"/>
                    <a:pt x="488" y="2352"/>
                    <a:pt x="488" y="2400"/>
                  </a:cubicBezTo>
                  <a:cubicBezTo>
                    <a:pt x="488" y="2448"/>
                    <a:pt x="520" y="2456"/>
                    <a:pt x="536" y="2496"/>
                  </a:cubicBezTo>
                  <a:cubicBezTo>
                    <a:pt x="552" y="2536"/>
                    <a:pt x="576" y="2600"/>
                    <a:pt x="584" y="2640"/>
                  </a:cubicBezTo>
                  <a:cubicBezTo>
                    <a:pt x="592" y="2680"/>
                    <a:pt x="600" y="2712"/>
                    <a:pt x="584" y="2736"/>
                  </a:cubicBezTo>
                  <a:cubicBezTo>
                    <a:pt x="568" y="2760"/>
                    <a:pt x="520" y="2760"/>
                    <a:pt x="488" y="2784"/>
                  </a:cubicBezTo>
                  <a:cubicBezTo>
                    <a:pt x="456" y="2808"/>
                    <a:pt x="432" y="2848"/>
                    <a:pt x="392" y="2880"/>
                  </a:cubicBezTo>
                  <a:cubicBezTo>
                    <a:pt x="352" y="2912"/>
                    <a:pt x="296" y="2960"/>
                    <a:pt x="248" y="2976"/>
                  </a:cubicBezTo>
                  <a:cubicBezTo>
                    <a:pt x="200" y="2992"/>
                    <a:pt x="136" y="2952"/>
                    <a:pt x="104" y="2976"/>
                  </a:cubicBezTo>
                  <a:cubicBezTo>
                    <a:pt x="72" y="3000"/>
                    <a:pt x="72" y="3080"/>
                    <a:pt x="56" y="3120"/>
                  </a:cubicBezTo>
                  <a:cubicBezTo>
                    <a:pt x="40" y="3160"/>
                    <a:pt x="16" y="3184"/>
                    <a:pt x="8" y="3216"/>
                  </a:cubicBezTo>
                  <a:cubicBezTo>
                    <a:pt x="0" y="3248"/>
                    <a:pt x="4" y="3280"/>
                    <a:pt x="8" y="3312"/>
                  </a:cubicBezTo>
                </a:path>
              </a:pathLst>
            </a:custGeom>
            <a:noFill/>
            <a:ln w="50800">
              <a:solidFill>
                <a:srgbClr val="FF00FF"/>
              </a:solidFill>
              <a:round/>
              <a:headEnd/>
              <a:tailEnd/>
            </a:ln>
            <a:effectLst/>
          </p:spPr>
          <p:txBody>
            <a:bodyPr/>
            <a:lstStyle/>
            <a:p>
              <a:endParaRPr lang="ja-JP" altLang="en-US"/>
            </a:p>
          </p:txBody>
        </p:sp>
        <p:sp>
          <p:nvSpPr>
            <p:cNvPr id="38929" name="Text Box 1041"/>
            <p:cNvSpPr txBox="1">
              <a:spLocks noChangeArrowheads="1"/>
            </p:cNvSpPr>
            <p:nvPr/>
          </p:nvSpPr>
          <p:spPr bwMode="auto">
            <a:xfrm>
              <a:off x="1056" y="576"/>
              <a:ext cx="1008" cy="231"/>
            </a:xfrm>
            <a:prstGeom prst="rect">
              <a:avLst/>
            </a:prstGeom>
            <a:solidFill>
              <a:schemeClr val="bg1"/>
            </a:solidFill>
            <a:ln w="9525">
              <a:noFill/>
              <a:miter lim="800000"/>
              <a:headEnd/>
              <a:tailEnd/>
            </a:ln>
            <a:effectLst/>
          </p:spPr>
          <p:txBody>
            <a:bodyPr>
              <a:spAutoFit/>
            </a:bodyPr>
            <a:lstStyle/>
            <a:p>
              <a:pPr algn="ctr">
                <a:spcBef>
                  <a:spcPct val="50000"/>
                </a:spcBef>
              </a:pPr>
              <a:r>
                <a:rPr lang="ja-JP" altLang="en-US" sz="1800" b="1">
                  <a:latin typeface="Times New Roman" charset="0"/>
                </a:rPr>
                <a:t>最大避難時間</a:t>
              </a:r>
            </a:p>
          </p:txBody>
        </p:sp>
      </p:grpSp>
      <p:cxnSp>
        <p:nvCxnSpPr>
          <p:cNvPr id="12" name="直線コネクタ 11"/>
          <p:cNvCxnSpPr/>
          <p:nvPr/>
        </p:nvCxnSpPr>
        <p:spPr>
          <a:xfrm>
            <a:off x="214282" y="571480"/>
            <a:ext cx="8715436" cy="0"/>
          </a:xfrm>
          <a:prstGeom prst="line">
            <a:avLst/>
          </a:prstGeom>
          <a:ln w="50800">
            <a:gradFill flip="none" rotWithShape="1">
              <a:gsLst>
                <a:gs pos="0">
                  <a:schemeClr val="tx2">
                    <a:lumMod val="50000"/>
                  </a:schemeClr>
                </a:gs>
                <a:gs pos="50000">
                  <a:schemeClr val="accent1">
                    <a:tint val="44500"/>
                    <a:satMod val="160000"/>
                  </a:schemeClr>
                </a:gs>
                <a:gs pos="100000">
                  <a:schemeClr val="accent1">
                    <a:tint val="23500"/>
                    <a:satMod val="160000"/>
                  </a:schemeClr>
                </a:gs>
              </a:gsLst>
              <a:lin ang="0" scaled="1"/>
              <a:tileRect/>
            </a:gra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線コネクタ 3"/>
          <p:cNvCxnSpPr/>
          <p:nvPr/>
        </p:nvCxnSpPr>
        <p:spPr>
          <a:xfrm>
            <a:off x="214282" y="642918"/>
            <a:ext cx="8715436" cy="0"/>
          </a:xfrm>
          <a:prstGeom prst="line">
            <a:avLst/>
          </a:prstGeom>
          <a:ln w="50800">
            <a:gradFill flip="none" rotWithShape="1">
              <a:gsLst>
                <a:gs pos="0">
                  <a:schemeClr val="tx2">
                    <a:lumMod val="50000"/>
                  </a:schemeClr>
                </a:gs>
                <a:gs pos="50000">
                  <a:schemeClr val="accent1">
                    <a:tint val="44500"/>
                    <a:satMod val="160000"/>
                  </a:schemeClr>
                </a:gs>
                <a:gs pos="100000">
                  <a:schemeClr val="accent1">
                    <a:tint val="23500"/>
                    <a:satMod val="160000"/>
                  </a:scheme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5" name="テキスト ボックス 4"/>
          <p:cNvSpPr txBox="1"/>
          <p:nvPr/>
        </p:nvSpPr>
        <p:spPr>
          <a:xfrm>
            <a:off x="214282" y="0"/>
            <a:ext cx="7358114" cy="646331"/>
          </a:xfrm>
          <a:prstGeom prst="rect">
            <a:avLst/>
          </a:prstGeom>
          <a:noFill/>
        </p:spPr>
        <p:txBody>
          <a:bodyPr wrap="square" rtlCol="0">
            <a:spAutoFit/>
          </a:bodyPr>
          <a:lstStyle/>
          <a:p>
            <a:r>
              <a:rPr kumimoji="1" lang="ja-JP" altLang="en-US" sz="3600" dirty="0" smtClean="0"/>
              <a:t>ミニ</a:t>
            </a:r>
            <a:r>
              <a:rPr kumimoji="1" lang="en-US" altLang="ja-JP" sz="3600" dirty="0" smtClean="0"/>
              <a:t>FM</a:t>
            </a:r>
            <a:r>
              <a:rPr kumimoji="1" lang="ja-JP" altLang="en-US" sz="3600" dirty="0" smtClean="0"/>
              <a:t>可能聴範囲</a:t>
            </a:r>
            <a:endParaRPr kumimoji="1" lang="ja-JP" altLang="en-US" sz="3600" dirty="0"/>
          </a:p>
        </p:txBody>
      </p:sp>
      <p:grpSp>
        <p:nvGrpSpPr>
          <p:cNvPr id="2" name="グループ化 6"/>
          <p:cNvGrpSpPr/>
          <p:nvPr/>
        </p:nvGrpSpPr>
        <p:grpSpPr>
          <a:xfrm>
            <a:off x="4500562" y="273586"/>
            <a:ext cx="4395780" cy="6143668"/>
            <a:chOff x="4500562" y="357166"/>
            <a:chExt cx="4395780" cy="6143668"/>
          </a:xfrm>
        </p:grpSpPr>
        <p:pic>
          <p:nvPicPr>
            <p:cNvPr id="8" name="Picture 20" descr="C:\Users\tomo\Desktop\図2.png"/>
            <p:cNvPicPr>
              <a:picLocks noChangeAspect="1" noChangeArrowheads="1"/>
            </p:cNvPicPr>
            <p:nvPr/>
          </p:nvPicPr>
          <p:blipFill>
            <a:blip r:embed="rId2" cstate="print"/>
            <a:srcRect t="89333"/>
            <a:stretch>
              <a:fillRect/>
            </a:stretch>
          </p:blipFill>
          <p:spPr bwMode="auto">
            <a:xfrm>
              <a:off x="4500563" y="5929330"/>
              <a:ext cx="3948895" cy="571504"/>
            </a:xfrm>
            <a:prstGeom prst="rect">
              <a:avLst/>
            </a:prstGeom>
            <a:noFill/>
          </p:spPr>
        </p:pic>
        <p:pic>
          <p:nvPicPr>
            <p:cNvPr id="9" name="Picture 17" descr="C:\Users\tomo\研究室関係\平成21年度資料\プレゼン関係\画像など\範囲.jpg"/>
            <p:cNvPicPr>
              <a:picLocks noChangeAspect="1" noChangeArrowheads="1"/>
            </p:cNvPicPr>
            <p:nvPr/>
          </p:nvPicPr>
          <p:blipFill>
            <a:blip r:embed="rId3" cstate="print"/>
            <a:srcRect/>
            <a:stretch>
              <a:fillRect/>
            </a:stretch>
          </p:blipFill>
          <p:spPr bwMode="auto">
            <a:xfrm>
              <a:off x="4500562" y="357166"/>
              <a:ext cx="4395780" cy="5881462"/>
            </a:xfrm>
            <a:prstGeom prst="rect">
              <a:avLst/>
            </a:prstGeom>
            <a:noFill/>
          </p:spPr>
        </p:pic>
        <p:sp>
          <p:nvSpPr>
            <p:cNvPr id="10" name="正方形/長方形 9"/>
            <p:cNvSpPr/>
            <p:nvPr/>
          </p:nvSpPr>
          <p:spPr>
            <a:xfrm>
              <a:off x="4500562" y="1214422"/>
              <a:ext cx="4000528" cy="5286412"/>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1" name="テキスト ボックス 10"/>
          <p:cNvSpPr txBox="1"/>
          <p:nvPr/>
        </p:nvSpPr>
        <p:spPr>
          <a:xfrm>
            <a:off x="4929190" y="6488692"/>
            <a:ext cx="3643338" cy="369332"/>
          </a:xfrm>
          <a:prstGeom prst="rect">
            <a:avLst/>
          </a:prstGeom>
          <a:noFill/>
        </p:spPr>
        <p:txBody>
          <a:bodyPr wrap="square" rtlCol="0">
            <a:spAutoFit/>
          </a:bodyPr>
          <a:lstStyle/>
          <a:p>
            <a:r>
              <a:rPr kumimoji="1" lang="ja-JP" altLang="en-US" b="1" dirty="0" smtClean="0"/>
              <a:t>ミニ</a:t>
            </a:r>
            <a:r>
              <a:rPr kumimoji="1" lang="en-US" altLang="ja-JP" b="1" dirty="0" smtClean="0"/>
              <a:t>FM</a:t>
            </a:r>
            <a:r>
              <a:rPr kumimoji="1" lang="ja-JP" altLang="en-US" b="1" dirty="0" smtClean="0"/>
              <a:t>可聴範囲（赤枠は対象範囲）</a:t>
            </a:r>
            <a:endParaRPr kumimoji="1" lang="ja-JP" altLang="en-US" b="1" dirty="0"/>
          </a:p>
        </p:txBody>
      </p:sp>
      <p:sp>
        <p:nvSpPr>
          <p:cNvPr id="12" name="Text Box 5"/>
          <p:cNvSpPr txBox="1">
            <a:spLocks noChangeArrowheads="1"/>
          </p:cNvSpPr>
          <p:nvPr/>
        </p:nvSpPr>
        <p:spPr bwMode="auto">
          <a:xfrm rot="16200000">
            <a:off x="3713162" y="2945354"/>
            <a:ext cx="1117600" cy="457200"/>
          </a:xfrm>
          <a:prstGeom prst="rect">
            <a:avLst/>
          </a:prstGeom>
          <a:noFill/>
          <a:ln w="9525">
            <a:noFill/>
            <a:miter lim="800000"/>
            <a:headEnd/>
            <a:tailEnd/>
          </a:ln>
          <a:effectLst/>
        </p:spPr>
        <p:txBody>
          <a:bodyPr wrap="none">
            <a:spAutoFit/>
          </a:bodyPr>
          <a:lstStyle/>
          <a:p>
            <a:r>
              <a:rPr lang="en-US" altLang="ja-JP" sz="2400" dirty="0">
                <a:ea typeface="ＤＦＰ華康ゴシック体W5" pitchFamily="50" charset="-128"/>
              </a:rPr>
              <a:t>1450m</a:t>
            </a:r>
          </a:p>
        </p:txBody>
      </p:sp>
      <p:sp>
        <p:nvSpPr>
          <p:cNvPr id="13" name="Line 6"/>
          <p:cNvSpPr>
            <a:spLocks noChangeShapeType="1"/>
          </p:cNvSpPr>
          <p:nvPr/>
        </p:nvSpPr>
        <p:spPr bwMode="auto">
          <a:xfrm>
            <a:off x="4427537" y="1130842"/>
            <a:ext cx="1587" cy="5286412"/>
          </a:xfrm>
          <a:prstGeom prst="line">
            <a:avLst/>
          </a:prstGeom>
          <a:noFill/>
          <a:ln w="9525">
            <a:solidFill>
              <a:schemeClr val="tx1"/>
            </a:solidFill>
            <a:round/>
            <a:headEnd type="triangle" w="med" len="med"/>
            <a:tailEnd type="triangle" w="med" len="med"/>
          </a:ln>
          <a:effectLst/>
        </p:spPr>
        <p:txBody>
          <a:bodyPr/>
          <a:lstStyle/>
          <a:p>
            <a:endParaRPr lang="ja-JP" altLang="en-US"/>
          </a:p>
        </p:txBody>
      </p:sp>
      <p:sp>
        <p:nvSpPr>
          <p:cNvPr id="14" name="Line 7"/>
          <p:cNvSpPr>
            <a:spLocks noChangeShapeType="1"/>
          </p:cNvSpPr>
          <p:nvPr/>
        </p:nvSpPr>
        <p:spPr bwMode="auto">
          <a:xfrm>
            <a:off x="4500562" y="1051466"/>
            <a:ext cx="4000528" cy="7938"/>
          </a:xfrm>
          <a:prstGeom prst="line">
            <a:avLst/>
          </a:prstGeom>
          <a:noFill/>
          <a:ln w="9525">
            <a:solidFill>
              <a:schemeClr val="tx1"/>
            </a:solidFill>
            <a:round/>
            <a:headEnd type="triangle" w="med" len="med"/>
            <a:tailEnd type="triangle" w="med" len="med"/>
          </a:ln>
          <a:effectLst/>
        </p:spPr>
        <p:txBody>
          <a:bodyPr/>
          <a:lstStyle/>
          <a:p>
            <a:endParaRPr lang="ja-JP" altLang="en-US"/>
          </a:p>
        </p:txBody>
      </p:sp>
      <p:sp>
        <p:nvSpPr>
          <p:cNvPr id="15" name="Text Box 8"/>
          <p:cNvSpPr txBox="1">
            <a:spLocks noChangeArrowheads="1"/>
          </p:cNvSpPr>
          <p:nvPr/>
        </p:nvSpPr>
        <p:spPr bwMode="auto">
          <a:xfrm>
            <a:off x="5429256" y="702214"/>
            <a:ext cx="947738" cy="457200"/>
          </a:xfrm>
          <a:prstGeom prst="rect">
            <a:avLst/>
          </a:prstGeom>
          <a:noFill/>
          <a:ln w="9525">
            <a:noFill/>
            <a:miter lim="800000"/>
            <a:headEnd/>
            <a:tailEnd/>
          </a:ln>
          <a:effectLst/>
        </p:spPr>
        <p:txBody>
          <a:bodyPr wrap="none">
            <a:spAutoFit/>
          </a:bodyPr>
          <a:lstStyle/>
          <a:p>
            <a:r>
              <a:rPr lang="en-US" altLang="ja-JP" sz="2400" dirty="0">
                <a:ea typeface="ＤＦＰ華康ゴシック体W5" pitchFamily="50" charset="-128"/>
              </a:rPr>
              <a:t>950m</a:t>
            </a:r>
          </a:p>
        </p:txBody>
      </p:sp>
      <p:pic>
        <p:nvPicPr>
          <p:cNvPr id="6" name="Picture 2" descr="C:\Users\tomo\研究室関係\平成21年度資料\プレゼン関係\画像など\プレゼン用画像\避難シミュレーション\避難完了.bmp"/>
          <p:cNvPicPr>
            <a:picLocks noChangeAspect="1" noChangeArrowheads="1"/>
          </p:cNvPicPr>
          <p:nvPr/>
        </p:nvPicPr>
        <p:blipFill>
          <a:blip r:embed="rId4" cstate="print"/>
          <a:srcRect/>
          <a:stretch>
            <a:fillRect/>
          </a:stretch>
        </p:blipFill>
        <p:spPr bwMode="auto">
          <a:xfrm>
            <a:off x="642910" y="1142984"/>
            <a:ext cx="3401115" cy="5181613"/>
          </a:xfrm>
          <a:prstGeom prst="rect">
            <a:avLst/>
          </a:prstGeom>
          <a:noFill/>
        </p:spPr>
      </p:pic>
      <p:sp>
        <p:nvSpPr>
          <p:cNvPr id="16" name="テキスト ボックス 15"/>
          <p:cNvSpPr txBox="1"/>
          <p:nvPr/>
        </p:nvSpPr>
        <p:spPr>
          <a:xfrm>
            <a:off x="1071538" y="6500834"/>
            <a:ext cx="2786082" cy="369332"/>
          </a:xfrm>
          <a:prstGeom prst="rect">
            <a:avLst/>
          </a:prstGeom>
          <a:noFill/>
        </p:spPr>
        <p:txBody>
          <a:bodyPr wrap="square" rtlCol="0">
            <a:spAutoFit/>
          </a:bodyPr>
          <a:lstStyle/>
          <a:p>
            <a:r>
              <a:rPr kumimoji="1" lang="ja-JP" altLang="en-US" b="1" dirty="0" smtClean="0"/>
              <a:t>内水氾濫解析結果</a:t>
            </a:r>
            <a:endParaRPr kumimoji="1" lang="ja-JP" altLang="en-US" b="1" dirty="0"/>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線コネクタ 3"/>
          <p:cNvCxnSpPr/>
          <p:nvPr/>
        </p:nvCxnSpPr>
        <p:spPr>
          <a:xfrm>
            <a:off x="214282" y="642918"/>
            <a:ext cx="8715436" cy="0"/>
          </a:xfrm>
          <a:prstGeom prst="line">
            <a:avLst/>
          </a:prstGeom>
          <a:ln w="50800">
            <a:gradFill flip="none" rotWithShape="1">
              <a:gsLst>
                <a:gs pos="0">
                  <a:schemeClr val="tx2">
                    <a:lumMod val="50000"/>
                  </a:schemeClr>
                </a:gs>
                <a:gs pos="50000">
                  <a:schemeClr val="accent1">
                    <a:tint val="44500"/>
                    <a:satMod val="160000"/>
                  </a:schemeClr>
                </a:gs>
                <a:gs pos="100000">
                  <a:schemeClr val="accent1">
                    <a:tint val="23500"/>
                    <a:satMod val="160000"/>
                  </a:scheme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5" name="テキスト ボックス 4"/>
          <p:cNvSpPr txBox="1"/>
          <p:nvPr/>
        </p:nvSpPr>
        <p:spPr>
          <a:xfrm>
            <a:off x="214282" y="0"/>
            <a:ext cx="7358114" cy="646331"/>
          </a:xfrm>
          <a:prstGeom prst="rect">
            <a:avLst/>
          </a:prstGeom>
          <a:noFill/>
        </p:spPr>
        <p:txBody>
          <a:bodyPr wrap="square" rtlCol="0">
            <a:spAutoFit/>
          </a:bodyPr>
          <a:lstStyle/>
          <a:p>
            <a:r>
              <a:rPr lang="ja-JP" altLang="en-US" sz="3600" b="1" dirty="0" smtClean="0"/>
              <a:t>内水氾濫解析結果</a:t>
            </a:r>
            <a:endParaRPr lang="ja-JP" altLang="en-US" sz="3600" b="1" dirty="0"/>
          </a:p>
        </p:txBody>
      </p:sp>
      <p:pic>
        <p:nvPicPr>
          <p:cNvPr id="6" name="Picture 2" descr="C:\Users\tomo\研究室関係\平成21年度資料\プレゼン関係\画像など\プレゼン用画像\避難シミュレーション\避難完了.bmp"/>
          <p:cNvPicPr>
            <a:picLocks noChangeAspect="1" noChangeArrowheads="1"/>
          </p:cNvPicPr>
          <p:nvPr/>
        </p:nvPicPr>
        <p:blipFill>
          <a:blip r:embed="rId2" cstate="print"/>
          <a:srcRect/>
          <a:stretch>
            <a:fillRect/>
          </a:stretch>
        </p:blipFill>
        <p:spPr bwMode="auto">
          <a:xfrm>
            <a:off x="2599645" y="857232"/>
            <a:ext cx="3829743" cy="5834630"/>
          </a:xfrm>
          <a:prstGeom prst="rect">
            <a:avLst/>
          </a:prstGeom>
          <a:noFill/>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線コネクタ 4"/>
          <p:cNvCxnSpPr/>
          <p:nvPr/>
        </p:nvCxnSpPr>
        <p:spPr>
          <a:xfrm>
            <a:off x="214282" y="579438"/>
            <a:ext cx="8715436" cy="0"/>
          </a:xfrm>
          <a:prstGeom prst="line">
            <a:avLst/>
          </a:prstGeom>
          <a:ln w="50800">
            <a:gradFill flip="none" rotWithShape="1">
              <a:gsLst>
                <a:gs pos="0">
                  <a:schemeClr val="tx2">
                    <a:lumMod val="50000"/>
                  </a:schemeClr>
                </a:gs>
                <a:gs pos="50000">
                  <a:schemeClr val="accent1">
                    <a:tint val="44500"/>
                    <a:satMod val="160000"/>
                  </a:schemeClr>
                </a:gs>
                <a:gs pos="100000">
                  <a:schemeClr val="accent1">
                    <a:tint val="23500"/>
                    <a:satMod val="160000"/>
                  </a:scheme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4099" name="テキスト ボックス 9"/>
          <p:cNvSpPr txBox="1">
            <a:spLocks noChangeArrowheads="1"/>
          </p:cNvSpPr>
          <p:nvPr/>
        </p:nvSpPr>
        <p:spPr bwMode="auto">
          <a:xfrm>
            <a:off x="214313" y="0"/>
            <a:ext cx="5572125" cy="646113"/>
          </a:xfrm>
          <a:prstGeom prst="rect">
            <a:avLst/>
          </a:prstGeom>
          <a:noFill/>
          <a:ln w="9525">
            <a:noFill/>
            <a:miter lim="800000"/>
            <a:headEnd/>
            <a:tailEnd/>
          </a:ln>
        </p:spPr>
        <p:txBody>
          <a:bodyPr>
            <a:spAutoFit/>
          </a:bodyPr>
          <a:lstStyle/>
          <a:p>
            <a:r>
              <a:rPr lang="ja-JP" altLang="en-US" sz="3600">
                <a:latin typeface="Calibri" pitchFamily="34" charset="0"/>
              </a:rPr>
              <a:t>目次</a:t>
            </a:r>
          </a:p>
        </p:txBody>
      </p:sp>
      <p:sp>
        <p:nvSpPr>
          <p:cNvPr id="4100" name="テキスト ボックス 10"/>
          <p:cNvSpPr txBox="1">
            <a:spLocks noChangeArrowheads="1"/>
          </p:cNvSpPr>
          <p:nvPr/>
        </p:nvSpPr>
        <p:spPr bwMode="auto">
          <a:xfrm>
            <a:off x="142876" y="785794"/>
            <a:ext cx="8786842" cy="5940088"/>
          </a:xfrm>
          <a:prstGeom prst="rect">
            <a:avLst/>
          </a:prstGeom>
          <a:noFill/>
          <a:ln w="38100">
            <a:noFill/>
            <a:miter lim="800000"/>
            <a:headEnd/>
            <a:tailEnd/>
          </a:ln>
        </p:spPr>
        <p:txBody>
          <a:bodyPr wrap="square">
            <a:spAutoFit/>
          </a:bodyPr>
          <a:lstStyle/>
          <a:p>
            <a:r>
              <a:rPr lang="ja-JP" altLang="en-US" sz="3200" dirty="0" smtClean="0">
                <a:latin typeface="Calibri" pitchFamily="34" charset="0"/>
              </a:rPr>
              <a:t>１．社会的背景</a:t>
            </a:r>
            <a:endParaRPr lang="en-US" altLang="ja-JP" sz="3200" dirty="0" smtClean="0">
              <a:latin typeface="Calibri" pitchFamily="34" charset="0"/>
            </a:endParaRPr>
          </a:p>
          <a:p>
            <a:r>
              <a:rPr lang="ja-JP" altLang="en-US" sz="2800" dirty="0" smtClean="0">
                <a:latin typeface="Calibri" pitchFamily="34" charset="0"/>
              </a:rPr>
              <a:t>　　～地域社会の問題～</a:t>
            </a:r>
            <a:endParaRPr lang="en-US" altLang="ja-JP" sz="2800" dirty="0" smtClean="0">
              <a:latin typeface="Calibri" pitchFamily="34" charset="0"/>
            </a:endParaRPr>
          </a:p>
          <a:p>
            <a:r>
              <a:rPr lang="ja-JP" altLang="en-US" sz="3200" dirty="0" smtClean="0">
                <a:latin typeface="Calibri" pitchFamily="34" charset="0"/>
              </a:rPr>
              <a:t>２．</a:t>
            </a:r>
            <a:r>
              <a:rPr lang="ja-JP" altLang="en-US" sz="3200" dirty="0">
                <a:latin typeface="Calibri" pitchFamily="34" charset="0"/>
              </a:rPr>
              <a:t>研究</a:t>
            </a:r>
            <a:r>
              <a:rPr lang="ja-JP" altLang="en-US" sz="3200" dirty="0" smtClean="0">
                <a:latin typeface="Calibri" pitchFamily="34" charset="0"/>
              </a:rPr>
              <a:t>背景</a:t>
            </a:r>
            <a:endParaRPr lang="en-US" altLang="ja-JP" sz="3200" dirty="0" smtClean="0">
              <a:latin typeface="Calibri" pitchFamily="34" charset="0"/>
            </a:endParaRPr>
          </a:p>
          <a:p>
            <a:r>
              <a:rPr lang="ja-JP" altLang="en-US" sz="2800" dirty="0" smtClean="0">
                <a:latin typeface="Calibri" pitchFamily="34" charset="0"/>
              </a:rPr>
              <a:t>　　～近年</a:t>
            </a:r>
            <a:r>
              <a:rPr lang="ja-JP" altLang="en-US" sz="2800" dirty="0">
                <a:latin typeface="Calibri" pitchFamily="34" charset="0"/>
              </a:rPr>
              <a:t>の災害対策～</a:t>
            </a:r>
            <a:endParaRPr lang="en-US" altLang="ja-JP" sz="2800" dirty="0">
              <a:latin typeface="Calibri" pitchFamily="34" charset="0"/>
            </a:endParaRPr>
          </a:p>
          <a:p>
            <a:r>
              <a:rPr lang="ja-JP" altLang="en-US" sz="4000" dirty="0" smtClean="0">
                <a:solidFill>
                  <a:srgbClr val="FF0000"/>
                </a:solidFill>
                <a:latin typeface="Calibri" pitchFamily="34" charset="0"/>
              </a:rPr>
              <a:t>３．</a:t>
            </a:r>
            <a:r>
              <a:rPr lang="ja-JP" altLang="en-US" sz="4000" dirty="0">
                <a:solidFill>
                  <a:srgbClr val="FF0000"/>
                </a:solidFill>
                <a:latin typeface="Calibri" pitchFamily="34" charset="0"/>
              </a:rPr>
              <a:t>研究手法</a:t>
            </a:r>
            <a:endParaRPr lang="en-US" altLang="ja-JP" sz="4000" dirty="0">
              <a:solidFill>
                <a:srgbClr val="FF0000"/>
              </a:solidFill>
              <a:latin typeface="Calibri" pitchFamily="34" charset="0"/>
            </a:endParaRPr>
          </a:p>
          <a:p>
            <a:r>
              <a:rPr lang="ja-JP" altLang="en-US" sz="2800" dirty="0">
                <a:solidFill>
                  <a:srgbClr val="FF0000"/>
                </a:solidFill>
                <a:latin typeface="Calibri" pitchFamily="34" charset="0"/>
              </a:rPr>
              <a:t>　　</a:t>
            </a:r>
            <a:r>
              <a:rPr lang="ja-JP" altLang="en-US" sz="3200" dirty="0" smtClean="0">
                <a:solidFill>
                  <a:srgbClr val="FF0000"/>
                </a:solidFill>
                <a:latin typeface="Calibri" pitchFamily="34" charset="0"/>
              </a:rPr>
              <a:t>～</a:t>
            </a:r>
            <a:r>
              <a:rPr lang="ja-JP" altLang="en-US" sz="3200" dirty="0">
                <a:solidFill>
                  <a:srgbClr val="FF0000"/>
                </a:solidFill>
                <a:latin typeface="Calibri" pitchFamily="34" charset="0"/>
              </a:rPr>
              <a:t>リスクコミュニケーションに</a:t>
            </a:r>
            <a:r>
              <a:rPr lang="ja-JP" altLang="en-US" sz="3200" dirty="0" smtClean="0">
                <a:solidFill>
                  <a:srgbClr val="FF0000"/>
                </a:solidFill>
                <a:latin typeface="Calibri" pitchFamily="34" charset="0"/>
              </a:rPr>
              <a:t>基づいた</a:t>
            </a:r>
            <a:endParaRPr lang="en-US" altLang="ja-JP" sz="3200" dirty="0" smtClean="0">
              <a:solidFill>
                <a:srgbClr val="FF0000"/>
              </a:solidFill>
              <a:latin typeface="Calibri" pitchFamily="34" charset="0"/>
            </a:endParaRPr>
          </a:p>
          <a:p>
            <a:r>
              <a:rPr lang="ja-JP" altLang="en-US" sz="3200" dirty="0" smtClean="0">
                <a:solidFill>
                  <a:srgbClr val="FF0000"/>
                </a:solidFill>
                <a:latin typeface="Calibri" pitchFamily="34" charset="0"/>
              </a:rPr>
              <a:t>　　　　　　　　　　　　　　　　　　　　</a:t>
            </a:r>
            <a:r>
              <a:rPr lang="en-US" altLang="ja-JP" sz="3200" dirty="0" smtClean="0">
                <a:solidFill>
                  <a:srgbClr val="FF0000"/>
                </a:solidFill>
                <a:latin typeface="Calibri" pitchFamily="34" charset="0"/>
              </a:rPr>
              <a:t>PDCA</a:t>
            </a:r>
            <a:r>
              <a:rPr lang="ja-JP" altLang="en-US" sz="3200" dirty="0">
                <a:solidFill>
                  <a:srgbClr val="FF0000"/>
                </a:solidFill>
                <a:latin typeface="Calibri" pitchFamily="34" charset="0"/>
              </a:rPr>
              <a:t>サイクル～</a:t>
            </a:r>
            <a:endParaRPr lang="en-US" altLang="ja-JP" sz="3200" dirty="0">
              <a:solidFill>
                <a:srgbClr val="FF0000"/>
              </a:solidFill>
              <a:latin typeface="Calibri" pitchFamily="34" charset="0"/>
            </a:endParaRPr>
          </a:p>
          <a:p>
            <a:r>
              <a:rPr lang="ja-JP" altLang="en-US" sz="3200" dirty="0" smtClean="0">
                <a:latin typeface="Calibri" pitchFamily="34" charset="0"/>
              </a:rPr>
              <a:t>４．</a:t>
            </a:r>
            <a:r>
              <a:rPr lang="ja-JP" altLang="en-US" sz="3200" dirty="0">
                <a:latin typeface="Calibri" pitchFamily="34" charset="0"/>
              </a:rPr>
              <a:t>本研究の目的</a:t>
            </a:r>
            <a:endParaRPr lang="en-US" altLang="ja-JP" sz="3200" dirty="0">
              <a:latin typeface="Calibri" pitchFamily="34" charset="0"/>
            </a:endParaRPr>
          </a:p>
          <a:p>
            <a:r>
              <a:rPr lang="ja-JP" altLang="en-US" sz="3200" dirty="0" smtClean="0">
                <a:latin typeface="Calibri" pitchFamily="34" charset="0"/>
              </a:rPr>
              <a:t>５．</a:t>
            </a:r>
            <a:r>
              <a:rPr lang="ja-JP" altLang="en-US" sz="3200" dirty="0">
                <a:latin typeface="Calibri" pitchFamily="34" charset="0"/>
              </a:rPr>
              <a:t>ケーススタディ</a:t>
            </a:r>
            <a:endParaRPr lang="en-US" altLang="ja-JP" sz="3200" dirty="0">
              <a:latin typeface="Calibri" pitchFamily="34" charset="0"/>
            </a:endParaRPr>
          </a:p>
          <a:p>
            <a:r>
              <a:rPr lang="ja-JP" altLang="en-US" sz="2800" dirty="0">
                <a:latin typeface="Calibri" pitchFamily="34" charset="0"/>
              </a:rPr>
              <a:t>　　～熊本市壷川地区での取り組み</a:t>
            </a:r>
            <a:r>
              <a:rPr lang="ja-JP" altLang="en-US" sz="2800" dirty="0" smtClean="0">
                <a:latin typeface="Calibri" pitchFamily="34" charset="0"/>
              </a:rPr>
              <a:t>～</a:t>
            </a:r>
            <a:endParaRPr lang="en-US" altLang="ja-JP" sz="2800" dirty="0" smtClean="0">
              <a:latin typeface="Calibri" pitchFamily="34" charset="0"/>
            </a:endParaRPr>
          </a:p>
          <a:p>
            <a:r>
              <a:rPr lang="ja-JP" altLang="en-US" sz="3200" dirty="0" smtClean="0">
                <a:latin typeface="Calibri" pitchFamily="34" charset="0"/>
              </a:rPr>
              <a:t>６．評価指標の位置づけ</a:t>
            </a:r>
            <a:endParaRPr lang="en-US" altLang="ja-JP" sz="3200" dirty="0">
              <a:latin typeface="Calibri" pitchFamily="34" charset="0"/>
            </a:endParaRPr>
          </a:p>
          <a:p>
            <a:r>
              <a:rPr lang="ja-JP" altLang="en-US" sz="3200" dirty="0" smtClean="0">
                <a:latin typeface="Calibri" pitchFamily="34" charset="0"/>
              </a:rPr>
              <a:t>７．</a:t>
            </a:r>
            <a:r>
              <a:rPr lang="ja-JP" altLang="en-US" sz="3200" dirty="0">
                <a:latin typeface="Calibri" pitchFamily="34" charset="0"/>
              </a:rPr>
              <a:t>まとめと今後の展開</a:t>
            </a:r>
            <a:endParaRPr lang="en-US" altLang="ja-JP" sz="3200" dirty="0">
              <a:latin typeface="Calibri" pitchFamily="34"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線コネクタ 3"/>
          <p:cNvCxnSpPr/>
          <p:nvPr/>
        </p:nvCxnSpPr>
        <p:spPr>
          <a:xfrm>
            <a:off x="214282" y="579438"/>
            <a:ext cx="8715436" cy="0"/>
          </a:xfrm>
          <a:prstGeom prst="line">
            <a:avLst/>
          </a:prstGeom>
          <a:ln w="50800">
            <a:gradFill flip="none" rotWithShape="1">
              <a:gsLst>
                <a:gs pos="0">
                  <a:schemeClr val="tx2">
                    <a:lumMod val="50000"/>
                  </a:schemeClr>
                </a:gs>
                <a:gs pos="50000">
                  <a:schemeClr val="accent1">
                    <a:tint val="44500"/>
                    <a:satMod val="160000"/>
                  </a:schemeClr>
                </a:gs>
                <a:gs pos="100000">
                  <a:schemeClr val="accent1">
                    <a:tint val="23500"/>
                    <a:satMod val="160000"/>
                  </a:scheme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5" name="テキスト ボックス 4"/>
          <p:cNvSpPr txBox="1"/>
          <p:nvPr/>
        </p:nvSpPr>
        <p:spPr>
          <a:xfrm>
            <a:off x="214313" y="58738"/>
            <a:ext cx="8786812" cy="584200"/>
          </a:xfrm>
          <a:prstGeom prst="rect">
            <a:avLst/>
          </a:prstGeom>
          <a:noFill/>
        </p:spPr>
        <p:txBody>
          <a:bodyPr>
            <a:spAutoFit/>
          </a:bodyPr>
          <a:lstStyle/>
          <a:p>
            <a:pPr fontAlgn="auto">
              <a:spcBef>
                <a:spcPts val="0"/>
              </a:spcBef>
              <a:spcAft>
                <a:spcPts val="0"/>
              </a:spcAft>
              <a:defRPr/>
            </a:pPr>
            <a:r>
              <a:rPr lang="ja-JP" altLang="en-US" sz="3200" dirty="0">
                <a:latin typeface="+mn-lt"/>
                <a:ea typeface="+mn-ea"/>
              </a:rPr>
              <a:t>リスクコミュニケーションに基づいた</a:t>
            </a:r>
            <a:r>
              <a:rPr lang="en-US" altLang="ja-JP" sz="3200" dirty="0">
                <a:latin typeface="+mj-ea"/>
                <a:ea typeface="+mj-ea"/>
              </a:rPr>
              <a:t>PDCA</a:t>
            </a:r>
            <a:r>
              <a:rPr lang="ja-JP" altLang="en-US" sz="3200" dirty="0">
                <a:latin typeface="+mn-lt"/>
                <a:ea typeface="+mn-ea"/>
              </a:rPr>
              <a:t>サイクル</a:t>
            </a:r>
          </a:p>
        </p:txBody>
      </p:sp>
      <p:sp>
        <p:nvSpPr>
          <p:cNvPr id="6148" name="Text Box 19"/>
          <p:cNvSpPr txBox="1">
            <a:spLocks noChangeArrowheads="1"/>
          </p:cNvSpPr>
          <p:nvPr/>
        </p:nvSpPr>
        <p:spPr bwMode="auto">
          <a:xfrm>
            <a:off x="323850" y="5286375"/>
            <a:ext cx="8496300" cy="1249363"/>
          </a:xfrm>
          <a:prstGeom prst="rect">
            <a:avLst/>
          </a:prstGeom>
          <a:solidFill>
            <a:srgbClr val="CCFFFF"/>
          </a:solidFill>
          <a:ln w="9525">
            <a:noFill/>
            <a:miter lim="800000"/>
            <a:headEnd/>
            <a:tailEnd/>
          </a:ln>
        </p:spPr>
        <p:txBody>
          <a:bodyPr>
            <a:spAutoFit/>
          </a:bodyPr>
          <a:lstStyle/>
          <a:p>
            <a:pPr algn="ctr"/>
            <a:r>
              <a:rPr lang="en-US" altLang="ja-JP" sz="2800">
                <a:latin typeface="Calibri" pitchFamily="34" charset="0"/>
              </a:rPr>
              <a:t>PDCA</a:t>
            </a:r>
            <a:r>
              <a:rPr lang="ja-JP" altLang="en-US" sz="2800">
                <a:latin typeface="Calibri" pitchFamily="34" charset="0"/>
              </a:rPr>
              <a:t>サイクルを循環</a:t>
            </a:r>
          </a:p>
          <a:p>
            <a:pPr algn="ctr"/>
            <a:r>
              <a:rPr lang="ja-JP" altLang="en-US" sz="2400" b="1">
                <a:solidFill>
                  <a:srgbClr val="CC0000"/>
                </a:solidFill>
                <a:latin typeface="Calibri" pitchFamily="34" charset="0"/>
              </a:rPr>
              <a:t>ニーズの把握・オーダーメイドの地域防災計画</a:t>
            </a:r>
          </a:p>
          <a:p>
            <a:pPr algn="ctr"/>
            <a:r>
              <a:rPr lang="ja-JP" altLang="en-US" sz="2400" b="1">
                <a:solidFill>
                  <a:srgbClr val="CC0000"/>
                </a:solidFill>
                <a:latin typeface="Calibri" pitchFamily="34" charset="0"/>
              </a:rPr>
              <a:t>まちづくりとの連携・ソーシャルキャピタルの向上</a:t>
            </a:r>
          </a:p>
        </p:txBody>
      </p:sp>
      <p:sp>
        <p:nvSpPr>
          <p:cNvPr id="23" name="Text Box 20"/>
          <p:cNvSpPr txBox="1">
            <a:spLocks noChangeArrowheads="1"/>
          </p:cNvSpPr>
          <p:nvPr/>
        </p:nvSpPr>
        <p:spPr bwMode="auto">
          <a:xfrm>
            <a:off x="1000125" y="3571875"/>
            <a:ext cx="1944688" cy="366713"/>
          </a:xfrm>
          <a:prstGeom prst="rect">
            <a:avLst/>
          </a:prstGeom>
          <a:noFill/>
          <a:ln w="9525">
            <a:noFill/>
            <a:miter lim="800000"/>
            <a:headEnd/>
            <a:tailEnd/>
          </a:ln>
          <a:effectLst/>
        </p:spPr>
        <p:txBody>
          <a:bodyPr>
            <a:spAutoFit/>
          </a:bodyPr>
          <a:lstStyle/>
          <a:p>
            <a:pPr fontAlgn="auto">
              <a:spcBef>
                <a:spcPct val="50000"/>
              </a:spcBef>
              <a:spcAft>
                <a:spcPts val="0"/>
              </a:spcAft>
              <a:defRPr/>
            </a:pPr>
            <a:r>
              <a:rPr lang="ja-JP" altLang="en-US" b="1" dirty="0">
                <a:solidFill>
                  <a:schemeClr val="accent1">
                    <a:lumMod val="75000"/>
                  </a:schemeClr>
                </a:solidFill>
                <a:latin typeface="+mn-lt"/>
                <a:ea typeface="+mn-ea"/>
              </a:rPr>
              <a:t>ワークショップ</a:t>
            </a:r>
          </a:p>
        </p:txBody>
      </p:sp>
      <p:sp>
        <p:nvSpPr>
          <p:cNvPr id="24" name="Text Box 22"/>
          <p:cNvSpPr txBox="1">
            <a:spLocks noChangeArrowheads="1"/>
          </p:cNvSpPr>
          <p:nvPr/>
        </p:nvSpPr>
        <p:spPr bwMode="auto">
          <a:xfrm>
            <a:off x="5651500" y="1196975"/>
            <a:ext cx="1081088" cy="366713"/>
          </a:xfrm>
          <a:prstGeom prst="rect">
            <a:avLst/>
          </a:prstGeom>
          <a:noFill/>
          <a:ln w="9525">
            <a:noFill/>
            <a:miter lim="800000"/>
            <a:headEnd/>
            <a:tailEnd/>
          </a:ln>
          <a:effectLst/>
        </p:spPr>
        <p:txBody>
          <a:bodyPr>
            <a:spAutoFit/>
          </a:bodyPr>
          <a:lstStyle/>
          <a:p>
            <a:pPr fontAlgn="auto">
              <a:spcBef>
                <a:spcPct val="50000"/>
              </a:spcBef>
              <a:spcAft>
                <a:spcPts val="0"/>
              </a:spcAft>
              <a:defRPr/>
            </a:pPr>
            <a:r>
              <a:rPr lang="ja-JP" altLang="en-US" b="1" dirty="0">
                <a:solidFill>
                  <a:schemeClr val="accent1">
                    <a:lumMod val="75000"/>
                  </a:schemeClr>
                </a:solidFill>
                <a:latin typeface="+mn-lt"/>
                <a:ea typeface="+mn-ea"/>
              </a:rPr>
              <a:t>報告会</a:t>
            </a:r>
          </a:p>
        </p:txBody>
      </p:sp>
      <p:sp>
        <p:nvSpPr>
          <p:cNvPr id="25" name="Text Box 23"/>
          <p:cNvSpPr txBox="1">
            <a:spLocks noChangeArrowheads="1"/>
          </p:cNvSpPr>
          <p:nvPr/>
        </p:nvSpPr>
        <p:spPr bwMode="auto">
          <a:xfrm>
            <a:off x="3286125" y="4705350"/>
            <a:ext cx="3455988" cy="366713"/>
          </a:xfrm>
          <a:prstGeom prst="rect">
            <a:avLst/>
          </a:prstGeom>
          <a:noFill/>
          <a:ln w="9525">
            <a:noFill/>
            <a:miter lim="800000"/>
            <a:headEnd/>
            <a:tailEnd/>
          </a:ln>
          <a:effectLst/>
        </p:spPr>
        <p:txBody>
          <a:bodyPr>
            <a:spAutoFit/>
          </a:bodyPr>
          <a:lstStyle/>
          <a:p>
            <a:pPr fontAlgn="auto">
              <a:spcBef>
                <a:spcPct val="50000"/>
              </a:spcBef>
              <a:spcAft>
                <a:spcPts val="0"/>
              </a:spcAft>
              <a:defRPr/>
            </a:pPr>
            <a:r>
              <a:rPr lang="ja-JP" altLang="en-US" b="1" dirty="0">
                <a:solidFill>
                  <a:schemeClr val="accent1">
                    <a:lumMod val="75000"/>
                  </a:schemeClr>
                </a:solidFill>
                <a:latin typeface="+mn-lt"/>
                <a:ea typeface="+mn-ea"/>
              </a:rPr>
              <a:t>避難行動計画、ハザードマップ</a:t>
            </a:r>
          </a:p>
        </p:txBody>
      </p:sp>
      <p:sp>
        <p:nvSpPr>
          <p:cNvPr id="6152" name="Text Box 28"/>
          <p:cNvSpPr txBox="1">
            <a:spLocks noChangeArrowheads="1"/>
          </p:cNvSpPr>
          <p:nvPr/>
        </p:nvSpPr>
        <p:spPr bwMode="auto">
          <a:xfrm>
            <a:off x="3429000" y="2636838"/>
            <a:ext cx="2520950" cy="366712"/>
          </a:xfrm>
          <a:prstGeom prst="rect">
            <a:avLst/>
          </a:prstGeom>
          <a:noFill/>
          <a:ln w="9525">
            <a:noFill/>
            <a:miter lim="800000"/>
            <a:headEnd/>
            <a:tailEnd/>
          </a:ln>
        </p:spPr>
        <p:txBody>
          <a:bodyPr>
            <a:spAutoFit/>
          </a:bodyPr>
          <a:lstStyle/>
          <a:p>
            <a:pPr>
              <a:spcBef>
                <a:spcPct val="50000"/>
              </a:spcBef>
            </a:pPr>
            <a:r>
              <a:rPr lang="ja-JP" altLang="en-US" b="1">
                <a:solidFill>
                  <a:srgbClr val="FF0000"/>
                </a:solidFill>
                <a:latin typeface="Calibri" pitchFamily="34" charset="0"/>
              </a:rPr>
              <a:t>リスクコミュニケーション</a:t>
            </a:r>
          </a:p>
        </p:txBody>
      </p:sp>
      <p:sp>
        <p:nvSpPr>
          <p:cNvPr id="56" name="Text Box 21"/>
          <p:cNvSpPr txBox="1">
            <a:spLocks noChangeArrowheads="1"/>
          </p:cNvSpPr>
          <p:nvPr/>
        </p:nvSpPr>
        <p:spPr bwMode="auto">
          <a:xfrm>
            <a:off x="6659563" y="3589338"/>
            <a:ext cx="2484437" cy="1054100"/>
          </a:xfrm>
          <a:prstGeom prst="rect">
            <a:avLst/>
          </a:prstGeom>
          <a:noFill/>
          <a:ln w="9525">
            <a:noFill/>
            <a:miter lim="800000"/>
            <a:headEnd/>
            <a:tailEnd/>
          </a:ln>
          <a:effectLst/>
        </p:spPr>
        <p:txBody>
          <a:bodyPr>
            <a:spAutoFit/>
          </a:bodyPr>
          <a:lstStyle/>
          <a:p>
            <a:pPr fontAlgn="auto">
              <a:spcBef>
                <a:spcPct val="50000"/>
              </a:spcBef>
              <a:spcAft>
                <a:spcPts val="0"/>
              </a:spcAft>
              <a:defRPr/>
            </a:pPr>
            <a:r>
              <a:rPr lang="ja-JP" altLang="en-US" b="1" dirty="0">
                <a:solidFill>
                  <a:schemeClr val="accent1">
                    <a:lumMod val="75000"/>
                  </a:schemeClr>
                </a:solidFill>
                <a:latin typeface="+mn-lt"/>
                <a:ea typeface="+mn-ea"/>
              </a:rPr>
              <a:t>避難訓練</a:t>
            </a:r>
          </a:p>
          <a:p>
            <a:pPr fontAlgn="auto">
              <a:spcBef>
                <a:spcPct val="50000"/>
              </a:spcBef>
              <a:spcAft>
                <a:spcPts val="0"/>
              </a:spcAft>
              <a:defRPr/>
            </a:pPr>
            <a:r>
              <a:rPr lang="ja-JP" altLang="en-US" b="1" dirty="0">
                <a:solidFill>
                  <a:schemeClr val="accent1">
                    <a:lumMod val="75000"/>
                  </a:schemeClr>
                </a:solidFill>
                <a:latin typeface="+mn-lt"/>
                <a:ea typeface="+mn-ea"/>
              </a:rPr>
              <a:t>避難情報伝達システム運用など</a:t>
            </a:r>
          </a:p>
        </p:txBody>
      </p:sp>
      <p:sp>
        <p:nvSpPr>
          <p:cNvPr id="6154" name="Line 13"/>
          <p:cNvSpPr>
            <a:spLocks noChangeShapeType="1"/>
          </p:cNvSpPr>
          <p:nvPr/>
        </p:nvSpPr>
        <p:spPr bwMode="auto">
          <a:xfrm>
            <a:off x="2924175" y="3260725"/>
            <a:ext cx="838200" cy="457200"/>
          </a:xfrm>
          <a:prstGeom prst="line">
            <a:avLst/>
          </a:prstGeom>
          <a:noFill/>
          <a:ln w="76200">
            <a:solidFill>
              <a:schemeClr val="tx1"/>
            </a:solidFill>
            <a:round/>
            <a:headEnd/>
            <a:tailEnd type="triangle" w="med" len="med"/>
          </a:ln>
        </p:spPr>
        <p:txBody>
          <a:bodyPr/>
          <a:lstStyle/>
          <a:p>
            <a:endParaRPr lang="ja-JP" altLang="en-US"/>
          </a:p>
        </p:txBody>
      </p:sp>
      <p:sp>
        <p:nvSpPr>
          <p:cNvPr id="6155" name="Line 14"/>
          <p:cNvSpPr>
            <a:spLocks noChangeShapeType="1"/>
          </p:cNvSpPr>
          <p:nvPr/>
        </p:nvSpPr>
        <p:spPr bwMode="auto">
          <a:xfrm flipH="1">
            <a:off x="3000375" y="1889125"/>
            <a:ext cx="685800" cy="457200"/>
          </a:xfrm>
          <a:prstGeom prst="line">
            <a:avLst/>
          </a:prstGeom>
          <a:noFill/>
          <a:ln w="76200">
            <a:solidFill>
              <a:schemeClr val="tx1"/>
            </a:solidFill>
            <a:round/>
            <a:headEnd/>
            <a:tailEnd type="triangle" w="med" len="med"/>
          </a:ln>
        </p:spPr>
        <p:txBody>
          <a:bodyPr/>
          <a:lstStyle/>
          <a:p>
            <a:endParaRPr lang="ja-JP" altLang="en-US"/>
          </a:p>
        </p:txBody>
      </p:sp>
      <p:sp>
        <p:nvSpPr>
          <p:cNvPr id="6156" name="Line 15"/>
          <p:cNvSpPr>
            <a:spLocks noChangeShapeType="1"/>
          </p:cNvSpPr>
          <p:nvPr/>
        </p:nvSpPr>
        <p:spPr bwMode="auto">
          <a:xfrm>
            <a:off x="5591175" y="1939925"/>
            <a:ext cx="838200" cy="457200"/>
          </a:xfrm>
          <a:prstGeom prst="line">
            <a:avLst/>
          </a:prstGeom>
          <a:noFill/>
          <a:ln w="76200">
            <a:solidFill>
              <a:schemeClr val="tx1"/>
            </a:solidFill>
            <a:round/>
            <a:headEnd type="triangle" w="med" len="med"/>
            <a:tailEnd/>
          </a:ln>
        </p:spPr>
        <p:txBody>
          <a:bodyPr/>
          <a:lstStyle/>
          <a:p>
            <a:endParaRPr lang="ja-JP" altLang="en-US"/>
          </a:p>
        </p:txBody>
      </p:sp>
      <p:sp>
        <p:nvSpPr>
          <p:cNvPr id="6157" name="Line 16"/>
          <p:cNvSpPr>
            <a:spLocks noChangeShapeType="1"/>
          </p:cNvSpPr>
          <p:nvPr/>
        </p:nvSpPr>
        <p:spPr bwMode="auto">
          <a:xfrm flipH="1">
            <a:off x="5667375" y="3235325"/>
            <a:ext cx="762000" cy="533400"/>
          </a:xfrm>
          <a:prstGeom prst="line">
            <a:avLst/>
          </a:prstGeom>
          <a:noFill/>
          <a:ln w="76200">
            <a:solidFill>
              <a:schemeClr val="tx1"/>
            </a:solidFill>
            <a:round/>
            <a:headEnd type="triangle" w="med" len="med"/>
            <a:tailEnd/>
          </a:ln>
        </p:spPr>
        <p:txBody>
          <a:bodyPr/>
          <a:lstStyle/>
          <a:p>
            <a:endParaRPr lang="ja-JP" altLang="en-US"/>
          </a:p>
        </p:txBody>
      </p:sp>
      <p:sp>
        <p:nvSpPr>
          <p:cNvPr id="6158" name="Text Box 17"/>
          <p:cNvSpPr txBox="1">
            <a:spLocks noChangeArrowheads="1"/>
          </p:cNvSpPr>
          <p:nvPr/>
        </p:nvSpPr>
        <p:spPr bwMode="auto">
          <a:xfrm>
            <a:off x="2924175" y="785813"/>
            <a:ext cx="3429000" cy="396875"/>
          </a:xfrm>
          <a:prstGeom prst="rect">
            <a:avLst/>
          </a:prstGeom>
          <a:noFill/>
          <a:ln w="9525">
            <a:noFill/>
            <a:miter lim="800000"/>
            <a:headEnd/>
            <a:tailEnd/>
          </a:ln>
        </p:spPr>
        <p:txBody>
          <a:bodyPr>
            <a:spAutoFit/>
          </a:bodyPr>
          <a:lstStyle/>
          <a:p>
            <a:pPr algn="ctr">
              <a:spcBef>
                <a:spcPct val="50000"/>
              </a:spcBef>
            </a:pPr>
            <a:r>
              <a:rPr lang="ja-JP" altLang="en-US" sz="2000" b="1">
                <a:latin typeface="Times New Roman" pitchFamily="18" charset="0"/>
              </a:rPr>
              <a:t>情報の開示・共有</a:t>
            </a:r>
          </a:p>
        </p:txBody>
      </p:sp>
      <p:sp>
        <p:nvSpPr>
          <p:cNvPr id="6159" name="Text Box 18"/>
          <p:cNvSpPr txBox="1">
            <a:spLocks noChangeArrowheads="1"/>
          </p:cNvSpPr>
          <p:nvPr/>
        </p:nvSpPr>
        <p:spPr bwMode="auto">
          <a:xfrm>
            <a:off x="857250" y="3133725"/>
            <a:ext cx="1752600" cy="396875"/>
          </a:xfrm>
          <a:prstGeom prst="rect">
            <a:avLst/>
          </a:prstGeom>
          <a:noFill/>
          <a:ln w="9525">
            <a:noFill/>
            <a:miter lim="800000"/>
            <a:headEnd/>
            <a:tailEnd/>
          </a:ln>
        </p:spPr>
        <p:txBody>
          <a:bodyPr>
            <a:spAutoFit/>
          </a:bodyPr>
          <a:lstStyle/>
          <a:p>
            <a:pPr>
              <a:spcBef>
                <a:spcPct val="50000"/>
              </a:spcBef>
            </a:pPr>
            <a:r>
              <a:rPr lang="ja-JP" altLang="en-US" sz="2000" b="1">
                <a:latin typeface="Times New Roman" pitchFamily="18" charset="0"/>
              </a:rPr>
              <a:t>計画（案）作成</a:t>
            </a:r>
          </a:p>
        </p:txBody>
      </p:sp>
      <p:sp>
        <p:nvSpPr>
          <p:cNvPr id="6160" name="Text Box 19"/>
          <p:cNvSpPr txBox="1">
            <a:spLocks noChangeArrowheads="1"/>
          </p:cNvSpPr>
          <p:nvPr/>
        </p:nvSpPr>
        <p:spPr bwMode="auto">
          <a:xfrm>
            <a:off x="3898900" y="4286250"/>
            <a:ext cx="1600200" cy="396875"/>
          </a:xfrm>
          <a:prstGeom prst="rect">
            <a:avLst/>
          </a:prstGeom>
          <a:noFill/>
          <a:ln w="9525">
            <a:noFill/>
            <a:miter lim="800000"/>
            <a:headEnd/>
            <a:tailEnd/>
          </a:ln>
        </p:spPr>
        <p:txBody>
          <a:bodyPr>
            <a:spAutoFit/>
          </a:bodyPr>
          <a:lstStyle/>
          <a:p>
            <a:pPr algn="ctr">
              <a:spcBef>
                <a:spcPct val="50000"/>
              </a:spcBef>
            </a:pPr>
            <a:r>
              <a:rPr lang="ja-JP" altLang="en-US" sz="2000" b="1">
                <a:latin typeface="Times New Roman" pitchFamily="18" charset="0"/>
              </a:rPr>
              <a:t>計画の実施</a:t>
            </a:r>
          </a:p>
        </p:txBody>
      </p:sp>
      <p:sp>
        <p:nvSpPr>
          <p:cNvPr id="6161" name="Text Box 21"/>
          <p:cNvSpPr txBox="1">
            <a:spLocks noChangeArrowheads="1"/>
          </p:cNvSpPr>
          <p:nvPr/>
        </p:nvSpPr>
        <p:spPr bwMode="auto">
          <a:xfrm>
            <a:off x="6667500" y="3175000"/>
            <a:ext cx="1905000" cy="396875"/>
          </a:xfrm>
          <a:prstGeom prst="rect">
            <a:avLst/>
          </a:prstGeom>
          <a:noFill/>
          <a:ln w="9525">
            <a:noFill/>
            <a:miter lim="800000"/>
            <a:headEnd/>
            <a:tailEnd/>
          </a:ln>
        </p:spPr>
        <p:txBody>
          <a:bodyPr>
            <a:spAutoFit/>
          </a:bodyPr>
          <a:lstStyle/>
          <a:p>
            <a:pPr algn="ctr">
              <a:spcBef>
                <a:spcPct val="50000"/>
              </a:spcBef>
            </a:pPr>
            <a:r>
              <a:rPr lang="ja-JP" altLang="en-US" sz="2000" b="1">
                <a:latin typeface="Times New Roman" pitchFamily="18" charset="0"/>
              </a:rPr>
              <a:t>現状観察・診断</a:t>
            </a:r>
          </a:p>
        </p:txBody>
      </p:sp>
      <p:sp>
        <p:nvSpPr>
          <p:cNvPr id="6162" name="Oval 26"/>
          <p:cNvSpPr>
            <a:spLocks noChangeArrowheads="1"/>
          </p:cNvSpPr>
          <p:nvPr/>
        </p:nvSpPr>
        <p:spPr bwMode="auto">
          <a:xfrm>
            <a:off x="1400175" y="2336800"/>
            <a:ext cx="1676400" cy="838200"/>
          </a:xfrm>
          <a:prstGeom prst="ellipse">
            <a:avLst/>
          </a:prstGeom>
          <a:gradFill rotWithShape="0">
            <a:gsLst>
              <a:gs pos="0">
                <a:srgbClr val="7D7DFF"/>
              </a:gs>
              <a:gs pos="100000">
                <a:srgbClr val="0000FF"/>
              </a:gs>
            </a:gsLst>
            <a:path path="shape">
              <a:fillToRect l="50000" t="50000" r="50000" b="50000"/>
            </a:path>
          </a:gradFill>
          <a:ln w="9525">
            <a:noFill/>
            <a:round/>
            <a:headEnd/>
            <a:tailEnd/>
          </a:ln>
        </p:spPr>
        <p:txBody>
          <a:bodyPr wrap="none" anchor="ctr"/>
          <a:lstStyle/>
          <a:p>
            <a:pPr algn="ctr"/>
            <a:r>
              <a:rPr lang="en-US" altLang="ja-JP" sz="2800">
                <a:solidFill>
                  <a:schemeClr val="bg1"/>
                </a:solidFill>
                <a:latin typeface="Calibri" pitchFamily="34" charset="0"/>
              </a:rPr>
              <a:t>PLAN</a:t>
            </a:r>
          </a:p>
        </p:txBody>
      </p:sp>
      <p:sp>
        <p:nvSpPr>
          <p:cNvPr id="6163" name="Oval 27"/>
          <p:cNvSpPr>
            <a:spLocks noChangeArrowheads="1"/>
          </p:cNvSpPr>
          <p:nvPr/>
        </p:nvSpPr>
        <p:spPr bwMode="auto">
          <a:xfrm>
            <a:off x="3838575" y="3429000"/>
            <a:ext cx="1676400" cy="838200"/>
          </a:xfrm>
          <a:prstGeom prst="ellipse">
            <a:avLst/>
          </a:prstGeom>
          <a:gradFill rotWithShape="1">
            <a:gsLst>
              <a:gs pos="0">
                <a:srgbClr val="FFB583"/>
              </a:gs>
              <a:gs pos="100000">
                <a:srgbClr val="FF6600"/>
              </a:gs>
            </a:gsLst>
            <a:path path="shape">
              <a:fillToRect l="50000" t="50000" r="50000" b="50000"/>
            </a:path>
          </a:gradFill>
          <a:ln w="9525">
            <a:noFill/>
            <a:round/>
            <a:headEnd/>
            <a:tailEnd/>
          </a:ln>
        </p:spPr>
        <p:txBody>
          <a:bodyPr wrap="none" anchor="ctr"/>
          <a:lstStyle/>
          <a:p>
            <a:pPr algn="ctr"/>
            <a:r>
              <a:rPr lang="en-US" altLang="ja-JP" sz="2800">
                <a:solidFill>
                  <a:schemeClr val="bg1"/>
                </a:solidFill>
                <a:latin typeface="Calibri" pitchFamily="34" charset="0"/>
              </a:rPr>
              <a:t>DO</a:t>
            </a:r>
          </a:p>
        </p:txBody>
      </p:sp>
      <p:sp>
        <p:nvSpPr>
          <p:cNvPr id="6164" name="Oval 28"/>
          <p:cNvSpPr>
            <a:spLocks noChangeArrowheads="1"/>
          </p:cNvSpPr>
          <p:nvPr/>
        </p:nvSpPr>
        <p:spPr bwMode="auto">
          <a:xfrm>
            <a:off x="6353175" y="2336800"/>
            <a:ext cx="1676400" cy="838200"/>
          </a:xfrm>
          <a:prstGeom prst="ellipse">
            <a:avLst/>
          </a:prstGeom>
          <a:gradFill rotWithShape="0">
            <a:gsLst>
              <a:gs pos="0">
                <a:srgbClr val="FF7D7D"/>
              </a:gs>
              <a:gs pos="100000">
                <a:srgbClr val="FF0000"/>
              </a:gs>
            </a:gsLst>
            <a:path path="shape">
              <a:fillToRect l="50000" t="50000" r="50000" b="50000"/>
            </a:path>
          </a:gradFill>
          <a:ln w="9525">
            <a:noFill/>
            <a:round/>
            <a:headEnd/>
            <a:tailEnd/>
          </a:ln>
        </p:spPr>
        <p:txBody>
          <a:bodyPr wrap="none" anchor="ctr"/>
          <a:lstStyle/>
          <a:p>
            <a:pPr algn="ctr"/>
            <a:r>
              <a:rPr lang="en-US" altLang="ja-JP" sz="2800">
                <a:solidFill>
                  <a:schemeClr val="bg1"/>
                </a:solidFill>
                <a:latin typeface="Calibri" pitchFamily="34" charset="0"/>
              </a:rPr>
              <a:t>CHECK</a:t>
            </a:r>
          </a:p>
        </p:txBody>
      </p:sp>
      <p:sp>
        <p:nvSpPr>
          <p:cNvPr id="6165" name="Oval 29"/>
          <p:cNvSpPr>
            <a:spLocks noChangeArrowheads="1"/>
          </p:cNvSpPr>
          <p:nvPr/>
        </p:nvSpPr>
        <p:spPr bwMode="auto">
          <a:xfrm>
            <a:off x="3838575" y="1219200"/>
            <a:ext cx="1676400" cy="838200"/>
          </a:xfrm>
          <a:prstGeom prst="ellipse">
            <a:avLst/>
          </a:prstGeom>
          <a:gradFill rotWithShape="0">
            <a:gsLst>
              <a:gs pos="0">
                <a:srgbClr val="7DBE7D"/>
              </a:gs>
              <a:gs pos="100000">
                <a:srgbClr val="008000"/>
              </a:gs>
            </a:gsLst>
            <a:path path="shape">
              <a:fillToRect l="50000" t="50000" r="50000" b="50000"/>
            </a:path>
          </a:gradFill>
          <a:ln w="9525">
            <a:noFill/>
            <a:round/>
            <a:headEnd/>
            <a:tailEnd/>
          </a:ln>
        </p:spPr>
        <p:txBody>
          <a:bodyPr wrap="none" anchor="ctr"/>
          <a:lstStyle/>
          <a:p>
            <a:pPr algn="ctr"/>
            <a:r>
              <a:rPr lang="en-US" altLang="ja-JP" sz="2800">
                <a:solidFill>
                  <a:schemeClr val="bg1"/>
                </a:solidFill>
                <a:latin typeface="Calibri" pitchFamily="34" charset="0"/>
              </a:rPr>
              <a:t>ACTION</a:t>
            </a:r>
          </a:p>
        </p:txBody>
      </p:sp>
      <p:sp>
        <p:nvSpPr>
          <p:cNvPr id="37" name="円形吹き出し 36"/>
          <p:cNvSpPr/>
          <p:nvPr/>
        </p:nvSpPr>
        <p:spPr>
          <a:xfrm>
            <a:off x="142844" y="714356"/>
            <a:ext cx="3429024" cy="1428760"/>
          </a:xfrm>
          <a:prstGeom prst="wedgeEllipseCallout">
            <a:avLst>
              <a:gd name="adj1" fmla="val 53568"/>
              <a:gd name="adj2" fmla="val 52225"/>
            </a:avLst>
          </a:prstGeom>
          <a:noFill/>
          <a:ln w="508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95233" name="Picture 1" descr="C:\Users\tomo\Desktop\図1.png"/>
          <p:cNvPicPr>
            <a:picLocks noChangeAspect="1" noChangeArrowheads="1"/>
          </p:cNvPicPr>
          <p:nvPr/>
        </p:nvPicPr>
        <p:blipFill>
          <a:blip r:embed="rId2" cstate="print"/>
          <a:srcRect/>
          <a:stretch>
            <a:fillRect/>
          </a:stretch>
        </p:blipFill>
        <p:spPr bwMode="auto">
          <a:xfrm>
            <a:off x="227110" y="785794"/>
            <a:ext cx="3273320" cy="1305337"/>
          </a:xfrm>
          <a:prstGeom prst="rect">
            <a:avLst/>
          </a:prstGeom>
          <a:noFill/>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線コネクタ 4"/>
          <p:cNvCxnSpPr/>
          <p:nvPr/>
        </p:nvCxnSpPr>
        <p:spPr>
          <a:xfrm>
            <a:off x="214282" y="579438"/>
            <a:ext cx="8715436" cy="0"/>
          </a:xfrm>
          <a:prstGeom prst="line">
            <a:avLst/>
          </a:prstGeom>
          <a:ln w="50800">
            <a:gradFill flip="none" rotWithShape="1">
              <a:gsLst>
                <a:gs pos="0">
                  <a:schemeClr val="tx2">
                    <a:lumMod val="50000"/>
                  </a:schemeClr>
                </a:gs>
                <a:gs pos="50000">
                  <a:schemeClr val="accent1">
                    <a:tint val="44500"/>
                    <a:satMod val="160000"/>
                  </a:schemeClr>
                </a:gs>
                <a:gs pos="100000">
                  <a:schemeClr val="accent1">
                    <a:tint val="23500"/>
                    <a:satMod val="160000"/>
                  </a:scheme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4099" name="テキスト ボックス 9"/>
          <p:cNvSpPr txBox="1">
            <a:spLocks noChangeArrowheads="1"/>
          </p:cNvSpPr>
          <p:nvPr/>
        </p:nvSpPr>
        <p:spPr bwMode="auto">
          <a:xfrm>
            <a:off x="214313" y="0"/>
            <a:ext cx="5572125" cy="646113"/>
          </a:xfrm>
          <a:prstGeom prst="rect">
            <a:avLst/>
          </a:prstGeom>
          <a:noFill/>
          <a:ln w="9525">
            <a:noFill/>
            <a:miter lim="800000"/>
            <a:headEnd/>
            <a:tailEnd/>
          </a:ln>
        </p:spPr>
        <p:txBody>
          <a:bodyPr>
            <a:spAutoFit/>
          </a:bodyPr>
          <a:lstStyle/>
          <a:p>
            <a:r>
              <a:rPr lang="ja-JP" altLang="en-US" sz="3600">
                <a:latin typeface="Calibri" pitchFamily="34" charset="0"/>
              </a:rPr>
              <a:t>目次</a:t>
            </a:r>
          </a:p>
        </p:txBody>
      </p:sp>
      <p:sp>
        <p:nvSpPr>
          <p:cNvPr id="4100" name="テキスト ボックス 10"/>
          <p:cNvSpPr txBox="1">
            <a:spLocks noChangeArrowheads="1"/>
          </p:cNvSpPr>
          <p:nvPr/>
        </p:nvSpPr>
        <p:spPr bwMode="auto">
          <a:xfrm>
            <a:off x="142876" y="952103"/>
            <a:ext cx="8786842" cy="5386090"/>
          </a:xfrm>
          <a:prstGeom prst="rect">
            <a:avLst/>
          </a:prstGeom>
          <a:noFill/>
          <a:ln w="38100">
            <a:noFill/>
            <a:miter lim="800000"/>
            <a:headEnd/>
            <a:tailEnd/>
          </a:ln>
        </p:spPr>
        <p:txBody>
          <a:bodyPr wrap="square">
            <a:spAutoFit/>
          </a:bodyPr>
          <a:lstStyle/>
          <a:p>
            <a:r>
              <a:rPr lang="ja-JP" altLang="en-US" sz="3200" dirty="0" smtClean="0">
                <a:latin typeface="Calibri" pitchFamily="34" charset="0"/>
              </a:rPr>
              <a:t>１．社会的背景</a:t>
            </a:r>
            <a:endParaRPr lang="en-US" altLang="ja-JP" sz="3200" dirty="0" smtClean="0">
              <a:latin typeface="Calibri" pitchFamily="34" charset="0"/>
            </a:endParaRPr>
          </a:p>
          <a:p>
            <a:r>
              <a:rPr lang="ja-JP" altLang="en-US" sz="2800" dirty="0" smtClean="0">
                <a:latin typeface="Calibri" pitchFamily="34" charset="0"/>
              </a:rPr>
              <a:t>　　～地域社会の問題～</a:t>
            </a:r>
            <a:endParaRPr lang="en-US" altLang="ja-JP" sz="2800" dirty="0" smtClean="0">
              <a:latin typeface="Calibri" pitchFamily="34" charset="0"/>
            </a:endParaRPr>
          </a:p>
          <a:p>
            <a:r>
              <a:rPr lang="ja-JP" altLang="en-US" sz="3200" dirty="0" smtClean="0">
                <a:latin typeface="Calibri" pitchFamily="34" charset="0"/>
              </a:rPr>
              <a:t>２．</a:t>
            </a:r>
            <a:r>
              <a:rPr lang="ja-JP" altLang="en-US" sz="3200" dirty="0">
                <a:latin typeface="Calibri" pitchFamily="34" charset="0"/>
              </a:rPr>
              <a:t>研究</a:t>
            </a:r>
            <a:r>
              <a:rPr lang="ja-JP" altLang="en-US" sz="3200" dirty="0" smtClean="0">
                <a:latin typeface="Calibri" pitchFamily="34" charset="0"/>
              </a:rPr>
              <a:t>背景</a:t>
            </a:r>
            <a:endParaRPr lang="en-US" altLang="ja-JP" sz="3200" dirty="0" smtClean="0">
              <a:latin typeface="Calibri" pitchFamily="34" charset="0"/>
            </a:endParaRPr>
          </a:p>
          <a:p>
            <a:r>
              <a:rPr lang="ja-JP" altLang="en-US" sz="2800" dirty="0" smtClean="0">
                <a:latin typeface="Calibri" pitchFamily="34" charset="0"/>
              </a:rPr>
              <a:t>　　～近年</a:t>
            </a:r>
            <a:r>
              <a:rPr lang="ja-JP" altLang="en-US" sz="2800" dirty="0">
                <a:latin typeface="Calibri" pitchFamily="34" charset="0"/>
              </a:rPr>
              <a:t>の災害対策～</a:t>
            </a:r>
            <a:endParaRPr lang="en-US" altLang="ja-JP" sz="2800" dirty="0">
              <a:latin typeface="Calibri" pitchFamily="34" charset="0"/>
            </a:endParaRPr>
          </a:p>
          <a:p>
            <a:r>
              <a:rPr lang="ja-JP" altLang="en-US" sz="3200" dirty="0" smtClean="0">
                <a:latin typeface="Calibri" pitchFamily="34" charset="0"/>
              </a:rPr>
              <a:t>３．</a:t>
            </a:r>
            <a:r>
              <a:rPr lang="ja-JP" altLang="en-US" sz="3200" dirty="0">
                <a:latin typeface="Calibri" pitchFamily="34" charset="0"/>
              </a:rPr>
              <a:t>研究手法</a:t>
            </a:r>
            <a:endParaRPr lang="en-US" altLang="ja-JP" sz="3200" dirty="0">
              <a:latin typeface="Calibri" pitchFamily="34" charset="0"/>
            </a:endParaRPr>
          </a:p>
          <a:p>
            <a:r>
              <a:rPr lang="ja-JP" altLang="en-US" sz="2800" dirty="0">
                <a:latin typeface="Calibri" pitchFamily="34" charset="0"/>
              </a:rPr>
              <a:t>　　</a:t>
            </a:r>
            <a:r>
              <a:rPr lang="ja-JP" altLang="en-US" sz="2800" dirty="0" smtClean="0">
                <a:latin typeface="Calibri" pitchFamily="34" charset="0"/>
              </a:rPr>
              <a:t>～</a:t>
            </a:r>
            <a:r>
              <a:rPr lang="ja-JP" altLang="en-US" sz="2800" dirty="0">
                <a:latin typeface="Calibri" pitchFamily="34" charset="0"/>
              </a:rPr>
              <a:t>リスクコミュニケーションに基づいた</a:t>
            </a:r>
            <a:r>
              <a:rPr lang="en-US" altLang="ja-JP" sz="2800" dirty="0">
                <a:latin typeface="Calibri" pitchFamily="34" charset="0"/>
              </a:rPr>
              <a:t>PDCA</a:t>
            </a:r>
            <a:r>
              <a:rPr lang="ja-JP" altLang="en-US" sz="2800" dirty="0">
                <a:latin typeface="Calibri" pitchFamily="34" charset="0"/>
              </a:rPr>
              <a:t>サイクル～</a:t>
            </a:r>
            <a:endParaRPr lang="en-US" altLang="ja-JP" sz="2800" dirty="0">
              <a:latin typeface="Calibri" pitchFamily="34" charset="0"/>
            </a:endParaRPr>
          </a:p>
          <a:p>
            <a:r>
              <a:rPr lang="ja-JP" altLang="en-US" sz="4000" dirty="0" smtClean="0">
                <a:solidFill>
                  <a:srgbClr val="FF0000"/>
                </a:solidFill>
                <a:latin typeface="Calibri" pitchFamily="34" charset="0"/>
              </a:rPr>
              <a:t>４．</a:t>
            </a:r>
            <a:r>
              <a:rPr lang="ja-JP" altLang="en-US" sz="4000" dirty="0">
                <a:solidFill>
                  <a:srgbClr val="FF0000"/>
                </a:solidFill>
                <a:latin typeface="Calibri" pitchFamily="34" charset="0"/>
              </a:rPr>
              <a:t>本研究の目的</a:t>
            </a:r>
            <a:endParaRPr lang="en-US" altLang="ja-JP" sz="4000" dirty="0">
              <a:solidFill>
                <a:srgbClr val="FF0000"/>
              </a:solidFill>
              <a:latin typeface="Calibri" pitchFamily="34" charset="0"/>
            </a:endParaRPr>
          </a:p>
          <a:p>
            <a:r>
              <a:rPr lang="ja-JP" altLang="en-US" sz="3200" dirty="0" smtClean="0">
                <a:latin typeface="Calibri" pitchFamily="34" charset="0"/>
              </a:rPr>
              <a:t>５．</a:t>
            </a:r>
            <a:r>
              <a:rPr lang="ja-JP" altLang="en-US" sz="3200" dirty="0">
                <a:latin typeface="Calibri" pitchFamily="34" charset="0"/>
              </a:rPr>
              <a:t>ケーススタディ</a:t>
            </a:r>
            <a:endParaRPr lang="en-US" altLang="ja-JP" sz="3200" dirty="0">
              <a:latin typeface="Calibri" pitchFamily="34" charset="0"/>
            </a:endParaRPr>
          </a:p>
          <a:p>
            <a:r>
              <a:rPr lang="ja-JP" altLang="en-US" sz="2800" dirty="0">
                <a:latin typeface="Calibri" pitchFamily="34" charset="0"/>
              </a:rPr>
              <a:t>　　～熊本市壷</a:t>
            </a:r>
            <a:r>
              <a:rPr lang="ja-JP" altLang="en-US" sz="2800" dirty="0" smtClean="0">
                <a:latin typeface="Calibri" pitchFamily="34" charset="0"/>
              </a:rPr>
              <a:t>川校区で</a:t>
            </a:r>
            <a:r>
              <a:rPr lang="ja-JP" altLang="en-US" sz="2800" dirty="0">
                <a:latin typeface="Calibri" pitchFamily="34" charset="0"/>
              </a:rPr>
              <a:t>の取り組み</a:t>
            </a:r>
            <a:r>
              <a:rPr lang="ja-JP" altLang="en-US" sz="2800" dirty="0" smtClean="0">
                <a:latin typeface="Calibri" pitchFamily="34" charset="0"/>
              </a:rPr>
              <a:t>～</a:t>
            </a:r>
            <a:endParaRPr lang="en-US" altLang="ja-JP" sz="2800" dirty="0" smtClean="0">
              <a:latin typeface="Calibri" pitchFamily="34" charset="0"/>
            </a:endParaRPr>
          </a:p>
          <a:p>
            <a:r>
              <a:rPr lang="ja-JP" altLang="en-US" sz="3200" dirty="0" smtClean="0">
                <a:latin typeface="Calibri" pitchFamily="34" charset="0"/>
              </a:rPr>
              <a:t>６．評価指標の位置づけ</a:t>
            </a:r>
            <a:endParaRPr lang="en-US" altLang="ja-JP" sz="3200" dirty="0">
              <a:latin typeface="Calibri" pitchFamily="34" charset="0"/>
            </a:endParaRPr>
          </a:p>
          <a:p>
            <a:r>
              <a:rPr lang="ja-JP" altLang="en-US" sz="3200" dirty="0" smtClean="0">
                <a:latin typeface="Calibri" pitchFamily="34" charset="0"/>
              </a:rPr>
              <a:t>７．</a:t>
            </a:r>
            <a:r>
              <a:rPr lang="ja-JP" altLang="en-US" sz="3200" dirty="0">
                <a:latin typeface="Calibri" pitchFamily="34" charset="0"/>
              </a:rPr>
              <a:t>まとめと今後の展開</a:t>
            </a:r>
            <a:endParaRPr lang="en-US" altLang="ja-JP" sz="3200" dirty="0">
              <a:latin typeface="Calibri" pitchFamily="34" charset="0"/>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5976</TotalTime>
  <Words>2686</Words>
  <Application>Microsoft Office PowerPoint</Application>
  <PresentationFormat>画面に合わせる (4:3)</PresentationFormat>
  <Paragraphs>737</Paragraphs>
  <Slides>69</Slides>
  <Notes>2</Notes>
  <HiddenSlides>0</HiddenSlides>
  <MMClips>0</MMClips>
  <ScaleCrop>false</ScaleCrop>
  <HeadingPairs>
    <vt:vector size="6" baseType="variant">
      <vt:variant>
        <vt:lpstr>テーマ</vt:lpstr>
      </vt:variant>
      <vt:variant>
        <vt:i4>1</vt:i4>
      </vt:variant>
      <vt:variant>
        <vt:lpstr>埋め込まれた OLE サーバー</vt:lpstr>
      </vt:variant>
      <vt:variant>
        <vt:i4>3</vt:i4>
      </vt:variant>
      <vt:variant>
        <vt:lpstr>スライド タイトル</vt:lpstr>
      </vt:variant>
      <vt:variant>
        <vt:i4>69</vt:i4>
      </vt:variant>
    </vt:vector>
  </HeadingPairs>
  <TitlesOfParts>
    <vt:vector size="73" baseType="lpstr">
      <vt:lpstr>Office テーマ</vt:lpstr>
      <vt:lpstr>Chart</vt:lpstr>
      <vt:lpstr>Worksheet</vt:lpstr>
      <vt:lpstr>ワークシート</vt:lpstr>
      <vt:lpstr>スライド 1</vt:lpstr>
      <vt:lpstr>スライド 2</vt:lpstr>
      <vt:lpstr>スライド 3</vt:lpstr>
      <vt:lpstr>スライド 4</vt:lpstr>
      <vt:lpstr>スライド 5</vt:lpstr>
      <vt:lpstr>スライド 6</vt:lpstr>
      <vt:lpstr>スライド 7</vt:lpstr>
      <vt:lpstr>スライド 8</vt:lpstr>
      <vt:lpstr>スライド 9</vt:lpstr>
      <vt:lpstr>スライド 10</vt:lpstr>
      <vt:lpstr>スライド 11</vt:lpstr>
      <vt:lpstr>スライド 12</vt:lpstr>
      <vt:lpstr>スライド 13</vt:lpstr>
      <vt:lpstr>ワークショップ・避難行動実験</vt:lpstr>
      <vt:lpstr>避難行動実験</vt:lpstr>
      <vt:lpstr>避難行動実験報告会での意見</vt:lpstr>
      <vt:lpstr>スライド 17</vt:lpstr>
      <vt:lpstr>スライド 18</vt:lpstr>
      <vt:lpstr>防災まち歩き</vt:lpstr>
      <vt:lpstr>スライド 20</vt:lpstr>
      <vt:lpstr>スライド 21</vt:lpstr>
      <vt:lpstr>スライド 22</vt:lpstr>
      <vt:lpstr>スライド 23</vt:lpstr>
      <vt:lpstr>スライド 24</vt:lpstr>
      <vt:lpstr>スライド 25</vt:lpstr>
      <vt:lpstr>スライド 26</vt:lpstr>
      <vt:lpstr>スライド 27</vt:lpstr>
      <vt:lpstr>スライド 28</vt:lpstr>
      <vt:lpstr>スライド 29</vt:lpstr>
      <vt:lpstr>スライド 30</vt:lpstr>
      <vt:lpstr>スライド 31</vt:lpstr>
      <vt:lpstr>スライド 32</vt:lpstr>
      <vt:lpstr>スライド 33</vt:lpstr>
      <vt:lpstr>スライド 34</vt:lpstr>
      <vt:lpstr>スライド 35</vt:lpstr>
      <vt:lpstr>スライド 36</vt:lpstr>
      <vt:lpstr>スライド 37</vt:lpstr>
      <vt:lpstr>スライド 38</vt:lpstr>
      <vt:lpstr>スライド 39</vt:lpstr>
      <vt:lpstr>ガントチャートの項目例</vt:lpstr>
      <vt:lpstr>まち歩きより得られた意見</vt:lpstr>
      <vt:lpstr>スライド 42</vt:lpstr>
      <vt:lpstr>初期画面</vt:lpstr>
      <vt:lpstr>スライド 44</vt:lpstr>
      <vt:lpstr>スライド 45</vt:lpstr>
      <vt:lpstr>スライド 46</vt:lpstr>
      <vt:lpstr>ＱＯＬの先行研究</vt:lpstr>
      <vt:lpstr>地域力</vt:lpstr>
      <vt:lpstr>ソーシャル・キャピタル</vt:lpstr>
      <vt:lpstr>生活環境質（Quality Of Life : QOL）</vt:lpstr>
      <vt:lpstr>災害リスクマネジメント</vt:lpstr>
      <vt:lpstr>リスクコミュニケーション</vt:lpstr>
      <vt:lpstr>過去30年における降雨特性の変化</vt:lpstr>
      <vt:lpstr>防災情報・学習システム</vt:lpstr>
      <vt:lpstr>水害情報計測器設置場所</vt:lpstr>
      <vt:lpstr>地域水害情報収集・警報発令システム</vt:lpstr>
      <vt:lpstr>一時避難場所の候補地</vt:lpstr>
      <vt:lpstr>アンケート解析①</vt:lpstr>
      <vt:lpstr>アンケート解析②</vt:lpstr>
      <vt:lpstr>防災意識の変化</vt:lpstr>
      <vt:lpstr>排水路、坪井川の断面図</vt:lpstr>
      <vt:lpstr>スライド 62</vt:lpstr>
      <vt:lpstr>マルチ・エージェント・シミュレーション（MAS）</vt:lpstr>
      <vt:lpstr>洪水避難シミュレーション</vt:lpstr>
      <vt:lpstr>避難行動シミュレータにおける空間のモデル化</vt:lpstr>
      <vt:lpstr>避難行動実験解析①</vt:lpstr>
      <vt:lpstr>避難行動実験解析②</vt:lpstr>
      <vt:lpstr>スライド 68</vt:lpstr>
      <vt:lpstr>スライド 69</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修論研究現状報告</dc:title>
  <dc:creator>山本智和</dc:creator>
  <cp:lastModifiedBy> </cp:lastModifiedBy>
  <cp:revision>282</cp:revision>
  <dcterms:created xsi:type="dcterms:W3CDTF">2009-07-05T18:48:53Z</dcterms:created>
  <dcterms:modified xsi:type="dcterms:W3CDTF">2009-10-29T00:18:51Z</dcterms:modified>
</cp:coreProperties>
</file>