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82" r:id="rId13"/>
    <p:sldId id="277" r:id="rId14"/>
    <p:sldId id="274" r:id="rId15"/>
    <p:sldId id="275" r:id="rId16"/>
    <p:sldId id="276" r:id="rId17"/>
    <p:sldId id="278" r:id="rId18"/>
    <p:sldId id="261" r:id="rId19"/>
    <p:sldId id="279" r:id="rId20"/>
    <p:sldId id="264" r:id="rId21"/>
    <p:sldId id="265" r:id="rId22"/>
    <p:sldId id="280" r:id="rId23"/>
    <p:sldId id="266" r:id="rId24"/>
    <p:sldId id="281" r:id="rId25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99"/>
    <a:srgbClr val="FF66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94660"/>
  </p:normalViewPr>
  <p:slideViewPr>
    <p:cSldViewPr>
      <p:cViewPr varScale="1">
        <p:scale>
          <a:sx n="94" d="100"/>
          <a:sy n="9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3C2F-BFA0-437C-9856-6C389982174B}" type="datetimeFigureOut">
              <a:rPr kumimoji="1" lang="ja-JP" altLang="en-US" smtClean="0"/>
              <a:pPr/>
              <a:t>2010/10/28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86234-80F8-4726-AEA9-438C08936F6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EDE1-9BCD-4CD1-958E-8F0212243795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998F-6D7A-4984-BDFF-A069005441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576A-0923-4E6B-81B9-98364CFA8DF7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9FC-92B0-4381-AA73-84153E01B0E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62B7-7633-4EDB-B6E0-7DC4CF34FDB4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AECD-9193-4AA9-8449-5CCAED1095C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1237-CD9D-4AB1-9DA4-214F821F4981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BCA6-CFC0-44BE-8411-16D9E06C6D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6AB0-AFBB-4073-8CEA-829981659149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19FD-D0D1-4016-B18D-3297468461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BB43-2AAC-4409-99A8-D5B3CD01AE6F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3241-36E5-43CC-A5A7-0FED01B2E9E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AA8A-DEFF-46EB-AAFF-E8B0E94DCC73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A749-23C7-44A4-9701-79E76A51C81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1C57-252E-4B16-83BA-306CF180B7E2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D765-1C96-497C-8EF7-89E760CF54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45D4-6A8F-4C07-B323-A548CDB59E60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69B6-DF3D-45FC-898B-3C659162595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914C-1A86-4445-A550-E04F52A8676B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9978-A015-4495-B817-BABE2C423D4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AFE4-985D-43E2-996D-4A7FDA93F6B4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2E1-F0BD-4F4A-80EF-B9CC325386F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3CA6F-A534-4D55-8478-1704D5E38C02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2132DB-B0D1-4E89-9D65-CC16F7DB2B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87450" y="5949950"/>
            <a:ext cx="6913563" cy="719138"/>
          </a:xfrm>
          <a:prstGeom prst="roundRect">
            <a:avLst>
              <a:gd name="adj" fmla="val 16667"/>
            </a:avLst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55" name="Picture 7" descr="いるか"/>
          <p:cNvPicPr>
            <a:picLocks noChangeAspect="1" noChangeArrowheads="1"/>
          </p:cNvPicPr>
          <p:nvPr/>
        </p:nvPicPr>
        <p:blipFill>
          <a:blip r:embed="rId2" cstate="print"/>
          <a:srcRect l="7408" t="36377" r="34265" b="38129"/>
          <a:stretch>
            <a:fillRect/>
          </a:stretch>
        </p:blipFill>
        <p:spPr bwMode="auto">
          <a:xfrm>
            <a:off x="0" y="0"/>
            <a:ext cx="9252520" cy="5646738"/>
          </a:xfrm>
          <a:prstGeom prst="rect">
            <a:avLst/>
          </a:prstGeom>
          <a:noFill/>
        </p:spPr>
      </p:pic>
      <p:sp>
        <p:nvSpPr>
          <p:cNvPr id="2051" name="サブタイトル 2"/>
          <p:cNvSpPr txBox="1">
            <a:spLocks/>
          </p:cNvSpPr>
          <p:nvPr/>
        </p:nvSpPr>
        <p:spPr bwMode="auto">
          <a:xfrm>
            <a:off x="611188" y="5373688"/>
            <a:ext cx="2376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ja-JP" altLang="en-US" sz="320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613" y="836613"/>
            <a:ext cx="7772400" cy="2447925"/>
          </a:xfrm>
        </p:spPr>
        <p:txBody>
          <a:bodyPr>
            <a:normAutofit/>
          </a:bodyPr>
          <a:lstStyle/>
          <a:p>
            <a:r>
              <a:rPr lang="ja-JP" altLang="en-US" sz="6000" dirty="0" smtClean="0">
                <a:solidFill>
                  <a:srgbClr val="E46C0A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天　草　宝　島</a:t>
            </a:r>
            <a:r>
              <a:rPr lang="en-US" altLang="ja-JP" sz="6000" dirty="0" smtClean="0">
                <a:solidFill>
                  <a:srgbClr val="E46C0A"/>
                </a:solidFill>
                <a:latin typeface="HGP創英ﾌﾟﾚｾﾞﾝｽEB" pitchFamily="18" charset="-128"/>
                <a:ea typeface="HGP創英ﾌﾟﾚｾﾞﾝｽEB" pitchFamily="18" charset="-128"/>
              </a:rPr>
              <a:t/>
            </a:r>
            <a:br>
              <a:rPr lang="en-US" altLang="ja-JP" sz="6000" dirty="0" smtClean="0">
                <a:solidFill>
                  <a:srgbClr val="E46C0A"/>
                </a:solidFill>
                <a:latin typeface="HGP創英ﾌﾟﾚｾﾞﾝｽEB" pitchFamily="18" charset="-128"/>
                <a:ea typeface="HGP創英ﾌﾟﾚｾﾞﾝｽEB" pitchFamily="18" charset="-128"/>
              </a:rPr>
            </a:br>
            <a:endParaRPr lang="ja-JP" altLang="en-US" dirty="0" smtClean="0">
              <a:solidFill>
                <a:srgbClr val="E46C0A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53" name="サブタイトル 2"/>
          <p:cNvSpPr>
            <a:spLocks noGrp="1"/>
          </p:cNvSpPr>
          <p:nvPr>
            <p:ph type="subTitle" idx="1"/>
          </p:nvPr>
        </p:nvSpPr>
        <p:spPr>
          <a:xfrm>
            <a:off x="684213" y="6165850"/>
            <a:ext cx="7561262" cy="504825"/>
          </a:xfrm>
        </p:spPr>
        <p:txBody>
          <a:bodyPr/>
          <a:lstStyle/>
          <a:p>
            <a:r>
              <a:rPr lang="ja-JP" altLang="en-US" sz="2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氷室健太郎　櫟本昇一　王</a:t>
            </a:r>
            <a:r>
              <a:rPr lang="ja-JP" altLang="en-US" sz="2000" dirty="0" err="1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てい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長谷部俊之</a:t>
            </a:r>
            <a:r>
              <a:rPr lang="ja-JP" altLang="en-US" sz="20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en-US" altLang="ja-JP" sz="2000" dirty="0" smtClean="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057" name="サブタイトル 2"/>
          <p:cNvSpPr>
            <a:spLocks/>
          </p:cNvSpPr>
          <p:nvPr/>
        </p:nvSpPr>
        <p:spPr bwMode="auto">
          <a:xfrm>
            <a:off x="1331913" y="5734050"/>
            <a:ext cx="3527425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ja-JP" altLang="en-US" sz="240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天 草 宝 島 研 究 会</a:t>
            </a:r>
            <a:r>
              <a:rPr lang="ja-JP" altLang="en-US" sz="240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en-US" altLang="ja-JP" sz="240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927a818c3d285e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2520280" cy="1915413"/>
          </a:xfrm>
          <a:prstGeom prst="rect">
            <a:avLst/>
          </a:prstGeom>
          <a:noFill/>
          <a:effectLst>
            <a:outerShdw blurRad="800100" dist="101600" dir="6420000" sx="92000" sy="92000" algn="ctr" rotWithShape="0">
              <a:srgbClr val="000000"/>
            </a:outerShdw>
          </a:effectLst>
        </p:spPr>
      </p:pic>
      <p:pic>
        <p:nvPicPr>
          <p:cNvPr id="19458" name="Picture 2" descr="C:\Users\kentaro\Desktop\imagesCA3YOHPM.jpg"/>
          <p:cNvPicPr>
            <a:picLocks noChangeAspect="1" noChangeArrowheads="1"/>
          </p:cNvPicPr>
          <p:nvPr/>
        </p:nvPicPr>
        <p:blipFill>
          <a:blip r:embed="rId3" cstate="print"/>
          <a:srcRect t="1948" r="20430" b="15586"/>
          <a:stretch>
            <a:fillRect/>
          </a:stretch>
        </p:blipFill>
        <p:spPr bwMode="auto">
          <a:xfrm>
            <a:off x="3345378" y="1988840"/>
            <a:ext cx="5326916" cy="413522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499992" y="1052736"/>
            <a:ext cx="406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村をたたむ？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9024" y="1484784"/>
            <a:ext cx="8784976" cy="294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中山間地域が</a:t>
            </a:r>
            <a:endParaRPr kumimoji="1" lang="en-US" altLang="ja-JP" sz="6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求めているものって何</a:t>
            </a:r>
            <a:r>
              <a:rPr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kumimoji="1" lang="en-US" altLang="ja-JP" sz="6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entaro\Desktop\nozomusugata.jpg"/>
          <p:cNvPicPr>
            <a:picLocks noChangeAspect="1" noChangeArrowheads="1"/>
          </p:cNvPicPr>
          <p:nvPr/>
        </p:nvPicPr>
        <p:blipFill>
          <a:blip r:embed="rId2" cstate="print"/>
          <a:srcRect l="9999" t="8315" r="5999" b="287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1" name="Picture 3" descr="C:\Users\kentaro\Desktop\matu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宮地岳の住民との協働</a:t>
            </a:r>
            <a:endParaRPr kumimoji="1" lang="ja-JP" altLang="en-US" dirty="0"/>
          </a:p>
        </p:txBody>
      </p:sp>
      <p:pic>
        <p:nvPicPr>
          <p:cNvPr id="24578" name="Picture 2" descr="D:\写真\2010.09.04\P1000017.JPG"/>
          <p:cNvPicPr>
            <a:picLocks noChangeAspect="1" noChangeArrowheads="1"/>
          </p:cNvPicPr>
          <p:nvPr/>
        </p:nvPicPr>
        <p:blipFill>
          <a:blip r:embed="rId2" cstate="print"/>
          <a:srcRect l="3898" t="16299" r="21260" b="31417"/>
          <a:stretch>
            <a:fillRect/>
          </a:stretch>
        </p:blipFill>
        <p:spPr bwMode="auto">
          <a:xfrm>
            <a:off x="-23331" y="1484784"/>
            <a:ext cx="916733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5536" y="692696"/>
            <a:ext cx="8424936" cy="1872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19675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中山間地域におけるソーシャル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エンタープライズによる地域づくり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64502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・・・社会の課題をビジネスの手法で解決する組織・　　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団体。</a:t>
            </a:r>
            <a:r>
              <a:rPr lang="ja-JP" altLang="en-US" sz="2800" dirty="0" smtClean="0"/>
              <a:t>コミュニティビジネスを行い、</a:t>
            </a:r>
            <a:r>
              <a:rPr kumimoji="1" lang="ja-JP" altLang="en-US" sz="2800" dirty="0" smtClean="0"/>
              <a:t>収益は地域に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     </a:t>
            </a:r>
            <a:r>
              <a:rPr kumimoji="1" lang="ja-JP" altLang="en-US" sz="2800" dirty="0" smtClean="0"/>
              <a:t>還元する。</a:t>
            </a:r>
            <a:endParaRPr kumimoji="1"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2852936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</a:t>
            </a:r>
            <a:r>
              <a:rPr kumimoji="1" lang="ja-JP" altLang="en-US" sz="2800" dirty="0" smtClean="0"/>
              <a:t>ソーシャルエンタープライズ</a:t>
            </a:r>
            <a:r>
              <a:rPr lang="ja-JP" altLang="en-US" sz="2800" dirty="0" smtClean="0"/>
              <a:t>＝社会的企業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60648"/>
            <a:ext cx="223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政策提言</a:t>
            </a:r>
            <a:endParaRPr kumimoji="1" lang="ja-JP" altLang="en-US" sz="4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300192" y="5229200"/>
            <a:ext cx="2088232" cy="936104"/>
            <a:chOff x="5292080" y="4797152"/>
            <a:chExt cx="2088232" cy="936104"/>
          </a:xfrm>
        </p:grpSpPr>
        <p:sp>
          <p:nvSpPr>
            <p:cNvPr id="14" name="角丸四角形 13"/>
            <p:cNvSpPr/>
            <p:nvPr/>
          </p:nvSpPr>
          <p:spPr>
            <a:xfrm>
              <a:off x="5292080" y="4797152"/>
              <a:ext cx="2016224" cy="9361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8104" y="494116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/>
                <a:t>民主性</a:t>
              </a:r>
              <a:endParaRPr kumimoji="1" lang="en-US" altLang="ja-JP" sz="3600" dirty="0" smtClean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91880" y="5229200"/>
            <a:ext cx="2088232" cy="936104"/>
            <a:chOff x="5868144" y="4869160"/>
            <a:chExt cx="2088232" cy="936104"/>
          </a:xfrm>
        </p:grpSpPr>
        <p:sp>
          <p:nvSpPr>
            <p:cNvPr id="18" name="角丸四角形 17"/>
            <p:cNvSpPr/>
            <p:nvPr/>
          </p:nvSpPr>
          <p:spPr>
            <a:xfrm>
              <a:off x="5868144" y="4869160"/>
              <a:ext cx="2016224" cy="9361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84168" y="5013176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 smtClean="0"/>
                <a:t>収益性</a:t>
              </a:r>
              <a:endParaRPr kumimoji="1" lang="en-US" altLang="ja-JP" sz="3600" dirty="0" smtClean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755576" y="5229200"/>
            <a:ext cx="2088232" cy="936104"/>
            <a:chOff x="4644008" y="5085184"/>
            <a:chExt cx="2088232" cy="936104"/>
          </a:xfrm>
        </p:grpSpPr>
        <p:sp>
          <p:nvSpPr>
            <p:cNvPr id="22" name="角丸四角形 21"/>
            <p:cNvSpPr/>
            <p:nvPr/>
          </p:nvSpPr>
          <p:spPr>
            <a:xfrm>
              <a:off x="4644008" y="5085184"/>
              <a:ext cx="2016224" cy="9361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860032" y="522920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公共性</a:t>
              </a:r>
              <a:endParaRPr lang="en-US" altLang="ja-JP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1004" t="42520" r="29232" b="12598"/>
          <a:stretch>
            <a:fillRect/>
          </a:stretch>
        </p:blipFill>
        <p:spPr bwMode="auto">
          <a:xfrm>
            <a:off x="0" y="0"/>
            <a:ext cx="91141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写真\2010.09.04\P1000018.JPG"/>
          <p:cNvPicPr>
            <a:picLocks noChangeAspect="1" noChangeArrowheads="1"/>
          </p:cNvPicPr>
          <p:nvPr/>
        </p:nvPicPr>
        <p:blipFill>
          <a:blip r:embed="rId3" cstate="print"/>
          <a:srcRect l="29055" t="1417" r="30118" b="8504"/>
          <a:stretch>
            <a:fillRect/>
          </a:stretch>
        </p:blipFill>
        <p:spPr bwMode="auto">
          <a:xfrm rot="1243921">
            <a:off x="5820499" y="1776704"/>
            <a:ext cx="2857501" cy="4728620"/>
          </a:xfrm>
          <a:prstGeom prst="rect">
            <a:avLst/>
          </a:prstGeom>
          <a:noFill/>
        </p:spPr>
      </p:pic>
      <p:pic>
        <p:nvPicPr>
          <p:cNvPr id="22533" name="Picture 5" descr="C:\Users\kentaro\Desktop\2010政策コンペ\20100811-12天草\写真\DSC_0141.JPG"/>
          <p:cNvPicPr>
            <a:picLocks noChangeAspect="1" noChangeArrowheads="1"/>
          </p:cNvPicPr>
          <p:nvPr/>
        </p:nvPicPr>
        <p:blipFill>
          <a:blip r:embed="rId4" cstate="print"/>
          <a:srcRect r="25653" b="3948"/>
          <a:stretch>
            <a:fillRect/>
          </a:stretch>
        </p:blipFill>
        <p:spPr bwMode="auto">
          <a:xfrm>
            <a:off x="0" y="932439"/>
            <a:ext cx="6444208" cy="552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写真\2010.06\２１年度総会 010.jpg"/>
          <p:cNvPicPr>
            <a:picLocks noChangeAspect="1" noChangeArrowheads="1"/>
          </p:cNvPicPr>
          <p:nvPr/>
        </p:nvPicPr>
        <p:blipFill>
          <a:blip r:embed="rId2" cstate="print"/>
          <a:srcRect t="25098" r="88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ソーシャルエンタープライズの意義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26876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失った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2204864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行政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0100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議会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57332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住民自らの手で再生する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2852936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　</a:t>
            </a:r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サービスの担い手としての機能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4149080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議論の場と</a:t>
            </a:r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しての機能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347864" y="4797152"/>
            <a:ext cx="2376264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944216"/>
          </a:xfrm>
        </p:spPr>
        <p:txBody>
          <a:bodyPr/>
          <a:lstStyle/>
          <a:p>
            <a:r>
              <a:rPr lang="ja-JP" altLang="en-US" dirty="0" smtClean="0"/>
              <a:t>課　　　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3672408" cy="79208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１・タイムリミット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 descr="砂時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3096344" cy="1872208"/>
          </a:xfrm>
          <a:prstGeom prst="rect">
            <a:avLst/>
          </a:prstGeom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図 4" descr="e96fd9c72d9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365104"/>
            <a:ext cx="3096344" cy="1728192"/>
          </a:xfrm>
          <a:prstGeom prst="rect">
            <a:avLst/>
          </a:prstGeom>
          <a:ln cap="rnd">
            <a:solidFill>
              <a:schemeClr val="tx1"/>
            </a:solidFill>
          </a:ln>
          <a:effectLst>
            <a:outerShdw blurRad="10033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サブタイトル 2"/>
          <p:cNvSpPr txBox="1">
            <a:spLocks/>
          </p:cNvSpPr>
          <p:nvPr/>
        </p:nvSpPr>
        <p:spPr bwMode="auto">
          <a:xfrm>
            <a:off x="395536" y="4149080"/>
            <a:ext cx="3888432" cy="15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２・継続性（収益性）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2.pref.fukui.jp/umashikinki/oboimg/200710/ifk1X1191494714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" y="-1"/>
            <a:ext cx="914271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天草市宮地岳町</a:t>
            </a:r>
          </a:p>
        </p:txBody>
      </p:sp>
      <p:pic>
        <p:nvPicPr>
          <p:cNvPr id="3075" name="Picture 2" descr="C:\Users\kentaro\Desktop\2010政策コンペ\20100811-12天草\写真\DSC_0154.JPG"/>
          <p:cNvPicPr>
            <a:picLocks noChangeAspect="1" noChangeArrowheads="1"/>
          </p:cNvPicPr>
          <p:nvPr/>
        </p:nvPicPr>
        <p:blipFill>
          <a:blip r:embed="rId2" cstate="print"/>
          <a:srcRect t="9474"/>
          <a:stretch>
            <a:fillRect/>
          </a:stretch>
        </p:blipFill>
        <p:spPr bwMode="auto">
          <a:xfrm>
            <a:off x="0" y="1341438"/>
            <a:ext cx="91916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ソーシャルエンタープライズ戦略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35896" y="1484784"/>
            <a:ext cx="6059016" cy="892696"/>
          </a:xfrm>
        </p:spPr>
        <p:txBody>
          <a:bodyPr/>
          <a:lstStyle/>
          <a:p>
            <a:pPr>
              <a:buNone/>
            </a:pPr>
            <a:r>
              <a:rPr kumimoji="1" lang="ja-JP" altLang="en-US" sz="4400" dirty="0" smtClean="0"/>
              <a:t>企業との連携</a:t>
            </a:r>
            <a:endParaRPr kumimoji="1" lang="en-US" altLang="ja-JP" sz="4400" dirty="0" smtClean="0"/>
          </a:p>
          <a:p>
            <a:pPr algn="ctr">
              <a:buNone/>
            </a:pPr>
            <a:endParaRPr kumimoji="1" lang="en-US" altLang="ja-JP" sz="4400" dirty="0" smtClean="0"/>
          </a:p>
          <a:p>
            <a:pPr algn="ctr">
              <a:buNone/>
            </a:pPr>
            <a:endParaRPr lang="en-US" altLang="ja-JP" sz="4400" dirty="0" smtClean="0"/>
          </a:p>
          <a:p>
            <a:pPr>
              <a:buNone/>
            </a:pPr>
            <a:r>
              <a:rPr kumimoji="1" lang="ja-JP" altLang="en-US" sz="4400" dirty="0" smtClean="0"/>
              <a:t>　　　</a:t>
            </a:r>
            <a:endParaRPr kumimoji="1" lang="en-US" altLang="ja-JP" sz="4400" dirty="0" smtClean="0"/>
          </a:p>
        </p:txBody>
      </p:sp>
      <p:pic>
        <p:nvPicPr>
          <p:cNvPr id="7" name="図 6" descr="wr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616624" cy="3024336"/>
          </a:xfrm>
          <a:prstGeom prst="rect">
            <a:avLst/>
          </a:prstGeom>
        </p:spPr>
      </p:pic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683568" y="1484784"/>
            <a:ext cx="3106688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グローバル</a:t>
            </a: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</a:t>
            </a: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http://file.freebsd.blog.shinobi.jp/toy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1683695" cy="1296144"/>
          </a:xfrm>
          <a:prstGeom prst="rect">
            <a:avLst/>
          </a:prstGeom>
          <a:noFill/>
        </p:spPr>
      </p:pic>
      <p:pic>
        <p:nvPicPr>
          <p:cNvPr id="33796" name="Picture 4" descr="http://3.bp.blogspot.com/_CKchF8S3sC4/TANESKvhnrI/AAAAAAAAB98/sE3jL5d4ZaQ/s1600/s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432732"/>
            <a:ext cx="2135535" cy="1425268"/>
          </a:xfrm>
          <a:prstGeom prst="rect">
            <a:avLst/>
          </a:prstGeom>
          <a:noFill/>
        </p:spPr>
      </p:pic>
      <p:pic>
        <p:nvPicPr>
          <p:cNvPr id="33798" name="Picture 6" descr="http://www.moldex3d.com/jla/jp/images/stories/Success/Samsung/samsung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661248"/>
            <a:ext cx="2448272" cy="816091"/>
          </a:xfrm>
          <a:prstGeom prst="rect">
            <a:avLst/>
          </a:prstGeom>
          <a:noFill/>
        </p:spPr>
      </p:pic>
      <p:pic>
        <p:nvPicPr>
          <p:cNvPr id="33800" name="Picture 8" descr="http://www.youreviewelectronics.com/wp-content/uploads/2008/10/lg-tv-revie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564904"/>
            <a:ext cx="1926521" cy="936104"/>
          </a:xfrm>
          <a:prstGeom prst="rect">
            <a:avLst/>
          </a:prstGeom>
          <a:noFill/>
        </p:spPr>
      </p:pic>
      <p:pic>
        <p:nvPicPr>
          <p:cNvPr id="33802" name="Picture 10" descr="http://phandroid.com/wp-content/uploads/2010/07/lenovo-logo-jan09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420888"/>
            <a:ext cx="1296144" cy="1215135"/>
          </a:xfrm>
          <a:prstGeom prst="rect">
            <a:avLst/>
          </a:prstGeom>
          <a:noFill/>
        </p:spPr>
      </p:pic>
      <p:pic>
        <p:nvPicPr>
          <p:cNvPr id="33804" name="Picture 12" descr="http://hideyuki-kawabe.com/wp-content/uploads/2009/11/uniql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717032"/>
            <a:ext cx="1296144" cy="1296144"/>
          </a:xfrm>
          <a:prstGeom prst="rect">
            <a:avLst/>
          </a:prstGeom>
          <a:noFill/>
        </p:spPr>
      </p:pic>
      <p:pic>
        <p:nvPicPr>
          <p:cNvPr id="33806" name="Picture 14" descr="http://media.arstechnica.com/journals/apple.media/thumb/200/200/Nike-8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229200"/>
            <a:ext cx="1438964" cy="1080120"/>
          </a:xfrm>
          <a:prstGeom prst="rect">
            <a:avLst/>
          </a:prstGeom>
          <a:noFill/>
        </p:spPr>
      </p:pic>
      <p:pic>
        <p:nvPicPr>
          <p:cNvPr id="33808" name="Picture 16" descr="http://kara.allthingsd.com/files/2009/03/ib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157192"/>
            <a:ext cx="1584176" cy="11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3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3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32440" cy="122413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新たな市場開拓で得た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332656"/>
            <a:ext cx="5976664" cy="720079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4400" dirty="0" smtClean="0"/>
              <a:t>なぜグローバル企業？</a:t>
            </a:r>
            <a:endParaRPr kumimoji="1" lang="ja-JP" altLang="en-US" dirty="0"/>
          </a:p>
        </p:txBody>
      </p:sp>
      <p:pic>
        <p:nvPicPr>
          <p:cNvPr id="9" name="図 8" descr="ja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79792"/>
            <a:ext cx="4716016" cy="3278208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611560" y="1916832"/>
            <a:ext cx="7920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・地域開発、商品開発のノウハウ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611560" y="2708920"/>
            <a:ext cx="60486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・豊富な人材や人脈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4824536" cy="9361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・社会貢献（ＣＳＲ）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332656"/>
            <a:ext cx="7128792" cy="720079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4400" dirty="0" smtClean="0"/>
              <a:t>グローバル企業のメリット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467544" y="4725144"/>
            <a:ext cx="7920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・優秀な人材の確保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539552" y="3212976"/>
            <a:ext cx="60486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・メディアからの注目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C:\Users\kentaro\Desktop\2010政策コンペ\20100811-12天草\写真\DSC_0132.JPG"/>
          <p:cNvPicPr>
            <a:picLocks noChangeAspect="1" noChangeArrowheads="1"/>
          </p:cNvPicPr>
          <p:nvPr/>
        </p:nvPicPr>
        <p:blipFill>
          <a:blip r:embed="rId2" cstate="print"/>
          <a:srcRect t="10994" b="8900"/>
          <a:stretch>
            <a:fillRect/>
          </a:stretch>
        </p:blipFill>
        <p:spPr bwMode="auto">
          <a:xfrm>
            <a:off x="5508104" y="2492896"/>
            <a:ext cx="3635896" cy="439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行政の役割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84482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１、地域と企業とをつなぐコーディネーション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2849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２</a:t>
            </a:r>
            <a:r>
              <a:rPr kumimoji="1" lang="ja-JP" altLang="en-US" sz="3200" dirty="0" smtClean="0"/>
              <a:t>、ソーシャルエンタープライズの信頼性の補完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86916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３</a:t>
            </a:r>
            <a:r>
              <a:rPr kumimoji="1" lang="ja-JP" altLang="en-US" sz="3200" dirty="0" smtClean="0"/>
              <a:t>、企業のインセンティブの制度化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政策の意義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611560" y="1916832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・民主主義の基本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467544" y="3861048"/>
            <a:ext cx="83529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・「超高齢社会」新たなフロンティア</a:t>
            </a: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開拓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763688" y="2780928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latin typeface="+mj-lt"/>
                <a:ea typeface="+mj-ea"/>
                <a:cs typeface="+mj-cs"/>
              </a:rPr>
              <a:t>市民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参加型社会の形成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971600" y="285293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971600" y="522920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1763688" y="5157192"/>
            <a:ext cx="7380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 smtClean="0">
                <a:latin typeface="+mj-lt"/>
                <a:ea typeface="+mj-ea"/>
                <a:cs typeface="+mj-cs"/>
              </a:rPr>
              <a:t>グローバル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社会の未来への啓示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 l="35416" t="44783" r="17432" b="93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2659063" y="3579813"/>
            <a:ext cx="284162" cy="2952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100" name="タイトル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ja-JP" altLang="en-US" smtClean="0"/>
              <a:t>天草市宮地岳町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ctrTitle" idx="4294967295"/>
          </p:nvPr>
        </p:nvSpPr>
        <p:spPr>
          <a:xfrm>
            <a:off x="755650" y="188913"/>
            <a:ext cx="7772400" cy="1079500"/>
          </a:xfrm>
        </p:spPr>
        <p:txBody>
          <a:bodyPr/>
          <a:lstStyle/>
          <a:p>
            <a:r>
              <a:rPr lang="ja-JP" altLang="en-US" smtClean="0"/>
              <a:t>宮地岳町の概要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39750" y="5373688"/>
            <a:ext cx="7993063" cy="11509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600" dirty="0" smtClean="0"/>
              <a:t>●　昭和</a:t>
            </a:r>
            <a:r>
              <a:rPr lang="en-US" altLang="ja-JP" sz="2600" dirty="0" smtClean="0"/>
              <a:t>30</a:t>
            </a:r>
            <a:r>
              <a:rPr lang="ja-JP" altLang="en-US" sz="2600" dirty="0" smtClean="0"/>
              <a:t>年の人口　</a:t>
            </a:r>
            <a:r>
              <a:rPr lang="en-US" altLang="ja-JP" sz="2600" dirty="0" smtClean="0"/>
              <a:t>1,900</a:t>
            </a:r>
            <a:r>
              <a:rPr lang="ja-JP" altLang="en-US" sz="2600" dirty="0" smtClean="0"/>
              <a:t>人　→　現在３８％まで減少</a:t>
            </a:r>
            <a:endParaRPr lang="en-US" altLang="ja-JP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600" dirty="0" smtClean="0"/>
              <a:t>●　高齢化率（６５歳以上）　　４３．５１％　</a:t>
            </a:r>
            <a:endParaRPr lang="ja-JP" altLang="en-US" sz="26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55650" y="1412875"/>
          <a:ext cx="7632775" cy="3816422"/>
        </p:xfrm>
        <a:graphic>
          <a:graphicData uri="http://schemas.openxmlformats.org/drawingml/2006/table">
            <a:tbl>
              <a:tblPr/>
              <a:tblGrid>
                <a:gridCol w="1920492"/>
                <a:gridCol w="1414426"/>
                <a:gridCol w="1432619"/>
                <a:gridCol w="1432619"/>
                <a:gridCol w="1432619"/>
              </a:tblGrid>
              <a:tr h="483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区　　分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</a:t>
                      </a:r>
                      <a:r>
                        <a:rPr lang="ja-JP" altLang="en-US" sz="1800" b="0" i="0" u="none" strike="noStrike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１６．４．１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現在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H３５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年予測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732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人数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構成比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人数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構成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０～１７歳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１０６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１５％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２％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１８～６４歳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３２１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４７％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１２３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４１％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６５歳以上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２６３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３７％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１７２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５７％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1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合　　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６９０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１００％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３００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１００％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世帯数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２４７戸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１７５戸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341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うち高齢者のみ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７０戸（２８％）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９５戸（５４％）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900113" y="981075"/>
            <a:ext cx="12954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人口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56184"/>
          </a:xfrm>
        </p:spPr>
        <p:txBody>
          <a:bodyPr/>
          <a:lstStyle/>
          <a:p>
            <a:r>
              <a:rPr lang="ja-JP" altLang="en-US" dirty="0" smtClean="0"/>
              <a:t>中山間地域が抱える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典型的な課題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187624" y="2780928"/>
            <a:ext cx="8229600" cy="1828799"/>
          </a:xfrm>
        </p:spPr>
        <p:txBody>
          <a:bodyPr/>
          <a:lstStyle/>
          <a:p>
            <a:r>
              <a:rPr lang="ja-JP" altLang="en-US" sz="5400" dirty="0" smtClean="0"/>
              <a:t>過疎化</a:t>
            </a:r>
            <a:endParaRPr lang="en-US" altLang="ja-JP" sz="54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187624" y="4437112"/>
            <a:ext cx="82296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高齢化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sz="3200" dirty="0" smtClean="0"/>
              <a:t>中山間地域を取り巻く状況の変化</a:t>
            </a:r>
            <a:endParaRPr kumimoji="1" lang="ja-JP" altLang="en-US" sz="3200" dirty="0"/>
          </a:p>
        </p:txBody>
      </p:sp>
      <p:pic>
        <p:nvPicPr>
          <p:cNvPr id="18434" name="Picture 2" descr="C:\Users\kentaro\Desktop\amakusasi"/>
          <p:cNvPicPr>
            <a:picLocks noChangeAspect="1" noChangeArrowheads="1"/>
          </p:cNvPicPr>
          <p:nvPr/>
        </p:nvPicPr>
        <p:blipFill>
          <a:blip r:embed="rId2" cstate="print"/>
          <a:srcRect b="20787"/>
          <a:stretch>
            <a:fillRect/>
          </a:stretch>
        </p:blipFill>
        <p:spPr bwMode="auto">
          <a:xfrm>
            <a:off x="3419872" y="2204864"/>
            <a:ext cx="2592288" cy="154006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23928" y="37890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市役所</a:t>
            </a:r>
            <a:endParaRPr kumimoji="1" lang="ja-JP" altLang="en-US" sz="3600" dirty="0"/>
          </a:p>
        </p:txBody>
      </p:sp>
      <p:pic>
        <p:nvPicPr>
          <p:cNvPr id="18435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827584" y="1628800"/>
            <a:ext cx="1368152" cy="908224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467544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中山間集落</a:t>
            </a:r>
            <a:endParaRPr kumimoji="1" lang="ja-JP" altLang="en-US" sz="2800" dirty="0"/>
          </a:p>
        </p:txBody>
      </p:sp>
      <p:pic>
        <p:nvPicPr>
          <p:cNvPr id="8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6516216" y="1412776"/>
            <a:ext cx="1518623" cy="100811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228184" y="24208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中山間集落</a:t>
            </a:r>
            <a:endParaRPr kumimoji="1" lang="ja-JP" altLang="en-US" sz="2800" dirty="0"/>
          </a:p>
        </p:txBody>
      </p:sp>
      <p:pic>
        <p:nvPicPr>
          <p:cNvPr id="10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6588224" y="3789040"/>
            <a:ext cx="1728192" cy="1147231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6407696" y="49411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中山間集落</a:t>
            </a:r>
            <a:endParaRPr kumimoji="1" lang="ja-JP" altLang="en-US" sz="2800" dirty="0"/>
          </a:p>
        </p:txBody>
      </p:sp>
      <p:pic>
        <p:nvPicPr>
          <p:cNvPr id="12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683568" y="4149080"/>
            <a:ext cx="2558589" cy="1698476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971600" y="58052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中山間集落</a:t>
            </a:r>
            <a:endParaRPr kumimoji="1" lang="ja-JP" altLang="en-US" sz="3200" dirty="0"/>
          </a:p>
        </p:txBody>
      </p:sp>
      <p:sp>
        <p:nvSpPr>
          <p:cNvPr id="15" name="角丸四角形 14"/>
          <p:cNvSpPr/>
          <p:nvPr/>
        </p:nvSpPr>
        <p:spPr>
          <a:xfrm>
            <a:off x="323528" y="1196752"/>
            <a:ext cx="8424936" cy="525658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8022177">
            <a:off x="2509789" y="3418085"/>
            <a:ext cx="1219556" cy="593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8789341">
            <a:off x="2841727" y="3924640"/>
            <a:ext cx="1193950" cy="530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2229889">
            <a:off x="2436240" y="2007026"/>
            <a:ext cx="1240110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497365">
            <a:off x="2009398" y="2129800"/>
            <a:ext cx="1094236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7704" y="31409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把握</a:t>
            </a:r>
            <a:endParaRPr kumimoji="1" lang="ja-JP" altLang="en-US" sz="3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75856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要望</a:t>
            </a:r>
            <a:endParaRPr kumimoji="1" lang="ja-JP" altLang="en-US" sz="3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12229889">
            <a:off x="5981154" y="3440903"/>
            <a:ext cx="852579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1497365">
            <a:off x="5665373" y="3758979"/>
            <a:ext cx="968187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8002366">
            <a:off x="5614640" y="1541911"/>
            <a:ext cx="1127704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18869842">
            <a:off x="5674226" y="2133934"/>
            <a:ext cx="914516" cy="38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75856" y="836712"/>
            <a:ext cx="2952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  <a:latin typeface="HG創英角ｺﾞｼｯｸUB" pitchFamily="49" charset="-128"/>
                <a:ea typeface="HG創英角ｺﾞｼｯｸUB" pitchFamily="49" charset="-128"/>
              </a:rPr>
              <a:t>かつての姿</a:t>
            </a:r>
            <a:endParaRPr kumimoji="1" lang="ja-JP" altLang="en-US" sz="4000" dirty="0">
              <a:solidFill>
                <a:srgbClr val="00206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632848" cy="764704"/>
          </a:xfrm>
        </p:spPr>
        <p:txBody>
          <a:bodyPr/>
          <a:lstStyle/>
          <a:p>
            <a:pPr algn="l"/>
            <a:r>
              <a:rPr kumimoji="1" lang="ja-JP" altLang="en-US" sz="3200" dirty="0" smtClean="0"/>
              <a:t>中山間地域を取り巻く状況の変化</a:t>
            </a:r>
            <a:endParaRPr kumimoji="1" lang="ja-JP" altLang="en-US" sz="3200" dirty="0"/>
          </a:p>
        </p:txBody>
      </p:sp>
      <p:pic>
        <p:nvPicPr>
          <p:cNvPr id="18434" name="Picture 2" descr="C:\Users\kentaro\Desktop\amakusasi"/>
          <p:cNvPicPr>
            <a:picLocks noChangeAspect="1" noChangeArrowheads="1"/>
          </p:cNvPicPr>
          <p:nvPr/>
        </p:nvPicPr>
        <p:blipFill>
          <a:blip r:embed="rId2" cstate="print"/>
          <a:srcRect b="20787"/>
          <a:stretch>
            <a:fillRect/>
          </a:stretch>
        </p:blipFill>
        <p:spPr bwMode="auto">
          <a:xfrm>
            <a:off x="3635897" y="1623750"/>
            <a:ext cx="1584176" cy="941153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851920" y="24928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市役所</a:t>
            </a:r>
            <a:endParaRPr kumimoji="1" lang="ja-JP" altLang="en-US" sz="3200" dirty="0"/>
          </a:p>
        </p:txBody>
      </p:sp>
      <p:pic>
        <p:nvPicPr>
          <p:cNvPr id="18435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755576" y="1772816"/>
            <a:ext cx="1193204" cy="792088"/>
          </a:xfrm>
          <a:prstGeom prst="rect">
            <a:avLst/>
          </a:prstGeom>
          <a:noFill/>
        </p:spPr>
      </p:pic>
      <p:pic>
        <p:nvPicPr>
          <p:cNvPr id="8" name="Picture 3" descr="C:\Users\kentaro\Desktop\inaka.jpg"/>
          <p:cNvPicPr>
            <a:picLocks noChangeAspect="1" noChangeArrowheads="1"/>
          </p:cNvPicPr>
          <p:nvPr/>
        </p:nvPicPr>
        <p:blipFill>
          <a:blip r:embed="rId4" cstate="print"/>
          <a:srcRect l="12094" t="10079" r="4535" b="16126"/>
          <a:stretch>
            <a:fillRect/>
          </a:stretch>
        </p:blipFill>
        <p:spPr bwMode="auto">
          <a:xfrm>
            <a:off x="6804248" y="1772816"/>
            <a:ext cx="1084731" cy="720080"/>
          </a:xfrm>
          <a:prstGeom prst="rect">
            <a:avLst/>
          </a:prstGeom>
          <a:noFill/>
        </p:spPr>
      </p:pic>
      <p:pic>
        <p:nvPicPr>
          <p:cNvPr id="10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7020272" y="2780928"/>
            <a:ext cx="1193204" cy="792088"/>
          </a:xfrm>
          <a:prstGeom prst="rect">
            <a:avLst/>
          </a:prstGeom>
          <a:noFill/>
        </p:spPr>
      </p:pic>
      <p:pic>
        <p:nvPicPr>
          <p:cNvPr id="12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755577" y="4941168"/>
            <a:ext cx="1256912" cy="83438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611560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中山間集落</a:t>
            </a:r>
            <a:endParaRPr kumimoji="1" lang="ja-JP" altLang="en-US" sz="2400" dirty="0"/>
          </a:p>
        </p:txBody>
      </p:sp>
      <p:sp>
        <p:nvSpPr>
          <p:cNvPr id="15" name="角丸四角形 14"/>
          <p:cNvSpPr/>
          <p:nvPr/>
        </p:nvSpPr>
        <p:spPr>
          <a:xfrm>
            <a:off x="323528" y="1196752"/>
            <a:ext cx="8424936" cy="525658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6711072">
            <a:off x="3025441" y="3763295"/>
            <a:ext cx="1494163" cy="33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7574396">
            <a:off x="3602938" y="3647483"/>
            <a:ext cx="1322938" cy="336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1709967">
            <a:off x="2057235" y="2040038"/>
            <a:ext cx="1525000" cy="245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796731">
            <a:off x="2107228" y="2408081"/>
            <a:ext cx="1368418" cy="224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4395955">
            <a:off x="4988447" y="3462893"/>
            <a:ext cx="1193663" cy="291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3750003">
            <a:off x="4686150" y="3698151"/>
            <a:ext cx="1097994" cy="27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9858832">
            <a:off x="5229381" y="2005719"/>
            <a:ext cx="1222882" cy="237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20726308">
            <a:off x="5229472" y="2419851"/>
            <a:ext cx="1165966" cy="22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47664" y="764704"/>
            <a:ext cx="5472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  <a:latin typeface="HG創英角ｺﾞｼｯｸUB" pitchFamily="49" charset="-128"/>
                <a:ea typeface="HG創英角ｺﾞｼｯｸUB" pitchFamily="49" charset="-128"/>
              </a:rPr>
              <a:t>合併後（広域化）の姿</a:t>
            </a:r>
            <a:endParaRPr kumimoji="1" lang="ja-JP" altLang="en-US" sz="4000" dirty="0">
              <a:solidFill>
                <a:srgbClr val="00206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9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6588224" y="4437112"/>
            <a:ext cx="1193204" cy="792088"/>
          </a:xfrm>
          <a:prstGeom prst="rect">
            <a:avLst/>
          </a:prstGeom>
          <a:noFill/>
        </p:spPr>
      </p:pic>
      <p:pic>
        <p:nvPicPr>
          <p:cNvPr id="30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5004048" y="5373216"/>
            <a:ext cx="1193204" cy="792088"/>
          </a:xfrm>
          <a:prstGeom prst="rect">
            <a:avLst/>
          </a:prstGeom>
          <a:noFill/>
        </p:spPr>
      </p:pic>
      <p:pic>
        <p:nvPicPr>
          <p:cNvPr id="31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5004048" y="4365104"/>
            <a:ext cx="1193204" cy="792088"/>
          </a:xfrm>
          <a:prstGeom prst="rect">
            <a:avLst/>
          </a:prstGeom>
          <a:noFill/>
        </p:spPr>
      </p:pic>
      <p:pic>
        <p:nvPicPr>
          <p:cNvPr id="35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971600" y="3068960"/>
            <a:ext cx="1193204" cy="792088"/>
          </a:xfrm>
          <a:prstGeom prst="rect">
            <a:avLst/>
          </a:prstGeom>
          <a:noFill/>
        </p:spPr>
      </p:pic>
      <p:pic>
        <p:nvPicPr>
          <p:cNvPr id="36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1763688" y="4005064"/>
            <a:ext cx="1193204" cy="792088"/>
          </a:xfrm>
          <a:prstGeom prst="rect">
            <a:avLst/>
          </a:prstGeom>
          <a:noFill/>
        </p:spPr>
      </p:pic>
      <p:pic>
        <p:nvPicPr>
          <p:cNvPr id="37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6804248" y="5373216"/>
            <a:ext cx="1193204" cy="792088"/>
          </a:xfrm>
          <a:prstGeom prst="rect">
            <a:avLst/>
          </a:prstGeom>
          <a:noFill/>
        </p:spPr>
      </p:pic>
      <p:pic>
        <p:nvPicPr>
          <p:cNvPr id="38" name="Picture 3" descr="C:\Users\kentaro\Desktop\inaka.jpg"/>
          <p:cNvPicPr>
            <a:picLocks noChangeAspect="1" noChangeArrowheads="1"/>
          </p:cNvPicPr>
          <p:nvPr/>
        </p:nvPicPr>
        <p:blipFill>
          <a:blip r:embed="rId3" cstate="print"/>
          <a:srcRect l="12094" t="10079" r="4535" b="16126"/>
          <a:stretch>
            <a:fillRect/>
          </a:stretch>
        </p:blipFill>
        <p:spPr bwMode="auto">
          <a:xfrm>
            <a:off x="2915816" y="4653136"/>
            <a:ext cx="1193204" cy="792088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2195736" y="292494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把握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kumimoji="1" lang="ja-JP" altLang="en-US" sz="4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39752" y="5661248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要望？</a:t>
            </a:r>
            <a:endParaRPr kumimoji="1" lang="ja-JP" altLang="en-US" sz="4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796136" y="1412776"/>
            <a:ext cx="2664296" cy="23762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72000" y="3933056"/>
            <a:ext cx="3888432" cy="2376264"/>
          </a:xfrm>
          <a:prstGeom prst="roundRect">
            <a:avLst/>
          </a:prstGeom>
          <a:noFill/>
          <a:ln w="28575">
            <a:solidFill>
              <a:srgbClr val="66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611560" y="3933056"/>
            <a:ext cx="3888432" cy="237626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611560" y="1484784"/>
            <a:ext cx="4896544" cy="230425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927a818c3d285e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145" y="548680"/>
            <a:ext cx="2349735" cy="1785799"/>
          </a:xfrm>
          <a:prstGeom prst="rect">
            <a:avLst/>
          </a:prstGeom>
          <a:effectLst>
            <a:outerShdw blurRad="800100" dist="101600" dir="6420000" sx="92000" sy="92000" algn="ctr" rotWithShape="0">
              <a:srgbClr val="000000"/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4283968" y="76470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税金（補助金）？</a:t>
            </a:r>
            <a:endParaRPr lang="ja-JP" altLang="en-US" sz="4400" dirty="0"/>
          </a:p>
        </p:txBody>
      </p:sp>
      <p:pic>
        <p:nvPicPr>
          <p:cNvPr id="7" name="コンテンツ プレースホルダ 3" descr="manu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44824"/>
            <a:ext cx="4896544" cy="44815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927a818c3d285e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383" y="404664"/>
            <a:ext cx="2372474" cy="1803080"/>
          </a:xfrm>
          <a:prstGeom prst="rect">
            <a:avLst/>
          </a:prstGeom>
          <a:effectLst>
            <a:outerShdw blurRad="800100" dist="101600" dir="6420000" sx="92000" sy="92000" algn="ctr" rotWithShape="0">
              <a:srgbClr val="000000"/>
            </a:outerShdw>
          </a:effectLst>
        </p:spPr>
      </p:pic>
      <p:pic>
        <p:nvPicPr>
          <p:cNvPr id="20482" name="Picture 2" descr="C:\Users\kentaro\Desktop\koujo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5471517" cy="424847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851920" y="83671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工場誘致？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294</Words>
  <Application>Microsoft Office PowerPoint</Application>
  <PresentationFormat>画面に合わせる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天　草　宝　島 </vt:lpstr>
      <vt:lpstr>天草市宮地岳町</vt:lpstr>
      <vt:lpstr>天草市宮地岳町</vt:lpstr>
      <vt:lpstr>宮地岳町の概要</vt:lpstr>
      <vt:lpstr>中山間地域が抱える 典型的な課題</vt:lpstr>
      <vt:lpstr>中山間地域を取り巻く状況の変化</vt:lpstr>
      <vt:lpstr>中山間地域を取り巻く状況の変化</vt:lpstr>
      <vt:lpstr>スライド 8</vt:lpstr>
      <vt:lpstr>スライド 9</vt:lpstr>
      <vt:lpstr>スライド 10</vt:lpstr>
      <vt:lpstr>スライド 11</vt:lpstr>
      <vt:lpstr>スライド 12</vt:lpstr>
      <vt:lpstr>宮地岳の住民との協働</vt:lpstr>
      <vt:lpstr>スライド 14</vt:lpstr>
      <vt:lpstr>スライド 15</vt:lpstr>
      <vt:lpstr>スライド 16</vt:lpstr>
      <vt:lpstr>ソーシャルエンタープライズの意義</vt:lpstr>
      <vt:lpstr>課　　　題</vt:lpstr>
      <vt:lpstr>スライド 19</vt:lpstr>
      <vt:lpstr>ソーシャルエンタープライズ戦略</vt:lpstr>
      <vt:lpstr>新たな市場開拓で得た</vt:lpstr>
      <vt:lpstr>・社会貢献（ＣＳＲ）</vt:lpstr>
      <vt:lpstr>行政の役割</vt:lpstr>
      <vt:lpstr>政策の意義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　草　宝　島 　研　究　会</dc:title>
  <dc:creator>kentaro</dc:creator>
  <cp:lastModifiedBy>seisonken</cp:lastModifiedBy>
  <cp:revision>60</cp:revision>
  <dcterms:created xsi:type="dcterms:W3CDTF">2010-10-20T11:29:50Z</dcterms:created>
  <dcterms:modified xsi:type="dcterms:W3CDTF">2010-10-28T02:45:57Z</dcterms:modified>
</cp:coreProperties>
</file>