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8" r:id="rId3"/>
    <p:sldId id="274" r:id="rId4"/>
    <p:sldId id="257" r:id="rId5"/>
    <p:sldId id="258" r:id="rId6"/>
    <p:sldId id="260" r:id="rId7"/>
    <p:sldId id="259" r:id="rId8"/>
    <p:sldId id="261" r:id="rId9"/>
    <p:sldId id="263" r:id="rId10"/>
    <p:sldId id="264" r:id="rId11"/>
    <p:sldId id="269" r:id="rId12"/>
    <p:sldId id="273" r:id="rId13"/>
    <p:sldId id="276" r:id="rId14"/>
    <p:sldId id="288" r:id="rId15"/>
    <p:sldId id="289" r:id="rId16"/>
    <p:sldId id="291" r:id="rId17"/>
    <p:sldId id="294" r:id="rId18"/>
    <p:sldId id="293" r:id="rId19"/>
    <p:sldId id="292" r:id="rId20"/>
    <p:sldId id="319" r:id="rId21"/>
    <p:sldId id="284" r:id="rId22"/>
    <p:sldId id="285" r:id="rId23"/>
    <p:sldId id="297" r:id="rId24"/>
    <p:sldId id="298" r:id="rId25"/>
    <p:sldId id="301" r:id="rId26"/>
    <p:sldId id="300" r:id="rId27"/>
    <p:sldId id="302" r:id="rId28"/>
    <p:sldId id="303" r:id="rId29"/>
    <p:sldId id="306" r:id="rId30"/>
    <p:sldId id="305" r:id="rId31"/>
    <p:sldId id="307" r:id="rId32"/>
    <p:sldId id="304" r:id="rId33"/>
    <p:sldId id="308" r:id="rId34"/>
    <p:sldId id="286" r:id="rId35"/>
    <p:sldId id="309" r:id="rId36"/>
    <p:sldId id="310" r:id="rId37"/>
    <p:sldId id="311" r:id="rId38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FF"/>
    <a:srgbClr val="0099FF"/>
    <a:srgbClr val="33CC33"/>
    <a:srgbClr val="008000"/>
    <a:srgbClr val="3399FF"/>
    <a:srgbClr val="66FFFF"/>
    <a:srgbClr val="00FF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5658" autoAdjust="0"/>
  </p:normalViewPr>
  <p:slideViewPr>
    <p:cSldViewPr>
      <p:cViewPr varScale="1">
        <p:scale>
          <a:sx n="92" d="100"/>
          <a:sy n="92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5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1C8C7F8-6FE4-4AA7-A606-42F93493B080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2F74123-2F5E-456C-8946-4B57125E134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0445D-4269-41D7-9EB4-2FD883BB8B0D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E30BA-F931-4F2C-B0B1-F6300E356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30BA-F931-4F2C-B0B1-F6300E356CF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30BA-F931-4F2C-B0B1-F6300E356CF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2132856"/>
            <a:ext cx="6768752" cy="2016224"/>
          </a:xfrm>
        </p:spPr>
        <p:txBody>
          <a:bodyPr>
            <a:noAutofit/>
          </a:bodyPr>
          <a:lstStyle/>
          <a:p>
            <a:pPr algn="r"/>
            <a:r>
              <a:rPr lang="ja-JP" alt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GP行書体" pitchFamily="66" charset="-128"/>
                <a:ea typeface="HGP行書体" pitchFamily="66" charset="-128"/>
              </a:rPr>
              <a:t>観光と健康の</a:t>
            </a:r>
            <a:r>
              <a:rPr lang="en-US" altLang="ja-JP" sz="6600" b="1" spc="-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行書体" pitchFamily="66" charset="-128"/>
                <a:ea typeface="HGP行書体" pitchFamily="66" charset="-128"/>
              </a:rPr>
              <a:t/>
            </a:r>
            <a:br>
              <a:rPr lang="en-US" altLang="ja-JP" sz="6600" b="1" spc="-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行書体" pitchFamily="66" charset="-128"/>
                <a:ea typeface="HGP行書体" pitchFamily="66" charset="-128"/>
              </a:rPr>
            </a:br>
            <a:r>
              <a:rPr lang="ja-JP" alt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行書体" pitchFamily="66" charset="-128"/>
                <a:ea typeface="HGP行書体" pitchFamily="66" charset="-128"/>
              </a:rPr>
              <a:t>テーマパーク</a:t>
            </a:r>
            <a:r>
              <a:rPr lang="ja-JP" alt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GP行書体" pitchFamily="66" charset="-128"/>
                <a:ea typeface="HGP行書体" pitchFamily="66" charset="-128"/>
              </a:rPr>
              <a:t>くまもと</a:t>
            </a:r>
            <a:endParaRPr kumimoji="1" lang="ja-JP" altLang="en-US" sz="6600" b="1" spc="-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z="2400" dirty="0" smtClean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「健康」をキーワードとした</a:t>
            </a:r>
            <a:endParaRPr kumimoji="1" lang="en-US" altLang="ja-JP" sz="2400" dirty="0" smtClean="0">
              <a:solidFill>
                <a:schemeClr val="tx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r"/>
            <a:r>
              <a:rPr kumimoji="1" lang="ja-JP" altLang="en-US" sz="2400" dirty="0" smtClean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「おもてなし」と「サプライズ」の観光振興策</a:t>
            </a:r>
            <a:endParaRPr kumimoji="1" lang="ja-JP" altLang="en-US" sz="2400" dirty="0">
              <a:solidFill>
                <a:schemeClr val="tx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51520" y="5373216"/>
            <a:ext cx="6400800" cy="404664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2400" kern="0" dirty="0" smtClean="0">
                <a:latin typeface="HGP創英ﾌﾟﾚｾﾞﾝｽEB" pitchFamily="18" charset="-128"/>
                <a:ea typeface="HGP創英ﾌﾟﾚｾﾞﾝｽEB" pitchFamily="18" charset="-128"/>
              </a:rPr>
              <a:t>チーム：ＳＡＳＨＩＹＯＲＩ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ﾌﾟﾚｾﾞﾝｽEB" pitchFamily="18" charset="-128"/>
              <a:ea typeface="HGP創英ﾌﾟﾚｾﾞﾝｽEB" pitchFamily="18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4766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九州新幹線</a:t>
            </a:r>
            <a:r>
              <a:rPr kumimoji="1" lang="ja-JP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全線開業</a:t>
            </a:r>
            <a:endParaRPr kumimoji="1" lang="ja-JP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84784"/>
            <a:ext cx="9144000" cy="12961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7200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政令指定都市</a:t>
            </a:r>
            <a:r>
              <a:rPr kumimoji="1" lang="ja-JP" altLang="en-US" sz="7200" b="1" spc="-1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移行</a:t>
            </a:r>
            <a:endParaRPr kumimoji="1" lang="ja-JP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99695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これまでにない</a:t>
            </a:r>
            <a:endParaRPr kumimoji="1"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07707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重要な時期</a:t>
            </a:r>
            <a:endParaRPr kumimoji="1" lang="ja-JP" altLang="en-US" sz="115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880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地域経済の</a:t>
            </a:r>
            <a:r>
              <a:rPr kumimoji="1" lang="ja-JP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強化、</a:t>
            </a:r>
            <a:r>
              <a:rPr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雇用の</a:t>
            </a:r>
            <a:r>
              <a:rPr lang="ja-JP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創出</a:t>
            </a:r>
            <a:endParaRPr kumimoji="1" lang="ja-JP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340768"/>
            <a:ext cx="9144000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8800"/>
              </a:lnSpc>
            </a:pPr>
            <a:r>
              <a:rPr kumimoji="1" lang="ja-JP" altLang="en-US" sz="6600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新たな産業の柱</a:t>
            </a:r>
            <a:endParaRPr kumimoji="1" lang="ja-JP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636912"/>
            <a:ext cx="9144000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500"/>
              </a:lnSpc>
            </a:pPr>
            <a:r>
              <a:rPr kumimoji="1" lang="ja-JP" alt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観光政策が</a:t>
            </a:r>
            <a:endParaRPr kumimoji="1" lang="en-US" altLang="ja-JP" sz="13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>
              <a:lnSpc>
                <a:spcPts val="14500"/>
              </a:lnSpc>
            </a:pPr>
            <a:r>
              <a:rPr kumimoji="1" lang="ja-JP" alt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重要</a:t>
            </a:r>
            <a:endParaRPr kumimoji="1" lang="ja-JP" altLang="en-US" sz="1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620688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私たちは、</a:t>
            </a:r>
            <a:endParaRPr kumimoji="1" lang="en-US" altLang="ja-JP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様々な分野が</a:t>
            </a:r>
            <a:r>
              <a:rPr kumimoji="1" lang="ja-JP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連携</a:t>
            </a: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し</a:t>
            </a:r>
            <a:endParaRPr kumimoji="1" lang="en-US" altLang="ja-JP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相乗効果</a:t>
            </a:r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を生むような</a:t>
            </a:r>
            <a:endParaRPr lang="en-US" altLang="ja-JP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9600" b="1" spc="-1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新しい観光振興策</a:t>
            </a:r>
            <a:endParaRPr lang="en-US" altLang="ja-JP" sz="9600" b="1" spc="-1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を導き出すことを目的とする</a:t>
            </a:r>
            <a:endParaRPr kumimoji="1" lang="ja-JP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0963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２</a:t>
            </a: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．ワークショップ</a:t>
            </a:r>
            <a:endParaRPr lang="en-US" altLang="ja-JP" sz="8800" b="1" dirty="0" smtClean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による検討</a:t>
            </a:r>
            <a:endParaRPr kumimoji="1" lang="ja-JP" altLang="en-US" sz="8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0" y="836712"/>
            <a:ext cx="914400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6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en-US" sz="6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ワークショップで検討</a:t>
            </a:r>
            <a:endParaRPr lang="en-US" altLang="ja-JP" sz="6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endParaRPr kumimoji="1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kumimoji="1" lang="ja-JP" altLang="en-US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</a:rPr>
              <a:t>　・限られた時間内で十分な検討を行う</a:t>
            </a:r>
            <a:endParaRPr kumimoji="1" lang="en-US" altLang="ja-JP" sz="3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・各々の立場にとらわれず、率直な意見を</a:t>
            </a:r>
            <a:endParaRPr lang="en-US" altLang="ja-JP" sz="3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広く取り入れる</a:t>
            </a:r>
            <a:endParaRPr kumimoji="1" lang="ja-JP" altLang="en-US" sz="3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0" y="836712"/>
            <a:ext cx="9144000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6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en-US" altLang="ja-JP" sz="6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6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面会議システム</a:t>
            </a:r>
            <a:endParaRPr lang="en-US" altLang="ja-JP" sz="6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endParaRPr lang="en-US" altLang="ja-JP" sz="20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0" y="2276872"/>
            <a:ext cx="914400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・ブレーンストーミングによるアイデア出し</a:t>
            </a:r>
            <a:endParaRPr lang="en-US" altLang="ja-JP" sz="3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ja-JP" altLang="en-US" sz="2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実務経験にとらわれない自由な発想</a:t>
            </a:r>
            <a:endParaRPr lang="en-US" altLang="ja-JP" sz="28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endParaRPr lang="en-US" altLang="ja-JP" sz="28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・</a:t>
            </a:r>
            <a:r>
              <a:rPr lang="en-US" altLang="ja-JP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面会議による計画の立案</a:t>
            </a:r>
            <a:endParaRPr lang="en-US" altLang="ja-JP" sz="3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→包括的で相互連携的な対応策の検討が可能</a:t>
            </a:r>
            <a:endParaRPr lang="en-US" altLang="ja-JP" sz="28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→</a:t>
            </a:r>
            <a:r>
              <a:rPr lang="ja-JP" altLang="en-US" sz="2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総合的な実現性や実効性の検証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764704"/>
            <a:ext cx="9144000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基本</a:t>
            </a: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ターゲット</a:t>
            </a: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及びコンセプト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0" y="2276872"/>
            <a:ext cx="9144000" cy="43924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・基本ターゲット</a:t>
            </a:r>
            <a:endParaRPr lang="en-US" altLang="ja-JP" sz="3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4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熊本市を訪れる人</a:t>
            </a:r>
            <a:endParaRPr lang="en-US" altLang="ja-JP" sz="36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・基本コンセプト</a:t>
            </a:r>
            <a:endParaRPr lang="en-US" altLang="ja-JP" sz="3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4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「もったいない」</a:t>
            </a:r>
            <a:endParaRPr lang="en-US" altLang="ja-JP" sz="44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4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「困っている人々を救う」</a:t>
            </a:r>
            <a:endParaRPr lang="en-US" altLang="ja-JP" sz="44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3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4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「おもてなし」</a:t>
            </a:r>
            <a:endParaRPr lang="en-US" altLang="ja-JP" sz="44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</a:pPr>
            <a:endParaRPr lang="en-US" altLang="ja-JP" sz="36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endParaRPr lang="en-US" altLang="ja-JP" sz="54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endParaRPr kumimoji="1" lang="en-US" altLang="ja-JP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一 現状分析及び課題整理</a:t>
            </a:r>
            <a:endParaRPr kumimoji="1" lang="en-US" altLang="ja-JP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pic>
        <p:nvPicPr>
          <p:cNvPr id="3" name="図 2" descr="第１回ＷＳ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図 3" descr="第１回ＷＳ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933056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3779912" y="1124744"/>
            <a:ext cx="5364088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・第１回ワークショップ</a:t>
            </a:r>
            <a:endParaRPr lang="en-US" altLang="ja-JP" sz="3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日　時：Ｈ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22.8.25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18:00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場　所：熊本市役所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参加者：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熊本市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熊本大学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その他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内　容：ＳＷＯＴ分析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Ａ、Ｂの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チームに分かれて検討を行った。</a:t>
            </a:r>
            <a:endParaRPr kumimoji="1" lang="en-US" altLang="ja-JP" sz="4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二 課題への対応策の検討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3779912" y="1124744"/>
            <a:ext cx="5364088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・第２回ワークショップ</a:t>
            </a:r>
            <a:endParaRPr lang="en-US" altLang="ja-JP" sz="3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日　時：Ｈ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22.9.7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18:00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場　所：熊本市役所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参加者：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熊本県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熊本市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熊本大学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内　容：ブレーンストーミング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＋ＫＪ法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回ワークショップ同様、Ａ、Ｂ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チームに分かれて検討を行った。</a:t>
            </a:r>
            <a:endParaRPr kumimoji="1" lang="en-US" altLang="ja-JP" sz="4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 descr="ＫＪ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933056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図 5" descr="ＫＪ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196752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三 計画の立案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3779912" y="1124744"/>
            <a:ext cx="5364088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tabLst/>
              <a:defRPr/>
            </a:pPr>
            <a:r>
              <a:rPr lang="ja-JP" alt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・第３回ワークショップ</a:t>
            </a:r>
            <a:endParaRPr lang="en-US" altLang="ja-JP" sz="3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日　時：Ｈ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22.9.15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18:00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場　所：熊本市役所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参加者：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熊本県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熊本市　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　　　　熊本大学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内　容：</a:t>
            </a: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面会議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en-US" altLang="ja-JP" sz="2400" kern="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それまでの検討結果を統合し、</a:t>
            </a:r>
            <a:endParaRPr lang="en-US" altLang="ja-JP" sz="24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kern="0" dirty="0" smtClean="0">
                <a:latin typeface="HG丸ｺﾞｼｯｸM-PRO" pitchFamily="50" charset="-128"/>
                <a:ea typeface="HG丸ｺﾞｼｯｸM-PRO" pitchFamily="50" charset="-128"/>
              </a:rPr>
              <a:t>　１チームで検討を行った。</a:t>
            </a:r>
            <a:endParaRPr kumimoji="1" lang="en-US" altLang="ja-JP" sz="4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6" name="図 5" descr="第３回ＷＳ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図 6" descr="四面会議図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933056"/>
            <a:ext cx="33588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166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ja-JP" altLang="en-US" sz="72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全体の流れ</a:t>
            </a:r>
            <a:endParaRPr lang="en-US" altLang="ja-JP" sz="72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endParaRPr lang="en-US" altLang="ja-JP" sz="20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１．はじめに</a:t>
            </a:r>
            <a:endParaRPr lang="en-US" altLang="ja-JP" sz="54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>
              <a:spcBef>
                <a:spcPts val="0"/>
              </a:spcBef>
              <a:buNone/>
            </a:pPr>
            <a:r>
              <a:rPr kumimoji="1"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２．</a:t>
            </a:r>
            <a:r>
              <a:rPr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ワークショップによる検討</a:t>
            </a:r>
            <a:endParaRPr kumimoji="1" lang="en-US" altLang="ja-JP" sz="54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３．</a:t>
            </a:r>
            <a:r>
              <a:rPr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提言</a:t>
            </a:r>
            <a:endParaRPr lang="en-US" altLang="ja-JP" sz="54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>
              <a:spcBef>
                <a:spcPts val="0"/>
              </a:spcBef>
              <a:buNone/>
            </a:pPr>
            <a:r>
              <a:rPr kumimoji="1"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４．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おわりに</a:t>
            </a:r>
            <a:endParaRPr kumimoji="1" lang="en-US" altLang="ja-JP" sz="54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pPr algn="ctr">
              <a:spcBef>
                <a:spcPts val="0"/>
              </a:spcBef>
              <a:buNone/>
            </a:pPr>
            <a:endParaRPr kumimoji="1" lang="ja-JP" altLang="en-US" sz="8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3"/>
            <a:ext cx="8480473" cy="60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コンテンツ プレースホルダ 2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（参考）ワークショップでの検討結果</a:t>
            </a:r>
            <a:endParaRPr kumimoji="1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67544" y="404664"/>
            <a:ext cx="8495928" cy="404664"/>
          </a:xfrm>
          <a:prstGeom prst="rect">
            <a:avLst/>
          </a:prstGeom>
          <a:ln w="25400">
            <a:solidFill>
              <a:srgbClr val="33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42900" lvl="0" indent="-342900" algn="ctr">
              <a:buClr>
                <a:schemeClr val="accent1">
                  <a:shade val="75000"/>
                </a:schemeClr>
              </a:buClr>
              <a:buSzPct val="60000"/>
              <a:defRPr/>
            </a:pPr>
            <a:r>
              <a:rPr lang="ja-JP" altLang="en-US" sz="2400" b="1" kern="0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全体テーマ　「観光と健康のテーマパーク」</a:t>
            </a:r>
            <a:endParaRPr kumimoji="1" lang="en-US" altLang="ja-JP" sz="4000" b="1" i="0" u="none" strike="noStrike" kern="0" cap="none" spc="0" normalizeH="0" baseline="0" noProof="0" dirty="0" smtClean="0">
              <a:ln>
                <a:noFill/>
              </a:ln>
              <a:solidFill>
                <a:srgbClr val="33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0963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３．</a:t>
            </a: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提言</a:t>
            </a:r>
            <a:endParaRPr kumimoji="1" lang="ja-JP" altLang="en-US" sz="8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77281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　一　目指すべき</a:t>
            </a:r>
            <a: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10</a:t>
            </a: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年後の姿</a:t>
            </a:r>
            <a:endParaRPr kumimoji="1" lang="en-US" altLang="ja-JP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　二　</a:t>
            </a:r>
            <a:r>
              <a:rPr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3</a:t>
            </a:r>
            <a:r>
              <a:rPr lang="ja-JP" alt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つの</a:t>
            </a:r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戦略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　一　目指すべき</a:t>
            </a:r>
            <a: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10</a:t>
            </a: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年後の姿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700808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観光と健康の</a:t>
            </a:r>
            <a:endParaRPr kumimoji="1" lang="en-US" altLang="ja-JP" sz="8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テーマパークくまもと</a:t>
            </a:r>
            <a:endParaRPr kumimoji="1" lang="ja-JP" alt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4868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様々な分野間の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連携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と</a:t>
            </a:r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協力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がなければ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実現できない、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観光客に向けた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「サプライズ」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の取り組みが、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至る所で行われている。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4868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熊本市の</a:t>
            </a:r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良質な素材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は、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常に観光客のために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磨かれている。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まち全体が観光客を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温かい</a:t>
            </a:r>
            <a:r>
              <a:rPr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「おもてなし」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の心で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迎え入れる。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476672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熊本市は、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観光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と</a:t>
            </a:r>
            <a:r>
              <a:rPr lang="ja-JP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健康</a:t>
            </a:r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アトラクションで溢れる</a:t>
            </a:r>
            <a:endParaRPr kumimoji="1"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「テーマパーク」</a:t>
            </a:r>
            <a:endParaRPr lang="en-US" altLang="ja-JP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である。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二　</a:t>
            </a:r>
            <a:r>
              <a:rPr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3</a:t>
            </a:r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つの戦略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700808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Ⅰ</a:t>
            </a:r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快適な観光の提供</a:t>
            </a:r>
            <a:endParaRPr kumimoji="1" lang="en-US" altLang="ja-JP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r>
              <a:rPr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Ⅱ</a:t>
            </a:r>
            <a:r>
              <a:rPr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健康な観光の提供</a:t>
            </a:r>
            <a:endParaRPr lang="en-US" altLang="ja-JP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r>
              <a:rPr kumimoji="1"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Ⅲ</a:t>
            </a:r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くまもとクオリティの魅力を提供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Ⅰ</a:t>
            </a:r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快適な観光の提供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48478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観光客の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「面倒くさい」を解消！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かゆい所に手が届く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おもてなしの提供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具体的には、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52736"/>
            <a:ext cx="9144000" cy="503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・観光時に邪魔になる荷物を目的地まで運んでくれる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「観光ポーター」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・ホテル等で空港のチェックインができて荷物も空港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b="1" dirty="0" err="1" smtClean="0"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運ばれている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「まちなか飛行機チェックイン」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・行き先ではなく、「美味しいラーメン」等のテーマ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で運転手が案内してくれる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「テーマタクシー」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・規格外で廃棄されていた安心・安全の農産物を安価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で販売する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「区役所物産館」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・すべての市民が観光客の記念撮影を快く引き受ける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「観光客の記念撮影お手伝い条例」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30963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１．はじめに</a:t>
            </a:r>
            <a:endParaRPr kumimoji="1" lang="ja-JP" altLang="en-US" sz="8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Ⅱ</a:t>
            </a:r>
            <a:r>
              <a:rPr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健康な観光の提供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48478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知らず知らずのうちに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健康へ！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健康に良い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おもてなしの提供</a:t>
            </a:r>
            <a:endParaRPr lang="en-US" altLang="ja-JP" sz="6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具体的には、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908720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・眼科医師のプランニングによる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「目に優しい照明」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・歯科医師による、ホテルでの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「ホワイトニング」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・専門医と料理人が開発した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「病気別フルコース」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・ジャンボタクシー等でマッサージを行う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「マッサージタクシー」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・熊本城を歩いて探す観光を楽しめる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「お城ビュー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スポットマップ作成」･「お城ビュースポット表示」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・歩く観光のための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「中心市街地の歩行者天国化」・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「まちなか公共交通無料化」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Ⅲ</a:t>
            </a:r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 くまもとクオリティの魅力を提供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48478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「水」・「食」・「城」</a:t>
            </a:r>
            <a:endParaRPr lang="en-US" altLang="ja-JP" sz="66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くまもとの魅力を磨く！</a:t>
            </a:r>
            <a:endParaRPr lang="en-US" altLang="ja-JP" sz="66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オンリーワンの</a:t>
            </a:r>
            <a:endParaRPr lang="en-US" altLang="ja-JP" sz="66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魅力の提供</a:t>
            </a:r>
            <a:endParaRPr lang="en-US" altLang="ja-JP" sz="66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具体的には、</a:t>
            </a:r>
            <a:endParaRPr kumimoji="1" lang="ja-JP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90872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・各分野が連携した様々な取り組みを検討・実施する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「おもてなし研究会」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・至る所で天然地下水を味わえる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「水飲み場整備」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・天然地下水を持ち運ぶ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「マイペットボトル制度」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・潜在的な労働力を育成して活用する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「カリスマ育成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制度」・「もったいない人材活用制度」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・国内外で活躍する熊本出身の脚本家や漫画家等を誘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致し、活動拠点を熊本へ。さらに、新たな才能の発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掘・育成を行う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「クリエーター･インキュベータ」･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「クリエーター養成学校」</a:t>
            </a:r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の設置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0963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４．</a:t>
            </a:r>
            <a:r>
              <a:rPr lang="ja-JP" altLang="en-US" sz="88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おわりに</a:t>
            </a:r>
            <a:endParaRPr kumimoji="1" lang="ja-JP" altLang="en-US" sz="88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一　提言の実現に向けて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4864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●共通の夢に向けての連携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策を</a:t>
            </a:r>
            <a:endParaRPr kumimoji="1" lang="en-US" altLang="ja-JP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kumimoji="1" lang="ja-JP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一体と</a:t>
            </a:r>
            <a:r>
              <a:rPr kumimoji="1" lang="ja-JP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なって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検討し実施すること</a:t>
            </a:r>
            <a:endParaRPr kumimoji="1" lang="en-US" altLang="ja-JP" sz="96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97718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●各々やれることは</a:t>
            </a:r>
            <a:r>
              <a:rPr lang="ja-JP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すぐ</a:t>
            </a:r>
            <a:r>
              <a:rPr lang="ja-JP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に</a:t>
            </a:r>
            <a:r>
              <a:rPr lang="ja-JP" altLang="en-US" sz="6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やる</a:t>
            </a:r>
            <a:endParaRPr kumimoji="1" lang="en-US" altLang="ja-JP" sz="88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50851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両輪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での取り組みが重要</a:t>
            </a:r>
            <a:endParaRPr kumimoji="1" lang="ja-JP" altLang="en-US" sz="115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124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市民</a:t>
            </a:r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・民間・行政</a:t>
            </a:r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が</a:t>
            </a:r>
            <a:endParaRPr kumimoji="1" lang="en-US" altLang="ja-JP" sz="96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二　期待される効果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4395787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暮しやすい</a:t>
            </a:r>
            <a:r>
              <a:rPr kumimoji="1" lang="ja-JP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まちとしての</a:t>
            </a:r>
            <a:endParaRPr kumimoji="1" lang="en-US" altLang="ja-JP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発展の契機</a:t>
            </a:r>
            <a:endParaRPr kumimoji="1" lang="ja-JP" alt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19675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人々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の暮らしの質が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向上、</a:t>
            </a:r>
            <a:endParaRPr lang="en-US" altLang="ja-JP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交流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人口の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増加、</a:t>
            </a:r>
            <a:endParaRPr lang="en-US" altLang="ja-JP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新た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な産業の展開・雇用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機会創出、定住促進など</a:t>
            </a:r>
            <a:endParaRPr kumimoji="1"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三　連携で広がる可能性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1277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「連携」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視点で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高まる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展開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の可能性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78904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一方で大きな</a:t>
            </a:r>
            <a:r>
              <a:rPr lang="ja-JP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課題</a:t>
            </a:r>
            <a:endParaRPr lang="en-US" altLang="ja-JP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・連携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の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在り方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・具体的な施策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00174"/>
            <a:ext cx="86764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いま、</a:t>
            </a:r>
            <a:endParaRPr kumimoji="1" lang="ja-JP" alt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9087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少子高齢化</a:t>
            </a:r>
            <a:endParaRPr kumimoji="1"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34888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人口減少社会</a:t>
            </a:r>
            <a:endParaRPr kumimoji="1"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64502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8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大きな変化</a:t>
            </a:r>
            <a:endParaRPr kumimoji="1" lang="ja-JP" altLang="en-US" sz="138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5259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kumimoji="1" lang="ja-JP" alt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加えて、</a:t>
            </a:r>
            <a:endParaRPr kumimoji="1" lang="ja-JP" alt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87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かつてない経済危機</a:t>
            </a:r>
            <a:endParaRPr kumimoji="1"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284984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喫緊の課題</a:t>
            </a:r>
            <a:endParaRPr kumimoji="1" lang="ja-JP" altLang="en-US" sz="115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2048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その対応は</a:t>
            </a:r>
            <a:endParaRPr kumimoji="1" lang="ja-JP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6064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交流人口</a:t>
            </a:r>
            <a:r>
              <a:rPr kumimoji="1" lang="ja-JP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拡大</a:t>
            </a:r>
            <a:endParaRPr kumimoji="1" lang="ja-JP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313384"/>
            <a:ext cx="9144000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8800"/>
              </a:lnSpc>
            </a:pPr>
            <a:r>
              <a:rPr kumimoji="1" lang="ja-JP" altLang="en-US" sz="6600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様々な産業への</a:t>
            </a:r>
            <a:r>
              <a:rPr kumimoji="1" lang="ja-JP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波及効果</a:t>
            </a:r>
            <a:endParaRPr kumimoji="1" lang="ja-JP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08920"/>
            <a:ext cx="9144000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500"/>
              </a:lnSpc>
            </a:pPr>
            <a:r>
              <a:rPr kumimoji="1" lang="ja-JP" alt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観光産業</a:t>
            </a:r>
            <a:endParaRPr kumimoji="1" lang="en-US" altLang="ja-JP" sz="13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  <a:p>
            <a:pPr algn="ctr">
              <a:lnSpc>
                <a:spcPts val="14500"/>
              </a:lnSpc>
            </a:pPr>
            <a:r>
              <a:rPr lang="ja-JP" altLang="en-US" sz="13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への</a:t>
            </a:r>
            <a:r>
              <a:rPr lang="ja-JP" alt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HGP行書体" pitchFamily="66" charset="-128"/>
                <a:ea typeface="HGP行書体" pitchFamily="66" charset="-128"/>
              </a:rPr>
              <a:t>期待</a:t>
            </a:r>
            <a:endParaRPr kumimoji="1" lang="ja-JP" altLang="en-US" sz="1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30963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kumimoji="1" lang="ja-JP" alt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熊本市では</a:t>
            </a:r>
            <a:r>
              <a:rPr lang="ja-JP" alt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行書体" pitchFamily="66" charset="-128"/>
                <a:ea typeface="HGP行書体" pitchFamily="66" charset="-128"/>
              </a:rPr>
              <a:t>・・・</a:t>
            </a:r>
            <a:endParaRPr kumimoji="1" lang="ja-JP" alt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1175</TotalTime>
  <Words>563</Words>
  <Application>Microsoft Office PowerPoint</Application>
  <PresentationFormat>画面に合わせる (4:3)</PresentationFormat>
  <Paragraphs>204</Paragraphs>
  <Slides>37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8" baseType="lpstr">
      <vt:lpstr>雪藤</vt:lpstr>
      <vt:lpstr>観光と健康の テーマパークくまもと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スライド 36</vt:lpstr>
      <vt:lpstr>スライド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観光と健康のテーマパーク くまもと</dc:title>
  <dc:creator>seisakukenkyuin01</dc:creator>
  <cp:lastModifiedBy> </cp:lastModifiedBy>
  <cp:revision>120</cp:revision>
  <dcterms:created xsi:type="dcterms:W3CDTF">2010-10-24T02:22:33Z</dcterms:created>
  <dcterms:modified xsi:type="dcterms:W3CDTF">2010-10-29T12:32:49Z</dcterms:modified>
</cp:coreProperties>
</file>