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79" r:id="rId3"/>
    <p:sldId id="257" r:id="rId4"/>
    <p:sldId id="280" r:id="rId5"/>
    <p:sldId id="281" r:id="rId6"/>
    <p:sldId id="282" r:id="rId7"/>
    <p:sldId id="259" r:id="rId8"/>
    <p:sldId id="258" r:id="rId9"/>
    <p:sldId id="286" r:id="rId10"/>
    <p:sldId id="299" r:id="rId11"/>
    <p:sldId id="300" r:id="rId12"/>
    <p:sldId id="274" r:id="rId13"/>
    <p:sldId id="275" r:id="rId14"/>
    <p:sldId id="285" r:id="rId15"/>
    <p:sldId id="284" r:id="rId16"/>
    <p:sldId id="290" r:id="rId17"/>
    <p:sldId id="292" r:id="rId18"/>
    <p:sldId id="294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6BA"/>
    <a:srgbClr val="DC34B8"/>
    <a:srgbClr val="EC9D00"/>
    <a:srgbClr val="BC53EB"/>
    <a:srgbClr val="FF3399"/>
    <a:srgbClr val="35DB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>
        <p:scale>
          <a:sx n="70" d="100"/>
          <a:sy n="70" d="100"/>
        </p:scale>
        <p:origin x="-115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iin's%20&#12501;&#12457;&#12523;&#12480;\&#20170;&#37324;&#30740;\&#38598;&#35336;&#29992;&#32207;&#38598;&#3223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iin's%20&#12501;&#12457;&#12523;&#12480;\&#20170;&#37324;&#30740;\&#38598;&#35336;&#29992;&#32207;&#38598;&#3223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iin's%20&#12501;&#12457;&#12523;&#12480;\&#20170;&#37324;&#30740;\&#38598;&#35336;&#29992;&#32207;&#38598;&#3223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iin's%20&#12501;&#12457;&#12523;&#12480;\&#20170;&#37324;&#30740;\&#38598;&#35336;&#29992;&#32207;&#38598;&#3223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iin's%20&#12501;&#12457;&#12523;&#12480;\&#20170;&#37324;&#30740;\&#38598;&#35336;&#29992;&#32207;&#38598;&#3223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iin's%20&#12501;&#12457;&#12523;&#12480;\&#20170;&#37324;&#30740;\&#38598;&#35336;&#29992;&#32207;&#38598;&#3223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/>
      <c:pieChart>
        <c:varyColors val="1"/>
        <c:ser>
          <c:idx val="1"/>
          <c:order val="1"/>
          <c:dLbls>
            <c:showPercent val="1"/>
            <c:showLeaderLines val="1"/>
          </c:dLbls>
          <c:cat>
            <c:strRef>
              <c:f>大人グラフ!$B$24:$B$25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大人グラフ!$C$24:$C$25</c:f>
              <c:numCache>
                <c:formatCode>General</c:formatCode>
                <c:ptCount val="2"/>
                <c:pt idx="0">
                  <c:v>13</c:v>
                </c:pt>
                <c:pt idx="1">
                  <c:v>61</c:v>
                </c:pt>
              </c:numCache>
            </c:numRef>
          </c:val>
        </c:ser>
        <c:ser>
          <c:idx val="2"/>
          <c:order val="2"/>
          <c:dLbls>
            <c:showPercent val="1"/>
            <c:showLeaderLines val="1"/>
          </c:dLbls>
          <c:cat>
            <c:strRef>
              <c:f>大人グラフ!$B$24:$B$25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大人グラフ!$C$24:$C$25</c:f>
              <c:numCache>
                <c:formatCode>General</c:formatCode>
                <c:ptCount val="2"/>
                <c:pt idx="0">
                  <c:v>13</c:v>
                </c:pt>
                <c:pt idx="1">
                  <c:v>61</c:v>
                </c:pt>
              </c:numCache>
            </c:numRef>
          </c:val>
        </c:ser>
        <c:ser>
          <c:idx val="0"/>
          <c:order val="0"/>
          <c:dLbls>
            <c:showPercent val="1"/>
            <c:showLeaderLines val="1"/>
          </c:dLbls>
          <c:cat>
            <c:strRef>
              <c:f>大人グラフ!$B$24:$B$25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大人グラフ!$C$24:$C$25</c:f>
              <c:numCache>
                <c:formatCode>General</c:formatCode>
                <c:ptCount val="2"/>
                <c:pt idx="0">
                  <c:v>13</c:v>
                </c:pt>
                <c:pt idx="1">
                  <c:v>61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pieChart>
        <c:varyColors val="1"/>
        <c:ser>
          <c:idx val="1"/>
          <c:order val="1"/>
          <c:dLbls>
            <c:showPercent val="1"/>
            <c:showLeaderLines val="1"/>
          </c:dLbls>
          <c:cat>
            <c:strRef>
              <c:f>学生グラフ!$H$3:$H$4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学生グラフ!$I$3:$I$4</c:f>
              <c:numCache>
                <c:formatCode>General</c:formatCode>
                <c:ptCount val="2"/>
                <c:pt idx="0">
                  <c:v>21</c:v>
                </c:pt>
                <c:pt idx="1">
                  <c:v>324</c:v>
                </c:pt>
              </c:numCache>
            </c:numRef>
          </c:val>
        </c:ser>
        <c:ser>
          <c:idx val="2"/>
          <c:order val="2"/>
          <c:dLbls>
            <c:showPercent val="1"/>
            <c:showLeaderLines val="1"/>
          </c:dLbls>
          <c:cat>
            <c:strRef>
              <c:f>学生グラフ!$H$3:$H$4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学生グラフ!$I$3:$I$4</c:f>
              <c:numCache>
                <c:formatCode>General</c:formatCode>
                <c:ptCount val="2"/>
                <c:pt idx="0">
                  <c:v>21</c:v>
                </c:pt>
                <c:pt idx="1">
                  <c:v>324</c:v>
                </c:pt>
              </c:numCache>
            </c:numRef>
          </c:val>
        </c:ser>
        <c:ser>
          <c:idx val="0"/>
          <c:order val="0"/>
          <c:dLbls>
            <c:showPercent val="1"/>
            <c:showLeaderLines val="1"/>
          </c:dLbls>
          <c:cat>
            <c:strRef>
              <c:f>学生グラフ!$H$3:$H$4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学生グラフ!$I$3:$I$4</c:f>
              <c:numCache>
                <c:formatCode>General</c:formatCode>
                <c:ptCount val="2"/>
                <c:pt idx="0">
                  <c:v>21</c:v>
                </c:pt>
                <c:pt idx="1">
                  <c:v>324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/>
      <c:pieChart>
        <c:varyColors val="1"/>
        <c:ser>
          <c:idx val="1"/>
          <c:order val="1"/>
          <c:dLbls>
            <c:showPercent val="1"/>
            <c:showLeaderLines val="1"/>
          </c:dLbls>
          <c:cat>
            <c:strRef>
              <c:f>学生グラフ!$B$116:$B$117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学生グラフ!$C$116:$C$117</c:f>
              <c:numCache>
                <c:formatCode>General</c:formatCode>
                <c:ptCount val="2"/>
                <c:pt idx="0">
                  <c:v>303</c:v>
                </c:pt>
                <c:pt idx="1">
                  <c:v>42</c:v>
                </c:pt>
              </c:numCache>
            </c:numRef>
          </c:val>
        </c:ser>
        <c:ser>
          <c:idx val="2"/>
          <c:order val="2"/>
          <c:dLbls>
            <c:showPercent val="1"/>
            <c:showLeaderLines val="1"/>
          </c:dLbls>
          <c:cat>
            <c:strRef>
              <c:f>学生グラフ!$B$116:$B$117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学生グラフ!$C$116:$C$117</c:f>
              <c:numCache>
                <c:formatCode>General</c:formatCode>
                <c:ptCount val="2"/>
                <c:pt idx="0">
                  <c:v>303</c:v>
                </c:pt>
                <c:pt idx="1">
                  <c:v>42</c:v>
                </c:pt>
              </c:numCache>
            </c:numRef>
          </c:val>
        </c:ser>
        <c:ser>
          <c:idx val="0"/>
          <c:order val="0"/>
          <c:dLbls>
            <c:showPercent val="1"/>
            <c:showLeaderLines val="1"/>
          </c:dLbls>
          <c:cat>
            <c:strRef>
              <c:f>学生グラフ!$B$116:$B$117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学生グラフ!$C$116:$C$117</c:f>
              <c:numCache>
                <c:formatCode>General</c:formatCode>
                <c:ptCount val="2"/>
                <c:pt idx="0">
                  <c:v>303</c:v>
                </c:pt>
                <c:pt idx="1">
                  <c:v>42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pieChart>
        <c:varyColors val="1"/>
        <c:ser>
          <c:idx val="1"/>
          <c:order val="1"/>
          <c:dLbls>
            <c:showPercent val="1"/>
            <c:showLeaderLines val="1"/>
          </c:dLbls>
          <c:cat>
            <c:strRef>
              <c:f>大人グラフ!$B$150:$B$151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大人グラフ!$C$150:$C$151</c:f>
              <c:numCache>
                <c:formatCode>General</c:formatCode>
                <c:ptCount val="2"/>
                <c:pt idx="0">
                  <c:v>52</c:v>
                </c:pt>
                <c:pt idx="1">
                  <c:v>21</c:v>
                </c:pt>
              </c:numCache>
            </c:numRef>
          </c:val>
        </c:ser>
        <c:ser>
          <c:idx val="2"/>
          <c:order val="2"/>
          <c:dLbls>
            <c:showPercent val="1"/>
            <c:showLeaderLines val="1"/>
          </c:dLbls>
          <c:cat>
            <c:strRef>
              <c:f>大人グラフ!$B$150:$B$151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大人グラフ!$C$150:$C$151</c:f>
              <c:numCache>
                <c:formatCode>General</c:formatCode>
                <c:ptCount val="2"/>
                <c:pt idx="0">
                  <c:v>52</c:v>
                </c:pt>
                <c:pt idx="1">
                  <c:v>21</c:v>
                </c:pt>
              </c:numCache>
            </c:numRef>
          </c:val>
        </c:ser>
        <c:ser>
          <c:idx val="0"/>
          <c:order val="0"/>
          <c:dLbls>
            <c:showPercent val="1"/>
            <c:showLeaderLines val="1"/>
          </c:dLbls>
          <c:cat>
            <c:strRef>
              <c:f>大人グラフ!$B$150:$B$151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大人グラフ!$C$150:$C$151</c:f>
              <c:numCache>
                <c:formatCode>General</c:formatCode>
                <c:ptCount val="2"/>
                <c:pt idx="0">
                  <c:v>52</c:v>
                </c:pt>
                <c:pt idx="1">
                  <c:v>21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大人グラフ!$B$91:$B$97</c:f>
              <c:strCache>
                <c:ptCount val="7"/>
                <c:pt idx="0">
                  <c:v>駐車場</c:v>
                </c:pt>
                <c:pt idx="1">
                  <c:v>その他</c:v>
                </c:pt>
                <c:pt idx="2">
                  <c:v>習い事(パソコン・英語など）が出来る施設</c:v>
                </c:pt>
                <c:pt idx="3">
                  <c:v>コミュニティスペース</c:v>
                </c:pt>
                <c:pt idx="4">
                  <c:v>休憩所</c:v>
                </c:pt>
                <c:pt idx="5">
                  <c:v>公園</c:v>
                </c:pt>
                <c:pt idx="6">
                  <c:v>子育てサロン</c:v>
                </c:pt>
              </c:strCache>
            </c:strRef>
          </c:cat>
          <c:val>
            <c:numRef>
              <c:f>大人グラフ!$C$91:$C$97</c:f>
              <c:numCache>
                <c:formatCode>General</c:formatCode>
                <c:ptCount val="7"/>
                <c:pt idx="0">
                  <c:v>49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学生グラフ!$B$97:$B$103</c:f>
              <c:strCache>
                <c:ptCount val="7"/>
                <c:pt idx="0">
                  <c:v>休憩所</c:v>
                </c:pt>
                <c:pt idx="1">
                  <c:v>学習スペース</c:v>
                </c:pt>
                <c:pt idx="2">
                  <c:v>その他</c:v>
                </c:pt>
                <c:pt idx="3">
                  <c:v>公園</c:v>
                </c:pt>
                <c:pt idx="4">
                  <c:v>駐輪場</c:v>
                </c:pt>
                <c:pt idx="5">
                  <c:v>習い事(パソコン・英語など）が出来る施設</c:v>
                </c:pt>
                <c:pt idx="6">
                  <c:v>子育てサロン</c:v>
                </c:pt>
              </c:strCache>
            </c:strRef>
          </c:cat>
          <c:val>
            <c:numRef>
              <c:f>学生グラフ!$C$97:$C$103</c:f>
              <c:numCache>
                <c:formatCode>General</c:formatCode>
                <c:ptCount val="7"/>
                <c:pt idx="0">
                  <c:v>124</c:v>
                </c:pt>
                <c:pt idx="1">
                  <c:v>94</c:v>
                </c:pt>
                <c:pt idx="2">
                  <c:v>82</c:v>
                </c:pt>
                <c:pt idx="3">
                  <c:v>62</c:v>
                </c:pt>
                <c:pt idx="4">
                  <c:v>41</c:v>
                </c:pt>
                <c:pt idx="5">
                  <c:v>12</c:v>
                </c:pt>
                <c:pt idx="6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6D481-FA1D-4252-992E-E1B0B0E70DD7}" type="datetimeFigureOut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8E6C5-FDDF-4ED2-9432-B8F483B59E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48D90-4A1C-4D6A-B010-D8F8750DC714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67C10-825D-4FB0-9579-A65F9D14E3D4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2DECD-2CB7-4721-9CF1-0E3E39D63357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25CE6-3D41-4A02-A67B-D286FDBDEB44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675D2-1518-4B5D-A5B4-2DC15096C4DA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93140-11BF-4752-8DE5-AAEB32A4A87D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C7835-A4CF-4BEA-90CD-4C749A7BEA10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8F432-E669-4495-BC62-D01D52E52673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C0ED61-2925-4974-BCEB-3923DF63FFD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DA384A-FDDA-40D8-95A2-DBCD259F59F5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0C5866-C64F-48C0-831F-42B6C7F4BBE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508BC6-2A8D-40CB-9D02-514F22E11ED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80528" y="1700808"/>
            <a:ext cx="8890248" cy="1829761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八代市中心市街地活性化に</a:t>
            </a:r>
            <a:r>
              <a:rPr lang="ja-JP" altLang="en-US" sz="3200" dirty="0" smtClean="0"/>
              <a:t>つい</a:t>
            </a:r>
            <a:r>
              <a:rPr lang="ja-JP" altLang="en-US" sz="3200" dirty="0" smtClean="0"/>
              <a:t>て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 smtClean="0"/>
              <a:t>熊本県立大学　総合管理学部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今里研究室</a:t>
            </a:r>
            <a:endParaRPr kumimoji="1" lang="ja-JP" altLang="en-US" sz="2400" b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A3B3-FD18-4FA2-9C69-009912A5E71D}" type="datetime1">
              <a:rPr kumimoji="1" lang="ja-JP" altLang="en-US" smtClean="0"/>
              <a:pPr/>
              <a:t>2010/10/12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Ⅰ-d</a:t>
            </a:r>
            <a:r>
              <a:rPr lang="ja-JP" altLang="en-US" sz="3600" dirty="0" err="1" smtClean="0"/>
              <a:t>．</a:t>
            </a:r>
            <a:r>
              <a:rPr lang="ja-JP" altLang="en-US" sz="3600" dirty="0" smtClean="0"/>
              <a:t>本町商店街を日頃から利用するか</a:t>
            </a:r>
            <a:endParaRPr kumimoji="1" lang="ja-JP" altLang="en-US" sz="3600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sz="half" idx="2"/>
          </p:nvPr>
        </p:nvGraphicFramePr>
        <p:xfrm>
          <a:off x="4893859" y="1772816"/>
          <a:ext cx="4250141" cy="463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コンテンツ プレースホルダ 5"/>
          <p:cNvGraphicFramePr>
            <a:graphicFrameLocks noGrp="1"/>
          </p:cNvGraphicFramePr>
          <p:nvPr>
            <p:ph sz="half" idx="1"/>
          </p:nvPr>
        </p:nvGraphicFramePr>
        <p:xfrm>
          <a:off x="179512" y="1556792"/>
          <a:ext cx="47525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971600" y="1556792"/>
            <a:ext cx="266429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高校生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2120" y="1556792"/>
            <a:ext cx="266429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成人</a:t>
            </a:r>
            <a:endParaRPr kumimoji="1" lang="ja-JP" altLang="en-US" sz="28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2010/9/16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Ⅰ-e.</a:t>
            </a:r>
            <a:r>
              <a:rPr kumimoji="1" lang="ja-JP" altLang="en-US" dirty="0" smtClean="0"/>
              <a:t>大型店を日頃から利用するか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sz="half" idx="1"/>
          </p:nvPr>
        </p:nvGraphicFramePr>
        <p:xfrm>
          <a:off x="0" y="1412776"/>
          <a:ext cx="4824536" cy="510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27584" y="1268760"/>
            <a:ext cx="266429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高校生</a:t>
            </a:r>
            <a:endParaRPr kumimoji="1" lang="ja-JP" altLang="en-US" sz="2800" dirty="0"/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sz="half" idx="2"/>
          </p:nvPr>
        </p:nvGraphicFramePr>
        <p:xfrm>
          <a:off x="4716016" y="1484784"/>
          <a:ext cx="4427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652120" y="1268760"/>
            <a:ext cx="266429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成人</a:t>
            </a:r>
            <a:endParaRPr kumimoji="1" lang="ja-JP" altLang="en-US" sz="2800" dirty="0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2010/9/16</a:t>
            </a:r>
            <a:endParaRPr kumimoji="1"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Graphic spid="7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E04E-854F-4CF2-AE44-8CD5355F2F35}" type="datetime1">
              <a:rPr kumimoji="1" lang="ja-JP" altLang="en-US" smtClean="0"/>
              <a:pPr/>
              <a:t>2010/10/12</a:t>
            </a:fld>
            <a:endParaRPr kumimoji="1"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Ⅰ-</a:t>
            </a:r>
            <a:r>
              <a:rPr lang="en-US" altLang="ja-JP" dirty="0" smtClean="0"/>
              <a:t>f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総評</a:t>
            </a:r>
            <a:endParaRPr kumimoji="1" lang="ja-JP" altLang="en-US" dirty="0"/>
          </a:p>
        </p:txBody>
      </p:sp>
      <p:sp>
        <p:nvSpPr>
          <p:cNvPr id="6" name="コンテンツ プレースホルダ 1"/>
          <p:cNvSpPr txBox="1">
            <a:spLocks/>
          </p:cNvSpPr>
          <p:nvPr/>
        </p:nvSpPr>
        <p:spPr>
          <a:xfrm>
            <a:off x="323528" y="1484784"/>
            <a:ext cx="82296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ja-JP" altLang="en-US" sz="2700" noProof="0" dirty="0" smtClean="0"/>
              <a:t>中心市街地</a:t>
            </a:r>
            <a:r>
              <a:rPr lang="ja-JP" altLang="en-US" sz="2700" dirty="0" smtClean="0"/>
              <a:t>離れを再確認</a:t>
            </a:r>
            <a:endParaRPr lang="en-US" altLang="ja-JP" sz="2700" noProof="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利用者ニーズの把握</a:t>
            </a:r>
            <a:endParaRPr kumimoji="1" lang="en-US" altLang="ja-JP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ja-JP" altLang="en-US" sz="2700" dirty="0" smtClean="0"/>
              <a:t>　　　　</a:t>
            </a:r>
            <a:r>
              <a:rPr lang="en-US" altLang="ja-JP" sz="2700" dirty="0" smtClean="0"/>
              <a:t>but</a:t>
            </a:r>
            <a:r>
              <a:rPr lang="ja-JP" altLang="en-US" sz="2700" dirty="0" smtClean="0"/>
              <a:t>⇒直接的過ぎて即反映は難しい？</a:t>
            </a:r>
            <a:endParaRPr lang="en-US" altLang="ja-JP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ja-JP" altLang="en-US" sz="2700" dirty="0" smtClean="0"/>
              <a:t>世代間のニーズ・利用方法の差異</a:t>
            </a:r>
            <a:endParaRPr lang="en-US" altLang="ja-JP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752601"/>
            <a:ext cx="8206680" cy="1829761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Ⅳ</a:t>
            </a:r>
            <a:r>
              <a:rPr kumimoji="1" lang="ja-JP" altLang="en-US" sz="3600" dirty="0" err="1" smtClean="0"/>
              <a:t>．</a:t>
            </a:r>
            <a:r>
              <a:rPr kumimoji="1" lang="ja-JP" altLang="en-US" sz="3600" dirty="0" smtClean="0"/>
              <a:t>本町商店街を活性化させるためには</a:t>
            </a:r>
            <a:endParaRPr kumimoji="1" lang="ja-JP" altLang="en-US" sz="3600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活性化策具体化のために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517C-20D8-412B-8BFB-740D10E9EE55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駐車場完全無料化</a:t>
            </a:r>
            <a:endParaRPr lang="en-US" altLang="ja-JP" dirty="0" smtClean="0"/>
          </a:p>
          <a:p>
            <a:r>
              <a:rPr lang="ja-JP" altLang="en-US" dirty="0" smtClean="0"/>
              <a:t>既存の休憩所・交流広場は活用できないか？</a:t>
            </a:r>
            <a:endParaRPr lang="en-US" altLang="ja-JP" dirty="0" smtClean="0"/>
          </a:p>
          <a:p>
            <a:r>
              <a:rPr lang="ja-JP" altLang="en-US" dirty="0" smtClean="0"/>
              <a:t>過去に成功した城下町券（商品券）の再度活用</a:t>
            </a:r>
            <a:endParaRPr lang="en-US" altLang="ja-JP" dirty="0" smtClean="0"/>
          </a:p>
          <a:p>
            <a:r>
              <a:rPr lang="ja-JP" altLang="en-US" dirty="0" smtClean="0"/>
              <a:t>空き店舗の有効活用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Ⅳ-a.</a:t>
            </a:r>
            <a:r>
              <a:rPr kumimoji="1" lang="ja-JP" altLang="en-US" sz="3200" dirty="0" smtClean="0"/>
              <a:t>調査結果からの仮説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　　　　　　</a:t>
            </a:r>
            <a:r>
              <a:rPr kumimoji="1" lang="ja-JP" altLang="en-US" sz="3200" dirty="0" smtClean="0"/>
              <a:t>～仮提案とディスカッション～</a:t>
            </a:r>
            <a:endParaRPr kumimoji="1" lang="ja-JP" altLang="en-US" sz="3200" dirty="0"/>
          </a:p>
        </p:txBody>
      </p:sp>
      <p:pic>
        <p:nvPicPr>
          <p:cNvPr id="7" name="図 6" descr="話し合って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488" y="3401617"/>
            <a:ext cx="4608512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プレゼンして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251520" y="1340768"/>
            <a:ext cx="4320480" cy="5256584"/>
          </a:xfrm>
          <a:prstGeom prst="roundRect">
            <a:avLst/>
          </a:prstGeom>
          <a:solidFill>
            <a:srgbClr val="DC34B8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Ⅳ-b.</a:t>
            </a:r>
            <a:r>
              <a:rPr lang="ja-JP" altLang="en-US" dirty="0" smtClean="0"/>
              <a:t>空き店舗を埋めたい！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508104" y="2852936"/>
            <a:ext cx="3240360" cy="2304256"/>
            <a:chOff x="5364088" y="2348880"/>
            <a:chExt cx="3240360" cy="2664296"/>
          </a:xfrm>
        </p:grpSpPr>
        <p:sp>
          <p:nvSpPr>
            <p:cNvPr id="8" name="円/楕円 7"/>
            <p:cNvSpPr/>
            <p:nvPr/>
          </p:nvSpPr>
          <p:spPr>
            <a:xfrm>
              <a:off x="5364088" y="2348880"/>
              <a:ext cx="3240360" cy="2664296"/>
            </a:xfrm>
            <a:prstGeom prst="ellipse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724128" y="2924944"/>
              <a:ext cx="28083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 smtClean="0">
                  <a:solidFill>
                    <a:srgbClr val="FF0000"/>
                  </a:solidFill>
                </a:rPr>
                <a:t>店舗数増加</a:t>
              </a:r>
              <a:endParaRPr kumimoji="1" lang="en-US" altLang="ja-JP" sz="2800" b="1" dirty="0" smtClean="0">
                <a:solidFill>
                  <a:srgbClr val="FF0000"/>
                </a:solidFill>
              </a:endParaRPr>
            </a:p>
            <a:p>
              <a:r>
                <a:rPr kumimoji="1" lang="ja-JP" altLang="en-US" sz="2800" b="1" dirty="0" smtClean="0">
                  <a:solidFill>
                    <a:srgbClr val="FF0000"/>
                  </a:solidFill>
                </a:rPr>
                <a:t>既存店舗の維持</a:t>
              </a:r>
              <a:endParaRPr kumimoji="1" lang="en-US" altLang="ja-JP" sz="2800" b="1" dirty="0" smtClean="0">
                <a:solidFill>
                  <a:srgbClr val="FF0000"/>
                </a:solidFill>
              </a:endParaRPr>
            </a:p>
            <a:p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83568" y="3068960"/>
            <a:ext cx="3312368" cy="1944216"/>
            <a:chOff x="611560" y="2636912"/>
            <a:chExt cx="3312368" cy="1944216"/>
          </a:xfrm>
        </p:grpSpPr>
        <p:sp>
          <p:nvSpPr>
            <p:cNvPr id="7" name="円/楕円 6"/>
            <p:cNvSpPr/>
            <p:nvPr/>
          </p:nvSpPr>
          <p:spPr>
            <a:xfrm>
              <a:off x="611560" y="2636912"/>
              <a:ext cx="3240360" cy="1944216"/>
            </a:xfrm>
            <a:prstGeom prst="ellipse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99592" y="3068960"/>
              <a:ext cx="3024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F0000"/>
                  </a:solidFill>
                </a:rPr>
                <a:t>人が集まる</a:t>
              </a:r>
              <a:endParaRPr kumimoji="1" lang="en-US" altLang="ja-JP" sz="2800" b="1" dirty="0" smtClean="0">
                <a:solidFill>
                  <a:srgbClr val="FF0000"/>
                </a:solidFill>
              </a:endParaRPr>
            </a:p>
            <a:p>
              <a:r>
                <a:rPr kumimoji="1" lang="ja-JP" altLang="en-US" sz="2800" b="1" dirty="0" smtClean="0">
                  <a:solidFill>
                    <a:srgbClr val="FF0000"/>
                  </a:solidFill>
                </a:rPr>
                <a:t>活気ある商店街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下カーブ矢印 13"/>
          <p:cNvSpPr/>
          <p:nvPr/>
        </p:nvSpPr>
        <p:spPr>
          <a:xfrm>
            <a:off x="2843808" y="1844824"/>
            <a:ext cx="3528392" cy="10801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下カーブ矢印 14"/>
          <p:cNvSpPr/>
          <p:nvPr/>
        </p:nvSpPr>
        <p:spPr>
          <a:xfrm rot="10800000">
            <a:off x="2771800" y="5301208"/>
            <a:ext cx="3528392" cy="10801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070084">
            <a:off x="306536" y="2877600"/>
            <a:ext cx="8828974" cy="1200329"/>
          </a:xfrm>
          <a:prstGeom prst="rect">
            <a:avLst/>
          </a:prstGeom>
          <a:solidFill>
            <a:srgbClr val="2006BA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ja-JP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ja-JP" altLang="ja-JP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人が集まること</a:t>
            </a:r>
            <a:r>
              <a:rPr lang="en-US" altLang="ja-JP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ja-JP" altLang="ja-JP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が設立要件とならない、</a:t>
            </a:r>
            <a:endParaRPr lang="en-US" altLang="ja-JP" sz="3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ja-JP" alt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</a:t>
            </a:r>
            <a:r>
              <a:rPr lang="ja-JP" altLang="ja-JP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人を集めるサービスや施設</a:t>
            </a:r>
            <a:endParaRPr lang="en-US" altLang="ja-JP" sz="3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481328"/>
            <a:ext cx="8867328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一口城主制</a:t>
            </a:r>
            <a:r>
              <a:rPr kumimoji="1" lang="ja-JP" altLang="en-US" dirty="0" smtClean="0"/>
              <a:t>がヒント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　　⇒非営利を対象と思案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意義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財政支援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消費者需要に応える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参加者と人を集められるシステム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　　　　　　　　　⇒後述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sz="2800" dirty="0" smtClean="0"/>
              <a:t>徐々にここから</a:t>
            </a:r>
            <a:r>
              <a:rPr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元気</a:t>
            </a:r>
            <a:r>
              <a:rPr lang="ja-JP" altLang="en-US" sz="2800" dirty="0" smtClean="0"/>
              <a:t>を取り戻す！</a:t>
            </a:r>
            <a:endParaRPr kumimoji="1" lang="en-US" altLang="ja-JP" sz="2800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熊本県立大学今里研究室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Ⅳ-c.</a:t>
            </a:r>
            <a:r>
              <a:rPr kumimoji="1" lang="ja-JP" altLang="en-US" dirty="0" smtClean="0"/>
              <a:t>“一口店主制”の提案</a:t>
            </a:r>
            <a:endParaRPr kumimoji="1" lang="ja-JP" altLang="en-US" dirty="0"/>
          </a:p>
        </p:txBody>
      </p:sp>
      <p:pic>
        <p:nvPicPr>
          <p:cNvPr id="7" name="図 6" descr="2008_1017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204864"/>
            <a:ext cx="2952328" cy="429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b="1" dirty="0" smtClean="0">
                <a:solidFill>
                  <a:srgbClr val="20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休憩所・コミュニティ施設</a:t>
            </a:r>
            <a:r>
              <a:rPr lang="ja-JP" altLang="en-US" sz="2800" b="1" dirty="0" smtClean="0"/>
              <a:t>の需要に注目！！</a:t>
            </a:r>
            <a:endParaRPr lang="en-US" altLang="ja-JP" sz="2800" b="1" dirty="0" smtClean="0"/>
          </a:p>
          <a:p>
            <a:endParaRPr kumimoji="1" lang="en-US" altLang="ja-JP" b="1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熊本県立大学今里研究室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Ⅳ-</a:t>
            </a:r>
            <a:r>
              <a:rPr lang="en-US" altLang="ja-JP" dirty="0" smtClean="0"/>
              <a:t>d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一口店主制の具体的活用案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/>
          <p:nvPr/>
        </p:nvGraphicFramePr>
        <p:xfrm>
          <a:off x="4716016" y="2204864"/>
          <a:ext cx="42484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/>
          <p:nvPr/>
        </p:nvGraphicFramePr>
        <p:xfrm>
          <a:off x="0" y="2276872"/>
          <a:ext cx="4572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2627784" y="2492896"/>
            <a:ext cx="3672408" cy="1368152"/>
            <a:chOff x="3059832" y="2780928"/>
            <a:chExt cx="3384376" cy="1296144"/>
          </a:xfrm>
        </p:grpSpPr>
        <p:sp>
          <p:nvSpPr>
            <p:cNvPr id="7" name="直方体 6"/>
            <p:cNvSpPr/>
            <p:nvPr/>
          </p:nvSpPr>
          <p:spPr>
            <a:xfrm>
              <a:off x="3131840" y="2780928"/>
              <a:ext cx="3312368" cy="1296144"/>
            </a:xfrm>
            <a:prstGeom prst="cube">
              <a:avLst/>
            </a:prstGeom>
            <a:solidFill>
              <a:srgbClr val="35DB49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059832" y="3212976"/>
              <a:ext cx="324036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300" dirty="0" smtClean="0">
                  <a:latin typeface="富士ポップ" pitchFamily="49" charset="-128"/>
                  <a:ea typeface="富士ポップ" pitchFamily="49" charset="-128"/>
                </a:rPr>
                <a:t>休憩所</a:t>
              </a:r>
              <a:endParaRPr kumimoji="1" lang="en-US" altLang="ja-JP" sz="2300" dirty="0" smtClean="0">
                <a:latin typeface="富士ポップ" pitchFamily="49" charset="-128"/>
                <a:ea typeface="富士ポップ" pitchFamily="49" charset="-128"/>
              </a:endParaRPr>
            </a:p>
            <a:p>
              <a:r>
                <a:rPr lang="ja-JP" altLang="en-US" sz="2300" dirty="0" smtClean="0">
                  <a:latin typeface="富士ポップ" pitchFamily="49" charset="-128"/>
                  <a:ea typeface="富士ポップ" pitchFamily="49" charset="-128"/>
                </a:rPr>
                <a:t>コミュニティスペース</a:t>
              </a:r>
              <a:endParaRPr kumimoji="1" lang="ja-JP" altLang="en-US" sz="2300" dirty="0">
                <a:latin typeface="富士ポップ" pitchFamily="49" charset="-128"/>
                <a:ea typeface="富士ポップ" pitchFamily="49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203848" y="188640"/>
            <a:ext cx="2304256" cy="1224136"/>
            <a:chOff x="3275856" y="188640"/>
            <a:chExt cx="2520280" cy="1224136"/>
          </a:xfrm>
        </p:grpSpPr>
        <p:sp>
          <p:nvSpPr>
            <p:cNvPr id="11" name="円/楕円 10"/>
            <p:cNvSpPr/>
            <p:nvPr/>
          </p:nvSpPr>
          <p:spPr>
            <a:xfrm>
              <a:off x="3275856" y="188640"/>
              <a:ext cx="2520280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347864" y="476672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一口店主</a:t>
              </a:r>
              <a:endPara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347864" y="1412776"/>
            <a:ext cx="2232248" cy="936104"/>
            <a:chOff x="3563888" y="1412776"/>
            <a:chExt cx="2232248" cy="936104"/>
          </a:xfrm>
        </p:grpSpPr>
        <p:sp>
          <p:nvSpPr>
            <p:cNvPr id="14" name="下矢印 13"/>
            <p:cNvSpPr/>
            <p:nvPr/>
          </p:nvSpPr>
          <p:spPr>
            <a:xfrm>
              <a:off x="3923928" y="1556792"/>
              <a:ext cx="1440160" cy="792088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63888" y="1412776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accent3"/>
                  </a:solidFill>
                </a:rPr>
                <a:t>出　　　　資</a:t>
              </a:r>
              <a:endParaRPr kumimoji="1" lang="ja-JP" altLang="en-US" sz="32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839744" y="2708920"/>
            <a:ext cx="2304256" cy="936104"/>
            <a:chOff x="6660232" y="2564904"/>
            <a:chExt cx="2304256" cy="936104"/>
          </a:xfrm>
        </p:grpSpPr>
        <p:sp>
          <p:nvSpPr>
            <p:cNvPr id="17" name="正方形/長方形 16"/>
            <p:cNvSpPr/>
            <p:nvPr/>
          </p:nvSpPr>
          <p:spPr>
            <a:xfrm>
              <a:off x="6660232" y="2564904"/>
              <a:ext cx="2232248" cy="936104"/>
            </a:xfrm>
            <a:prstGeom prst="rect">
              <a:avLst/>
            </a:prstGeom>
            <a:solidFill>
              <a:srgbClr val="BC53EB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948264" y="2708920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/>
                <a:t>商店街</a:t>
              </a:r>
              <a:endParaRPr kumimoji="1" lang="ja-JP" altLang="en-US" sz="3200" dirty="0"/>
            </a:p>
          </p:txBody>
        </p:sp>
      </p:grpSp>
      <p:sp>
        <p:nvSpPr>
          <p:cNvPr id="19" name="屈折矢印 18"/>
          <p:cNvSpPr/>
          <p:nvPr/>
        </p:nvSpPr>
        <p:spPr>
          <a:xfrm rot="16200000">
            <a:off x="5544108" y="656692"/>
            <a:ext cx="1800200" cy="1728192"/>
          </a:xfrm>
          <a:prstGeom prst="bentUpArrow">
            <a:avLst>
              <a:gd name="adj1" fmla="val 10871"/>
              <a:gd name="adj2" fmla="val 16385"/>
              <a:gd name="adj3" fmla="val 24138"/>
            </a:avLst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188640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3"/>
                </a:solidFill>
              </a:rPr>
              <a:t>プレミア</a:t>
            </a:r>
            <a:r>
              <a:rPr kumimoji="1" lang="ja-JP" altLang="en-US" sz="2400" b="1" dirty="0" smtClean="0">
                <a:solidFill>
                  <a:schemeClr val="accent3"/>
                </a:solidFill>
              </a:rPr>
              <a:t>等の提供</a:t>
            </a:r>
            <a:endParaRPr kumimoji="1" lang="ja-JP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5796136" y="2708920"/>
            <a:ext cx="1296144" cy="57606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12160" y="22048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併設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1403648" y="5013176"/>
          <a:ext cx="2448272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2068"/>
                <a:gridCol w="612068"/>
                <a:gridCol w="612068"/>
                <a:gridCol w="61206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403648" y="4437112"/>
            <a:ext cx="2592288" cy="5078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700" dirty="0" smtClean="0"/>
              <a:t>レンタルボックス</a:t>
            </a:r>
            <a:endParaRPr kumimoji="1" lang="ja-JP" altLang="en-US" sz="2700" dirty="0"/>
          </a:p>
        </p:txBody>
      </p:sp>
      <p:sp>
        <p:nvSpPr>
          <p:cNvPr id="32" name="下矢印 31"/>
          <p:cNvSpPr/>
          <p:nvPr/>
        </p:nvSpPr>
        <p:spPr>
          <a:xfrm rot="10800000">
            <a:off x="2699792" y="3933056"/>
            <a:ext cx="1152128" cy="43204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179512" y="764704"/>
            <a:ext cx="2232248" cy="576064"/>
            <a:chOff x="179512" y="764704"/>
            <a:chExt cx="2232248" cy="576064"/>
          </a:xfrm>
        </p:grpSpPr>
        <p:sp>
          <p:nvSpPr>
            <p:cNvPr id="33" name="線吹き出し 2 (枠付き) 32"/>
            <p:cNvSpPr/>
            <p:nvPr/>
          </p:nvSpPr>
          <p:spPr>
            <a:xfrm rot="10800000">
              <a:off x="179512" y="764704"/>
              <a:ext cx="2232248" cy="576064"/>
            </a:xfrm>
            <a:prstGeom prst="borderCallout2">
              <a:avLst>
                <a:gd name="adj1" fmla="val 18750"/>
                <a:gd name="adj2" fmla="val -7656"/>
                <a:gd name="adj3" fmla="val 18750"/>
                <a:gd name="adj4" fmla="val -16667"/>
                <a:gd name="adj5" fmla="val -45008"/>
                <a:gd name="adj6" fmla="val -4428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79512" y="836712"/>
              <a:ext cx="22322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600" dirty="0" smtClean="0"/>
                <a:t>目標金額設定</a:t>
              </a:r>
              <a:endParaRPr kumimoji="1" lang="ja-JP" altLang="en-US" sz="2600" dirty="0"/>
            </a:p>
          </p:txBody>
        </p:sp>
      </p:grpSp>
      <p:sp>
        <p:nvSpPr>
          <p:cNvPr id="36" name="下矢印 35"/>
          <p:cNvSpPr/>
          <p:nvPr/>
        </p:nvSpPr>
        <p:spPr>
          <a:xfrm>
            <a:off x="1043608" y="1484784"/>
            <a:ext cx="576064" cy="648072"/>
          </a:xfrm>
          <a:prstGeom prst="downArrow">
            <a:avLst/>
          </a:prstGeom>
          <a:solidFill>
            <a:srgbClr val="DC34B8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/>
          <p:cNvGrpSpPr/>
          <p:nvPr/>
        </p:nvGrpSpPr>
        <p:grpSpPr>
          <a:xfrm>
            <a:off x="179512" y="2348880"/>
            <a:ext cx="2304256" cy="1296144"/>
            <a:chOff x="179512" y="2348880"/>
            <a:chExt cx="2304256" cy="1296144"/>
          </a:xfrm>
        </p:grpSpPr>
        <p:sp>
          <p:nvSpPr>
            <p:cNvPr id="37" name="角丸四角形吹き出し 36"/>
            <p:cNvSpPr/>
            <p:nvPr/>
          </p:nvSpPr>
          <p:spPr>
            <a:xfrm rot="16200000">
              <a:off x="611560" y="1916832"/>
              <a:ext cx="1296144" cy="2160240"/>
            </a:xfrm>
            <a:prstGeom prst="wedgeRoundRectCallou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79512" y="2564904"/>
              <a:ext cx="23042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サービス</a:t>
              </a:r>
              <a:endPara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　　　　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強化！</a:t>
              </a:r>
              <a:endPara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下矢印 39"/>
          <p:cNvSpPr/>
          <p:nvPr/>
        </p:nvSpPr>
        <p:spPr>
          <a:xfrm>
            <a:off x="5292080" y="3861048"/>
            <a:ext cx="432048" cy="1440160"/>
          </a:xfrm>
          <a:prstGeom prst="downArrow">
            <a:avLst/>
          </a:prstGeom>
          <a:solidFill>
            <a:srgbClr val="200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下矢印 40"/>
          <p:cNvSpPr/>
          <p:nvPr/>
        </p:nvSpPr>
        <p:spPr>
          <a:xfrm rot="10800000">
            <a:off x="5940152" y="3789040"/>
            <a:ext cx="432048" cy="1440160"/>
          </a:xfrm>
          <a:prstGeom prst="downArrow">
            <a:avLst/>
          </a:prstGeom>
          <a:solidFill>
            <a:srgbClr val="200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99992" y="4437112"/>
            <a:ext cx="792088" cy="707886"/>
          </a:xfrm>
          <a:prstGeom prst="rect">
            <a:avLst/>
          </a:prstGeom>
          <a:noFill/>
          <a:ln>
            <a:solidFill>
              <a:srgbClr val="2006BA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商品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提供</a:t>
            </a:r>
            <a:endParaRPr kumimoji="1" lang="ja-JP" altLang="en-US" sz="20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300192" y="4437112"/>
            <a:ext cx="1584176" cy="707886"/>
          </a:xfrm>
          <a:prstGeom prst="rect">
            <a:avLst/>
          </a:prstGeom>
          <a:noFill/>
          <a:ln>
            <a:solidFill>
              <a:srgbClr val="2006BA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利用料としての対価</a:t>
            </a:r>
            <a:endParaRPr kumimoji="1" lang="ja-JP" altLang="en-US" sz="2000" b="1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4499992" y="5373216"/>
            <a:ext cx="2664296" cy="864096"/>
            <a:chOff x="4499992" y="5373216"/>
            <a:chExt cx="2664296" cy="864096"/>
          </a:xfrm>
        </p:grpSpPr>
        <p:sp>
          <p:nvSpPr>
            <p:cNvPr id="44" name="円/楕円 43"/>
            <p:cNvSpPr/>
            <p:nvPr/>
          </p:nvSpPr>
          <p:spPr>
            <a:xfrm>
              <a:off x="4499992" y="5373216"/>
              <a:ext cx="2664296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148064" y="5517232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 smtClean="0"/>
                <a:t>利用者</a:t>
              </a:r>
              <a:endParaRPr kumimoji="1" lang="ja-JP" altLang="en-US" sz="3200" b="1" dirty="0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7884368" y="620688"/>
            <a:ext cx="1080120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電子化</a:t>
            </a:r>
            <a:endParaRPr kumimoji="1"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6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Ⅴ</a:t>
            </a:r>
            <a:r>
              <a:rPr kumimoji="1" lang="ja-JP" altLang="en-US" dirty="0" err="1" smtClean="0"/>
              <a:t>．</a:t>
            </a:r>
            <a:r>
              <a:rPr kumimoji="1" lang="ja-JP" altLang="en-US" dirty="0" smtClean="0"/>
              <a:t>今後の動向について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研究を机上の空論で終わらせないために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Ⅰ</a:t>
            </a:r>
            <a:r>
              <a:rPr kumimoji="1" lang="ja-JP" altLang="en-US" dirty="0" err="1" smtClean="0"/>
              <a:t>．</a:t>
            </a:r>
            <a:r>
              <a:rPr kumimoji="1" lang="ja-JP" altLang="en-US" dirty="0" smtClean="0"/>
              <a:t>八代市・八代市本町商店街とは</a:t>
            </a:r>
            <a:endParaRPr kumimoji="1" lang="en-US" altLang="ja-JP" dirty="0" smtClean="0"/>
          </a:p>
          <a:p>
            <a:r>
              <a:rPr lang="en-US" altLang="ja-JP" dirty="0" smtClean="0"/>
              <a:t>Ⅱ</a:t>
            </a:r>
            <a:r>
              <a:rPr lang="ja-JP" altLang="en-US" dirty="0" err="1" smtClean="0"/>
              <a:t>．</a:t>
            </a:r>
            <a:r>
              <a:rPr lang="ja-JP" altLang="en-US" dirty="0" smtClean="0"/>
              <a:t>研究の目的</a:t>
            </a:r>
            <a:endParaRPr lang="en-US" altLang="ja-JP" dirty="0" smtClean="0"/>
          </a:p>
          <a:p>
            <a:r>
              <a:rPr kumimoji="1" lang="en-US" altLang="ja-JP" dirty="0" smtClean="0"/>
              <a:t>Ⅲ</a:t>
            </a:r>
            <a:r>
              <a:rPr kumimoji="1" lang="ja-JP" altLang="en-US" dirty="0" err="1" smtClean="0"/>
              <a:t>．</a:t>
            </a:r>
            <a:r>
              <a:rPr kumimoji="1" lang="ja-JP" altLang="en-US" dirty="0" smtClean="0"/>
              <a:t>アンケート調査より</a:t>
            </a:r>
            <a:endParaRPr kumimoji="1" lang="en-US" altLang="ja-JP" dirty="0" smtClean="0"/>
          </a:p>
          <a:p>
            <a:r>
              <a:rPr lang="en-US" altLang="ja-JP" dirty="0" smtClean="0"/>
              <a:t>Ⅳ</a:t>
            </a:r>
            <a:r>
              <a:rPr lang="ja-JP" altLang="en-US" dirty="0" err="1" smtClean="0"/>
              <a:t>．</a:t>
            </a:r>
            <a:r>
              <a:rPr lang="ja-JP" altLang="en-US" dirty="0" smtClean="0"/>
              <a:t>本町商店街を活性化させるためには</a:t>
            </a:r>
            <a:endParaRPr lang="en-US" altLang="ja-JP" dirty="0" smtClean="0"/>
          </a:p>
          <a:p>
            <a:r>
              <a:rPr kumimoji="1" lang="en-US" altLang="ja-JP" dirty="0" smtClean="0"/>
              <a:t>Ⅴ</a:t>
            </a:r>
            <a:r>
              <a:rPr kumimoji="1" lang="ja-JP" altLang="en-US" dirty="0" err="1" smtClean="0"/>
              <a:t>．</a:t>
            </a:r>
            <a:r>
              <a:rPr kumimoji="1" lang="ja-JP" altLang="en-US" dirty="0" smtClean="0"/>
              <a:t>今後の動向について</a:t>
            </a:r>
            <a:endParaRPr kumimoji="1" lang="en-US" altLang="ja-JP" dirty="0" smtClean="0"/>
          </a:p>
          <a:p>
            <a:r>
              <a:rPr lang="en-US" altLang="ja-JP" dirty="0" smtClean="0"/>
              <a:t>Ⅵ</a:t>
            </a:r>
            <a:r>
              <a:rPr lang="ja-JP" altLang="en-US" dirty="0" err="1" smtClean="0"/>
              <a:t>．</a:t>
            </a:r>
            <a:r>
              <a:rPr lang="ja-JP" altLang="en-US" dirty="0" smtClean="0"/>
              <a:t>参考文献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プレゼンテーション構成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回のフィードバック及び</a:t>
            </a:r>
            <a:r>
              <a:rPr kumimoji="1" lang="ja-JP" altLang="en-US" dirty="0" smtClean="0"/>
              <a:t>ディスカッション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本提案に関する実地調査・アンケート</a:t>
            </a:r>
            <a:r>
              <a:rPr lang="ja-JP" altLang="en-US" dirty="0" smtClean="0"/>
              <a:t>調査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事例研究（今回不足部分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熊本県立大学今里研究室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Ⅴ-a.</a:t>
            </a:r>
            <a:r>
              <a:rPr kumimoji="1" lang="ja-JP" altLang="en-US" dirty="0" smtClean="0"/>
              <a:t>今後やるべきこと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/>
              <a:t>『八代市中心市街地活性化基本計画』　八代市中心市街地活性化協議会</a:t>
            </a:r>
          </a:p>
          <a:p>
            <a:r>
              <a:rPr lang="ja-JP" altLang="ja-JP" dirty="0" smtClean="0"/>
              <a:t>『八代市中心市街地活性化基本計画』　八代市</a:t>
            </a:r>
          </a:p>
          <a:p>
            <a:r>
              <a:rPr lang="ja-JP" altLang="ja-JP" dirty="0" smtClean="0"/>
              <a:t>『平成</a:t>
            </a:r>
            <a:r>
              <a:rPr lang="en-US" altLang="ja-JP" dirty="0" smtClean="0"/>
              <a:t>21</a:t>
            </a:r>
            <a:r>
              <a:rPr lang="ja-JP" altLang="ja-JP" dirty="0" smtClean="0"/>
              <a:t>年度八代市中心市街地活性化協議会活動報告』</a:t>
            </a:r>
          </a:p>
          <a:p>
            <a:r>
              <a:rPr lang="ja-JP" altLang="ja-JP" dirty="0" smtClean="0"/>
              <a:t>『地域再生の条件』　本間義人　岩波新書</a:t>
            </a:r>
          </a:p>
          <a:p>
            <a:r>
              <a:rPr lang="ja-JP" altLang="ja-JP" dirty="0" smtClean="0"/>
              <a:t>『地域の力</a:t>
            </a:r>
            <a:r>
              <a:rPr lang="en-US" altLang="ja-JP" dirty="0" smtClean="0"/>
              <a:t>-</a:t>
            </a:r>
            <a:r>
              <a:rPr lang="ja-JP" altLang="ja-JP" dirty="0" smtClean="0"/>
              <a:t>食・農・まちづくり』　大江正章　岩波新書</a:t>
            </a:r>
          </a:p>
          <a:p>
            <a:r>
              <a:rPr lang="ja-JP" altLang="ja-JP" dirty="0" smtClean="0"/>
              <a:t>『第</a:t>
            </a:r>
            <a:r>
              <a:rPr lang="en-US" altLang="ja-JP" dirty="0" smtClean="0"/>
              <a:t>4</a:t>
            </a:r>
            <a:r>
              <a:rPr lang="ja-JP" altLang="ja-JP" dirty="0" smtClean="0"/>
              <a:t>回賑わい再生・商店街活性化合同部会資料』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0DA0-3BCE-41E3-94AC-C09B80C21C7C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Ⅵ</a:t>
            </a:r>
            <a:r>
              <a:rPr kumimoji="1" lang="ja-JP" altLang="en-US" dirty="0" err="1" smtClean="0"/>
              <a:t>．</a:t>
            </a:r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Ⅰ</a:t>
            </a:r>
            <a:r>
              <a:rPr lang="en-US" altLang="ja-JP" dirty="0" smtClean="0"/>
              <a:t>-a.</a:t>
            </a:r>
            <a:r>
              <a:rPr lang="ja-JP" altLang="en-US" dirty="0" smtClean="0"/>
              <a:t>八代市の概要</a:t>
            </a:r>
            <a:endParaRPr kumimoji="1" lang="ja-JP" altLang="en-US" dirty="0"/>
          </a:p>
        </p:txBody>
      </p:sp>
      <p:pic>
        <p:nvPicPr>
          <p:cNvPr id="7" name="コンテンツ プレースホルダ 6" descr="320px-基礎自治体位置図_43202.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340769"/>
            <a:ext cx="4031017" cy="4392488"/>
          </a:xfrm>
        </p:spPr>
      </p:pic>
      <p:sp>
        <p:nvSpPr>
          <p:cNvPr id="10" name="コンテンツ プレースホルダ 9"/>
          <p:cNvSpPr>
            <a:spLocks noGrp="1"/>
          </p:cNvSpPr>
          <p:nvPr>
            <p:ph sz="quarter" idx="4"/>
          </p:nvPr>
        </p:nvSpPr>
        <p:spPr>
          <a:xfrm>
            <a:off x="251520" y="1484784"/>
            <a:ext cx="4608512" cy="4752528"/>
          </a:xfrm>
        </p:spPr>
        <p:txBody>
          <a:bodyPr>
            <a:noAutofit/>
          </a:bodyPr>
          <a:lstStyle/>
          <a:p>
            <a:r>
              <a:rPr kumimoji="1" lang="ja-JP" altLang="en-US" sz="2600" dirty="0" smtClean="0"/>
              <a:t>熊本県第</a:t>
            </a:r>
            <a:r>
              <a:rPr kumimoji="1" lang="en-US" altLang="ja-JP" sz="2600" dirty="0" smtClean="0"/>
              <a:t>2</a:t>
            </a:r>
            <a:r>
              <a:rPr kumimoji="1" lang="ja-JP" altLang="en-US" sz="2600" dirty="0" smtClean="0"/>
              <a:t>の都市</a:t>
            </a:r>
            <a:endParaRPr kumimoji="1" lang="en-US" altLang="ja-JP" sz="2600" dirty="0" smtClean="0"/>
          </a:p>
          <a:p>
            <a:r>
              <a:rPr kumimoji="1" lang="ja-JP" altLang="en-US" sz="2600" dirty="0" smtClean="0"/>
              <a:t>人口：</a:t>
            </a:r>
            <a:r>
              <a:rPr lang="ja-JP" altLang="en-US" sz="2600" dirty="0" smtClean="0"/>
              <a:t>約</a:t>
            </a:r>
            <a:r>
              <a:rPr lang="en-US" altLang="ja-JP" sz="2600" dirty="0" smtClean="0"/>
              <a:t>13</a:t>
            </a:r>
            <a:r>
              <a:rPr lang="ja-JP" altLang="en-US" sz="2600" dirty="0" smtClean="0"/>
              <a:t>万人</a:t>
            </a:r>
            <a:endParaRPr lang="en-US" altLang="ja-JP" sz="2600" dirty="0" smtClean="0"/>
          </a:p>
          <a:p>
            <a:endParaRPr kumimoji="1" lang="en-US" altLang="ja-JP" sz="2600" dirty="0" smtClean="0"/>
          </a:p>
          <a:p>
            <a:r>
              <a:rPr lang="ja-JP" altLang="en-US" sz="2600" dirty="0" smtClean="0"/>
              <a:t>産業</a:t>
            </a:r>
            <a:endParaRPr lang="en-US" altLang="ja-JP" sz="2600" dirty="0" smtClean="0"/>
          </a:p>
          <a:p>
            <a:r>
              <a:rPr kumimoji="1" lang="ja-JP" altLang="en-US" sz="2600" dirty="0" smtClean="0"/>
              <a:t>第一次産業</a:t>
            </a:r>
            <a:endParaRPr kumimoji="1"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　　いぐさ、晩白柚、トマト</a:t>
            </a:r>
            <a:endParaRPr lang="en-US" altLang="ja-JP" sz="2600" dirty="0" smtClean="0"/>
          </a:p>
          <a:p>
            <a:r>
              <a:rPr kumimoji="1" lang="ja-JP" altLang="en-US" sz="2600" dirty="0" smtClean="0"/>
              <a:t>第二次産業</a:t>
            </a:r>
            <a:endParaRPr kumimoji="1"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　　日本製紙・メルシャン・興人</a:t>
            </a:r>
            <a:endParaRPr lang="en-US" altLang="ja-JP" sz="2600" dirty="0" smtClean="0"/>
          </a:p>
          <a:p>
            <a:r>
              <a:rPr kumimoji="1" lang="ja-JP" altLang="en-US" sz="2600" dirty="0" smtClean="0"/>
              <a:t>観光資源</a:t>
            </a:r>
            <a:endParaRPr kumimoji="1"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　　妙見祭、日奈久温泉</a:t>
            </a:r>
            <a:endParaRPr kumimoji="1" lang="en-US" altLang="ja-JP" sz="2600" dirty="0" smtClean="0"/>
          </a:p>
          <a:p>
            <a:endParaRPr kumimoji="1" lang="ja-JP" altLang="en-US" b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4A6B-56CB-4850-AB7B-32EEFDF5FA31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13" name="図 12" descr="5881859_75279382_44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224472" cy="4032448"/>
          </a:xfrm>
          <a:prstGeom prst="rect">
            <a:avLst/>
          </a:prstGeom>
        </p:spPr>
      </p:pic>
      <p:pic>
        <p:nvPicPr>
          <p:cNvPr id="12" name="図 11" descr="みょうけんさ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96752"/>
            <a:ext cx="4392488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Ⅰ-b.</a:t>
            </a:r>
            <a:r>
              <a:rPr kumimoji="1" lang="ja-JP" altLang="en-US" dirty="0" smtClean="0"/>
              <a:t>八代市本町商店街の概要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432978"/>
          </a:xfrm>
        </p:spPr>
        <p:txBody>
          <a:bodyPr/>
          <a:lstStyle/>
          <a:p>
            <a:r>
              <a:rPr lang="ja-JP" altLang="en-US" sz="2600" dirty="0" smtClean="0"/>
              <a:t>店舗数：約</a:t>
            </a:r>
            <a:r>
              <a:rPr lang="en-US" altLang="ja-JP" sz="2600" dirty="0" smtClean="0"/>
              <a:t>150</a:t>
            </a:r>
          </a:p>
          <a:p>
            <a:r>
              <a:rPr kumimoji="1" lang="ja-JP" altLang="en-US" sz="2600" dirty="0" smtClean="0"/>
              <a:t>空き店舗率：</a:t>
            </a:r>
            <a:r>
              <a:rPr kumimoji="1" lang="en-US" altLang="ja-JP" sz="2600" dirty="0" smtClean="0"/>
              <a:t>21.9</a:t>
            </a:r>
            <a:r>
              <a:rPr kumimoji="1" lang="ja-JP" altLang="en-US" sz="2600" dirty="0" smtClean="0"/>
              <a:t>％</a:t>
            </a:r>
            <a:endParaRPr kumimoji="1" lang="en-US" altLang="ja-JP" sz="2600" dirty="0" smtClean="0"/>
          </a:p>
          <a:p>
            <a:endParaRPr lang="en-US" altLang="ja-JP" sz="2600" dirty="0" smtClean="0"/>
          </a:p>
          <a:p>
            <a:r>
              <a:rPr lang="en-US" altLang="ja-JP" sz="2600" dirty="0" smtClean="0"/>
              <a:t>H16,17</a:t>
            </a:r>
            <a:r>
              <a:rPr lang="ja-JP" altLang="en-US" sz="2600" dirty="0" smtClean="0"/>
              <a:t>年</a:t>
            </a:r>
            <a:endParaRPr lang="en-US" altLang="ja-JP" sz="2600" dirty="0" smtClean="0"/>
          </a:p>
          <a:p>
            <a:pPr>
              <a:buNone/>
            </a:pPr>
            <a:r>
              <a:rPr kumimoji="1" lang="ja-JP" altLang="en-US" sz="2600" dirty="0" smtClean="0"/>
              <a:t>　郊外大型店</a:t>
            </a:r>
            <a:r>
              <a:rPr kumimoji="1" lang="en-US" altLang="ja-JP" sz="2600" dirty="0" smtClean="0"/>
              <a:t>2</a:t>
            </a:r>
            <a:r>
              <a:rPr kumimoji="1" lang="ja-JP" altLang="en-US" sz="2600" dirty="0" smtClean="0"/>
              <a:t>店舗開店</a:t>
            </a:r>
            <a:endParaRPr kumimoji="1" lang="en-US" altLang="ja-JP" sz="2600" dirty="0" smtClean="0"/>
          </a:p>
          <a:p>
            <a:r>
              <a:rPr lang="ja-JP" altLang="en-US" sz="2600" dirty="0" smtClean="0"/>
              <a:t>生活拠点は郊外へ</a:t>
            </a:r>
            <a:r>
              <a:rPr lang="en-US" altLang="ja-JP" sz="2600" dirty="0" smtClean="0"/>
              <a:t>…</a:t>
            </a:r>
            <a:endParaRPr kumimoji="1" lang="en-US" altLang="ja-JP" sz="260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11" name="コンテンツ プレースホルダ 10" descr="5881859_75278667_23larg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3792423" cy="4680520"/>
          </a:xfrm>
        </p:spPr>
      </p:pic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140-11BF-4752-8DE5-AAEB32A4A87D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10" name="図 9" descr="通行量減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528392" cy="5254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140-11BF-4752-8DE5-AAEB32A4A87D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10" name="図 9" descr="中心市街地地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352928" cy="601052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63688" y="5229200"/>
            <a:ext cx="1152128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131840" y="5301208"/>
            <a:ext cx="4896544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星 5 12"/>
          <p:cNvSpPr/>
          <p:nvPr/>
        </p:nvSpPr>
        <p:spPr>
          <a:xfrm>
            <a:off x="5796136" y="2636912"/>
            <a:ext cx="432048" cy="432048"/>
          </a:xfrm>
          <a:prstGeom prst="star5">
            <a:avLst/>
          </a:prstGeom>
          <a:solidFill>
            <a:srgbClr val="FFFF00">
              <a:alpha val="9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 5 13"/>
          <p:cNvSpPr/>
          <p:nvPr/>
        </p:nvSpPr>
        <p:spPr>
          <a:xfrm>
            <a:off x="5076056" y="3429000"/>
            <a:ext cx="432048" cy="432048"/>
          </a:xfrm>
          <a:prstGeom prst="star5">
            <a:avLst/>
          </a:prstGeom>
          <a:solidFill>
            <a:srgbClr val="FFFF00">
              <a:alpha val="9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星 5 14"/>
          <p:cNvSpPr/>
          <p:nvPr/>
        </p:nvSpPr>
        <p:spPr>
          <a:xfrm>
            <a:off x="1403648" y="2132856"/>
            <a:ext cx="432048" cy="432048"/>
          </a:xfrm>
          <a:prstGeom prst="star5">
            <a:avLst/>
          </a:prstGeom>
          <a:solidFill>
            <a:srgbClr val="FFFF00">
              <a:alpha val="9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星 5 15"/>
          <p:cNvSpPr/>
          <p:nvPr/>
        </p:nvSpPr>
        <p:spPr>
          <a:xfrm>
            <a:off x="2339752" y="2204864"/>
            <a:ext cx="432048" cy="432048"/>
          </a:xfrm>
          <a:prstGeom prst="star5">
            <a:avLst/>
          </a:prstGeom>
          <a:solidFill>
            <a:srgbClr val="FFFF00">
              <a:alpha val="9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星 5 16"/>
          <p:cNvSpPr/>
          <p:nvPr/>
        </p:nvSpPr>
        <p:spPr>
          <a:xfrm>
            <a:off x="2123728" y="1124744"/>
            <a:ext cx="432048" cy="432048"/>
          </a:xfrm>
          <a:prstGeom prst="star5">
            <a:avLst/>
          </a:prstGeom>
          <a:solidFill>
            <a:srgbClr val="FFFF00">
              <a:alpha val="9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星 5 17"/>
          <p:cNvSpPr/>
          <p:nvPr/>
        </p:nvSpPr>
        <p:spPr>
          <a:xfrm>
            <a:off x="4427984" y="4653136"/>
            <a:ext cx="432048" cy="432048"/>
          </a:xfrm>
          <a:prstGeom prst="star5">
            <a:avLst/>
          </a:prstGeom>
          <a:solidFill>
            <a:srgbClr val="FFFF00">
              <a:alpha val="9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生活拠点としての立場を奪われている（後述）</a:t>
            </a:r>
            <a:endParaRPr kumimoji="1" lang="en-US" altLang="ja-JP" dirty="0" smtClean="0"/>
          </a:p>
          <a:p>
            <a:r>
              <a:rPr lang="ja-JP" altLang="en-US" dirty="0" smtClean="0"/>
              <a:t>観光資源に乏しい</a:t>
            </a:r>
            <a:endParaRPr lang="en-US" altLang="ja-JP" dirty="0" smtClean="0"/>
          </a:p>
          <a:p>
            <a:r>
              <a:rPr kumimoji="1" lang="ja-JP" altLang="en-US" dirty="0" smtClean="0"/>
              <a:t>金銭的投資は期待できない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sz="3200" dirty="0" smtClean="0"/>
              <a:t>商店街に</a:t>
            </a:r>
            <a:r>
              <a:rPr kumimoji="1" lang="ja-JP" alt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新しい役割を持たせる</a:t>
            </a:r>
            <a:endParaRPr kumimoji="1" lang="en-US" altLang="ja-JP" sz="32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ja-JP" altLang="en-US" sz="48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元気と潤いのあるまちづくり</a:t>
            </a:r>
            <a:endParaRPr kumimoji="1" lang="ja-JP" altLang="en-US" sz="48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F432-E669-4495-BC62-D01D52E52673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熊本県立大学今里研究室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Ⅱ</a:t>
            </a:r>
            <a:r>
              <a:rPr kumimoji="1" lang="ja-JP" altLang="en-US" dirty="0" err="1" smtClean="0"/>
              <a:t>．</a:t>
            </a:r>
            <a:r>
              <a:rPr kumimoji="1" lang="ja-JP" altLang="en-US" dirty="0" smtClean="0"/>
              <a:t>研究の目的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Ⅲ</a:t>
            </a:r>
            <a:r>
              <a:rPr lang="ja-JP" altLang="en-US" dirty="0" err="1" smtClean="0"/>
              <a:t>．</a:t>
            </a:r>
            <a:r>
              <a:rPr lang="ja-JP" altLang="en-US" dirty="0" smtClean="0"/>
              <a:t>アンケート調査</a:t>
            </a:r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地元住民の声</a:t>
            </a:r>
            <a:endParaRPr kumimoji="1" lang="ja-JP" altLang="en-US" sz="28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E60B-601F-478B-9923-CAA5A18FACF2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BCAE-928C-41FA-A27A-9C42A7562495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Ⅰ-</a:t>
            </a:r>
            <a:r>
              <a:rPr lang="en-US" altLang="ja-JP" dirty="0" smtClean="0"/>
              <a:t>a</a:t>
            </a:r>
            <a:r>
              <a:rPr kumimoji="1" lang="ja-JP" altLang="en-US" dirty="0" err="1" smtClean="0"/>
              <a:t>．</a:t>
            </a:r>
            <a:r>
              <a:rPr kumimoji="1" lang="ja-JP" altLang="en-US" dirty="0" smtClean="0"/>
              <a:t>アンケート概要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中心市街地・郊外大型店の利用状況及び需要調査</a:t>
            </a:r>
            <a:endParaRPr kumimoji="1" lang="en-US" altLang="ja-JP" dirty="0" smtClean="0"/>
          </a:p>
          <a:p>
            <a:r>
              <a:rPr kumimoji="1" lang="ja-JP" altLang="en-US" dirty="0" smtClean="0"/>
              <a:t>対象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県立八代高校・県立八代南高校生徒　</a:t>
            </a:r>
            <a:r>
              <a:rPr lang="en-US" altLang="ja-JP" dirty="0" smtClean="0"/>
              <a:t>348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一般成人（八代市在住又は通勤者）　</a:t>
            </a:r>
            <a:r>
              <a:rPr lang="en-US" altLang="ja-JP" dirty="0" smtClean="0"/>
              <a:t>74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r>
              <a:rPr kumimoji="1" lang="ja-JP" altLang="en-US" dirty="0" smtClean="0"/>
              <a:t>方法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無記名式アンケート又はウェブアンケート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7835-A4CF-4BEA-90CD-4C749A7BEA10}" type="datetime1">
              <a:rPr kumimoji="1" lang="ja-JP" altLang="en-US" smtClean="0"/>
              <a:pPr/>
              <a:t>2010/10/12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熊本県立大学今里研究室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8BC6-2A8D-40CB-9D02-514F22E11ED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Ⅰ-b.</a:t>
            </a:r>
            <a:r>
              <a:rPr kumimoji="1" lang="ja-JP" altLang="en-US" dirty="0" smtClean="0"/>
              <a:t>調査項目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kumimoji="1" lang="ja-JP" altLang="en-US" dirty="0" smtClean="0"/>
              <a:t>本町商店街・郊外大型店舗を日頃から利用するか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⇒利用する・しない理由は何か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本町商店街</a:t>
            </a:r>
            <a:r>
              <a:rPr kumimoji="1" lang="ja-JP" altLang="en-US" dirty="0" smtClean="0"/>
              <a:t>活性化のための改善点は何か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本町商店街にあれば嬉しい施設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駐車場の改善希望点（成人のみ）</a:t>
            </a:r>
            <a:endParaRPr kumimoji="1" lang="en-US" altLang="ja-JP" dirty="0" smtClean="0"/>
          </a:p>
        </p:txBody>
      </p:sp>
      <p:pic>
        <p:nvPicPr>
          <p:cNvPr id="12" name="図 11" descr="集計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381" y="4159945"/>
            <a:ext cx="3614619" cy="269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530</Words>
  <Application>Microsoft Office PowerPoint</Application>
  <PresentationFormat>画面に合わせる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ビジネス</vt:lpstr>
      <vt:lpstr>八代市中心市街地活性化について</vt:lpstr>
      <vt:lpstr>プレゼンテーション構成</vt:lpstr>
      <vt:lpstr>Ⅰ-a.八代市の概要</vt:lpstr>
      <vt:lpstr>Ⅰ-b.八代市本町商店街の概要</vt:lpstr>
      <vt:lpstr>スライド 5</vt:lpstr>
      <vt:lpstr>Ⅱ．研究の目的</vt:lpstr>
      <vt:lpstr>Ⅲ．アンケート調査</vt:lpstr>
      <vt:lpstr>Ⅰ-a．アンケート概要</vt:lpstr>
      <vt:lpstr>Ⅰ-b.調査項目</vt:lpstr>
      <vt:lpstr>Ⅰ-d．本町商店街を日頃から利用するか</vt:lpstr>
      <vt:lpstr>Ⅰ-e.大型店を日頃から利用するか</vt:lpstr>
      <vt:lpstr>Ⅰ-f.総評</vt:lpstr>
      <vt:lpstr>Ⅳ．本町商店街を活性化させるためには</vt:lpstr>
      <vt:lpstr>Ⅳ-a.調査結果からの仮説 　　　　　　～仮提案とディスカッション～</vt:lpstr>
      <vt:lpstr>Ⅳ-b.空き店舗を埋めたい！</vt:lpstr>
      <vt:lpstr>Ⅳ-c.“一口店主制”の提案</vt:lpstr>
      <vt:lpstr>Ⅳ-d.一口店主制の具体的活用案</vt:lpstr>
      <vt:lpstr>スライド 18</vt:lpstr>
      <vt:lpstr>Ⅴ．今後の動向について</vt:lpstr>
      <vt:lpstr>Ⅴ-a.今後やるべきこと</vt:lpstr>
      <vt:lpstr>Ⅵ．参考文献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</dc:creator>
  <cp:lastModifiedBy>Owner</cp:lastModifiedBy>
  <cp:revision>312</cp:revision>
  <dcterms:created xsi:type="dcterms:W3CDTF">2010-09-13T01:49:04Z</dcterms:created>
  <dcterms:modified xsi:type="dcterms:W3CDTF">2010-10-11T16:06:33Z</dcterms:modified>
</cp:coreProperties>
</file>