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2" r:id="rId3"/>
    <p:sldId id="283" r:id="rId4"/>
    <p:sldId id="259" r:id="rId5"/>
    <p:sldId id="281" r:id="rId6"/>
    <p:sldId id="288" r:id="rId7"/>
    <p:sldId id="261" r:id="rId8"/>
    <p:sldId id="265" r:id="rId9"/>
    <p:sldId id="278" r:id="rId10"/>
    <p:sldId id="263" r:id="rId11"/>
    <p:sldId id="264" r:id="rId12"/>
    <p:sldId id="284" r:id="rId13"/>
    <p:sldId id="285" r:id="rId14"/>
    <p:sldId id="289" r:id="rId15"/>
    <p:sldId id="280" r:id="rId16"/>
    <p:sldId id="287" r:id="rId17"/>
  </p:sldIdLst>
  <p:sldSz cx="9144000" cy="6858000" type="screen4x3"/>
  <p:notesSz cx="6735763" cy="9869488"/>
  <p:defaultTextStyle>
    <a:defPPr>
      <a:defRPr lang="ja-JP"/>
    </a:defPPr>
    <a:lvl1pPr marL="0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FF"/>
    <a:srgbClr val="CC0000"/>
    <a:srgbClr val="FF99CC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7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44C54-839F-42FC-BDD6-CC8C80BFF230}" type="datetimeFigureOut">
              <a:rPr kumimoji="1" lang="ja-JP" altLang="en-US" smtClean="0"/>
              <a:pPr/>
              <a:t>2010/10/31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F704-D261-4545-BCF6-6626B6B9B38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620688"/>
            <a:ext cx="9144000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-36512" y="3005337"/>
            <a:ext cx="9180512" cy="279648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712968" cy="3356992"/>
          </a:xfrm>
        </p:spPr>
        <p:txBody>
          <a:bodyPr>
            <a:noAutofit/>
          </a:bodyPr>
          <a:lstStyle/>
          <a:p>
            <a:pPr algn="l"/>
            <a:r>
              <a:rPr lang="ja-JP" altLang="en-US" sz="9600" spc="500" dirty="0" smtClean="0">
                <a:ln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新幹線</a:t>
            </a:r>
            <a:r>
              <a:rPr lang="ja-JP" altLang="en-US" sz="6000" spc="500" dirty="0" smtClean="0">
                <a:ln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で</a:t>
            </a:r>
            <a:r>
              <a:rPr lang="en-US" altLang="ja-JP" sz="6000" spc="500" dirty="0" smtClean="0">
                <a:ln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ja-JP" sz="6000" spc="500" dirty="0" smtClean="0">
                <a:ln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ja-JP" altLang="en-US" sz="9600" spc="500" dirty="0" smtClean="0">
                <a:ln>
                  <a:gradFill flip="none" rotWithShape="1"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家庭円満計画</a:t>
            </a:r>
            <a:endParaRPr lang="ja-JP" altLang="en-US" sz="9600" spc="500" dirty="0">
              <a:ln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356992"/>
            <a:ext cx="7848872" cy="576064"/>
          </a:xfrm>
        </p:spPr>
        <p:txBody>
          <a:bodyPr>
            <a:noAutofit/>
          </a:bodyPr>
          <a:lstStyle/>
          <a:p>
            <a:pPr algn="dist"/>
            <a:r>
              <a:rPr kumimoji="1" lang="ja-JP" altLang="en-US" dirty="0" smtClean="0"/>
              <a:t>いってらっしゃいから、おかえりなさいまで。</a:t>
            </a:r>
            <a:endParaRPr kumimoji="1" lang="ja-JP" altLang="en-US" dirty="0"/>
          </a:p>
        </p:txBody>
      </p:sp>
      <p:sp>
        <p:nvSpPr>
          <p:cNvPr id="4" name="テキスト ボックス 4"/>
          <p:cNvSpPr txBox="1">
            <a:spLocks noChangeArrowheads="1"/>
          </p:cNvSpPr>
          <p:nvPr/>
        </p:nvSpPr>
        <p:spPr bwMode="auto">
          <a:xfrm>
            <a:off x="179512" y="5733256"/>
            <a:ext cx="8712968" cy="95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r"/>
            <a:r>
              <a:rPr lang="ja-JP" altLang="en-US" sz="3200" dirty="0">
                <a:latin typeface="HGPｺﾞｼｯｸM" pitchFamily="50" charset="-128"/>
                <a:ea typeface="HGPｺﾞｼｯｸM" pitchFamily="50" charset="-128"/>
              </a:rPr>
              <a:t>チーム</a:t>
            </a:r>
            <a:r>
              <a:rPr lang="en-US" altLang="ja-JP" sz="3200" dirty="0">
                <a:solidFill>
                  <a:srgbClr val="FF0000"/>
                </a:solidFill>
                <a:latin typeface="Adobe Heiti Std R" pitchFamily="34" charset="-128"/>
                <a:ea typeface="Adobe Heiti Std R" pitchFamily="34" charset="-128"/>
              </a:rPr>
              <a:t>RED</a:t>
            </a:r>
            <a:r>
              <a:rPr lang="ja-JP" altLang="en-US" sz="3200" dirty="0">
                <a:solidFill>
                  <a:srgbClr val="FF0000"/>
                </a:solidFill>
                <a:latin typeface="HGPｺﾞｼｯｸM" pitchFamily="50" charset="-128"/>
                <a:ea typeface="HGPｺﾞｼｯｸM" pitchFamily="50" charset="-128"/>
              </a:rPr>
              <a:t>　</a:t>
            </a:r>
            <a:endParaRPr lang="en-US" altLang="ja-JP" sz="3200" dirty="0" smtClean="0">
              <a:solidFill>
                <a:srgbClr val="FF0000"/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r"/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畔津 伸彦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　岩田 </a:t>
            </a:r>
            <a:r>
              <a:rPr lang="ja-JP" altLang="en-US" dirty="0">
                <a:latin typeface="HGPｺﾞｼｯｸM" pitchFamily="50" charset="-128"/>
                <a:ea typeface="HGPｺﾞｼｯｸM" pitchFamily="50" charset="-128"/>
              </a:rPr>
              <a:t>圭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佑　古賀 由美子　馬場 啓維　吉田 </a:t>
            </a:r>
            <a:r>
              <a:rPr lang="ja-JP" altLang="en-US" dirty="0">
                <a:latin typeface="HGPｺﾞｼｯｸM" pitchFamily="50" charset="-128"/>
                <a:ea typeface="HGPｺﾞｼｯｸM" pitchFamily="50" charset="-128"/>
              </a:rPr>
              <a:t>幸</a:t>
            </a:r>
            <a:r>
              <a:rPr lang="ja-JP" altLang="en-US" dirty="0" smtClean="0">
                <a:latin typeface="HGPｺﾞｼｯｸM" pitchFamily="50" charset="-128"/>
                <a:ea typeface="HGPｺﾞｼｯｸM" pitchFamily="50" charset="-128"/>
              </a:rPr>
              <a:t>平　藤田 将史　前田 </a:t>
            </a:r>
            <a:r>
              <a:rPr lang="ja-JP" altLang="en-US" dirty="0">
                <a:latin typeface="HGPｺﾞｼｯｸM" pitchFamily="50" charset="-128"/>
                <a:ea typeface="HGPｺﾞｼｯｸM" pitchFamily="50" charset="-128"/>
              </a:rPr>
              <a:t>将伍</a:t>
            </a:r>
            <a:endParaRPr lang="en-US" altLang="ja-JP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Z:\00 共用データ\04　イベント\2010年度\公共政策コンペ\図\パース１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46796"/>
            <a:ext cx="9036496" cy="6350557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5580112" y="6309320"/>
            <a:ext cx="3240360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祇園橋副都心方面イメージ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wata\Documents\研究室ゼミ・プロ関係\10公共政策コンペ\祇園橋周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1872"/>
            <a:ext cx="9144000" cy="6386129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323528" y="188641"/>
            <a:ext cx="8784976" cy="101566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6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メイリオ" pitchFamily="50" charset="-128"/>
              </a:rPr>
              <a:t>古町全体が「モール」</a:t>
            </a:r>
            <a:endParaRPr lang="ja-JP" altLang="en-US" sz="6000" dirty="0">
              <a:solidFill>
                <a:schemeClr val="bg2">
                  <a:lumMod val="50000"/>
                </a:schemeClr>
              </a:solidFill>
              <a:latin typeface="Arial Black" pitchFamily="34" charset="0"/>
              <a:ea typeface="メイリオ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7545" y="4941168"/>
            <a:ext cx="4392488" cy="1631206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>
                <a:latin typeface="メイリオ" pitchFamily="50" charset="-128"/>
                <a:ea typeface="メイリオ" pitchFamily="50" charset="-128"/>
              </a:rPr>
              <a:t>▸まちの歴史に触れることが出来る</a:t>
            </a:r>
            <a:endParaRPr lang="en-US" altLang="ja-JP" sz="2000" dirty="0" smtClean="0">
              <a:latin typeface="メイリオ" pitchFamily="50" charset="-128"/>
              <a:ea typeface="メイリオ" pitchFamily="50" charset="-128"/>
            </a:endParaRPr>
          </a:p>
          <a:p>
            <a:endParaRPr lang="en-US" altLang="ja-JP" sz="20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lang="ja-JP" altLang="en-US" sz="2000" dirty="0" smtClean="0">
                <a:latin typeface="メイリオ" pitchFamily="50" charset="-128"/>
                <a:ea typeface="メイリオ" pitchFamily="50" charset="-128"/>
              </a:rPr>
              <a:t>▸まちづくりとリンクできる</a:t>
            </a:r>
            <a:endParaRPr lang="en-US" altLang="ja-JP" sz="2000" dirty="0" smtClean="0">
              <a:latin typeface="メイリオ" pitchFamily="50" charset="-128"/>
              <a:ea typeface="メイリオ" pitchFamily="50" charset="-128"/>
            </a:endParaRPr>
          </a:p>
          <a:p>
            <a:endParaRPr lang="en-US" altLang="ja-JP" sz="20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lang="ja-JP" altLang="en-US" sz="2000" dirty="0" smtClean="0">
                <a:latin typeface="メイリオ" pitchFamily="50" charset="-128"/>
                <a:ea typeface="メイリオ" pitchFamily="50" charset="-128"/>
              </a:rPr>
              <a:t>▸趣味から商売まで幅広く扱う</a:t>
            </a:r>
            <a:endParaRPr lang="ja-JP" altLang="en-US" sz="2000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 rot="21407383">
            <a:off x="8678" y="59115"/>
            <a:ext cx="2121531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計画の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目玉その②</a:t>
            </a:r>
            <a:endParaRPr kumimoji="1"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9" name="図 15" descr="レンタサイクル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6218" y="1"/>
            <a:ext cx="5897783" cy="717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4104456" cy="710952"/>
          </a:xfrm>
        </p:spPr>
        <p:txBody>
          <a:bodyPr>
            <a:normAutofit fontScale="90000"/>
          </a:bodyPr>
          <a:lstStyle/>
          <a:p>
            <a:pPr algn="dist"/>
            <a:r>
              <a:rPr lang="ja-JP" altLang="en-US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3">
                    <a:lumMod val="75000"/>
                  </a:schemeClr>
                </a:solidFill>
                <a:latin typeface="+mj-ea"/>
              </a:rPr>
              <a:t>レンタサイクル</a:t>
            </a:r>
            <a:endParaRPr kumimoji="1" lang="ja-JP" altLang="en-US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accent3">
                  <a:lumMod val="75000"/>
                </a:schemeClr>
              </a:solidFill>
              <a:latin typeface="+mj-ea"/>
            </a:endParaRPr>
          </a:p>
        </p:txBody>
      </p:sp>
      <p:grpSp>
        <p:nvGrpSpPr>
          <p:cNvPr id="2" name="グループ化 19"/>
          <p:cNvGrpSpPr/>
          <p:nvPr/>
        </p:nvGrpSpPr>
        <p:grpSpPr>
          <a:xfrm>
            <a:off x="467544" y="1124744"/>
            <a:ext cx="4464496" cy="1384995"/>
            <a:chOff x="179512" y="1196752"/>
            <a:chExt cx="4464496" cy="138499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79512" y="1196752"/>
              <a:ext cx="4464496" cy="138499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sz="28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「レンタサイクル」の機能</a:t>
              </a:r>
              <a:endParaRPr lang="en-US" altLang="ja-JP" sz="28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endParaRPr lang="en-US" altLang="ja-JP" sz="2800" dirty="0" smtClean="0">
                <a:latin typeface="+mn-ea"/>
              </a:endParaRPr>
            </a:p>
            <a:p>
              <a:endParaRPr lang="en-US" altLang="ja-JP" sz="2800" dirty="0" smtClean="0">
                <a:latin typeface="+mn-ea"/>
              </a:endParaRPr>
            </a:p>
          </p:txBody>
        </p:sp>
        <p:sp>
          <p:nvSpPr>
            <p:cNvPr id="24" name="テキスト ボックス 10"/>
            <p:cNvSpPr txBox="1">
              <a:spLocks noChangeArrowheads="1"/>
            </p:cNvSpPr>
            <p:nvPr/>
          </p:nvSpPr>
          <p:spPr bwMode="auto">
            <a:xfrm>
              <a:off x="323528" y="1628800"/>
              <a:ext cx="42481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 dirty="0">
                  <a:latin typeface="HG丸ｺﾞｼｯｸM-PRO" pitchFamily="50" charset="-128"/>
                  <a:ea typeface="HG丸ｺﾞｼｯｸM-PRO" pitchFamily="50" charset="-128"/>
                </a:rPr>
                <a:t>1</a:t>
              </a:r>
              <a:r>
                <a:rPr lang="en-US" altLang="ja-JP" sz="1600" dirty="0" smtClean="0">
                  <a:latin typeface="HG丸ｺﾞｼｯｸM-PRO" pitchFamily="50" charset="-128"/>
                  <a:ea typeface="HG丸ｺﾞｼｯｸM-PRO" pitchFamily="50" charset="-128"/>
                </a:rPr>
                <a:t>.</a:t>
              </a:r>
              <a:r>
                <a:rPr lang="ja-JP" altLang="en-US" sz="1600" dirty="0" smtClean="0">
                  <a:latin typeface="HG丸ｺﾞｼｯｸM-PRO" pitchFamily="50" charset="-128"/>
                  <a:ea typeface="HG丸ｺﾞｼｯｸM-PRO" pitchFamily="50" charset="-128"/>
                </a:rPr>
                <a:t>駅都心間の通勤をスムーズにする</a:t>
              </a:r>
              <a:endParaRPr lang="ja-JP" altLang="en-US" sz="16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5" name="テキスト ボックス 11"/>
            <p:cNvSpPr txBox="1">
              <a:spLocks noChangeArrowheads="1"/>
            </p:cNvSpPr>
            <p:nvPr/>
          </p:nvSpPr>
          <p:spPr bwMode="auto">
            <a:xfrm>
              <a:off x="323528" y="1916833"/>
              <a:ext cx="42481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 dirty="0" smtClean="0">
                  <a:latin typeface="HG丸ｺﾞｼｯｸM-PRO" pitchFamily="50" charset="-128"/>
                  <a:ea typeface="HG丸ｺﾞｼｯｸM-PRO" pitchFamily="50" charset="-128"/>
                </a:rPr>
                <a:t>2.</a:t>
              </a:r>
              <a:r>
                <a:rPr lang="ja-JP" altLang="en-US" sz="1600" dirty="0" smtClean="0">
                  <a:latin typeface="HG丸ｺﾞｼｯｸM-PRO" pitchFamily="50" charset="-128"/>
                  <a:ea typeface="HG丸ｺﾞｼｯｸM-PRO" pitchFamily="50" charset="-128"/>
                </a:rPr>
                <a:t>自転車で古町・新町を回遊できる</a:t>
              </a:r>
              <a:endParaRPr lang="ja-JP" altLang="en-US" sz="16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6" name="テキスト ボックス 12"/>
            <p:cNvSpPr txBox="1">
              <a:spLocks noChangeArrowheads="1"/>
            </p:cNvSpPr>
            <p:nvPr/>
          </p:nvSpPr>
          <p:spPr bwMode="auto">
            <a:xfrm>
              <a:off x="323528" y="2204864"/>
              <a:ext cx="424815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600" dirty="0">
                  <a:latin typeface="HG丸ｺﾞｼｯｸM-PRO" pitchFamily="50" charset="-128"/>
                  <a:ea typeface="HG丸ｺﾞｼｯｸM-PRO" pitchFamily="50" charset="-128"/>
                </a:rPr>
                <a:t>3</a:t>
              </a:r>
              <a:r>
                <a:rPr lang="en-US" altLang="ja-JP" sz="1600" dirty="0" smtClean="0">
                  <a:latin typeface="HG丸ｺﾞｼｯｸM-PRO" pitchFamily="50" charset="-128"/>
                  <a:ea typeface="HG丸ｺﾞｼｯｸM-PRO" pitchFamily="50" charset="-128"/>
                </a:rPr>
                <a:t>.</a:t>
              </a:r>
              <a:r>
                <a:rPr lang="ja-JP" altLang="en-US" sz="1600" dirty="0" smtClean="0">
                  <a:latin typeface="HG丸ｺﾞｼｯｸM-PRO" pitchFamily="50" charset="-128"/>
                  <a:ea typeface="HG丸ｺﾞｼｯｸM-PRO" pitchFamily="50" charset="-128"/>
                </a:rPr>
                <a:t>ビジネスマンの健康増進にも一役</a:t>
              </a:r>
              <a:endParaRPr lang="ja-JP" altLang="en-US" sz="16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sp>
        <p:nvSpPr>
          <p:cNvPr id="27" name="テキスト ボックス 16"/>
          <p:cNvSpPr txBox="1">
            <a:spLocks noChangeArrowheads="1"/>
          </p:cNvSpPr>
          <p:nvPr/>
        </p:nvSpPr>
        <p:spPr bwMode="auto">
          <a:xfrm>
            <a:off x="395536" y="2902302"/>
            <a:ext cx="4392488" cy="304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■駐輪場</a:t>
            </a:r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を設置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熊本駅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ショッピングモール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・船場橋電停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・辛島公園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・新代継橋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周辺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・白川公園</a:t>
            </a:r>
            <a:endParaRPr lang="en-US" altLang="ja-JP" sz="2400" dirty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400" dirty="0">
                <a:latin typeface="HGPｺﾞｼｯｸM" pitchFamily="50" charset="-128"/>
                <a:ea typeface="HGPｺﾞｼｯｸM" pitchFamily="50" charset="-128"/>
              </a:rPr>
              <a:t>・花畑別館</a:t>
            </a:r>
            <a:r>
              <a:rPr lang="ja-JP" altLang="en-US" sz="2400" dirty="0" smtClean="0">
                <a:latin typeface="HGPｺﾞｼｯｸM" pitchFamily="50" charset="-128"/>
                <a:ea typeface="HGPｺﾞｼｯｸM" pitchFamily="50" charset="-128"/>
              </a:rPr>
              <a:t>裏</a:t>
            </a:r>
            <a:endParaRPr lang="ja-JP" altLang="en-US" sz="2400" dirty="0">
              <a:latin typeface="HGPｺﾞｼｯｸM" pitchFamily="50" charset="-128"/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 rot="21407383">
            <a:off x="8678" y="59115"/>
            <a:ext cx="2121531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計画の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目玉その③</a:t>
            </a:r>
            <a:endParaRPr kumimoji="1"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395536" y="269776"/>
            <a:ext cx="8424936" cy="710952"/>
          </a:xfrm>
        </p:spPr>
        <p:txBody>
          <a:bodyPr>
            <a:noAutofit/>
          </a:bodyPr>
          <a:lstStyle/>
          <a:p>
            <a:pPr algn="l"/>
            <a:r>
              <a:rPr lang="en-US" altLang="ja-JP" sz="5400" b="1" dirty="0" err="1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riam" pitchFamily="34" charset="-79"/>
                <a:cs typeface="Miriam" pitchFamily="34" charset="-79"/>
              </a:rPr>
              <a:t>mushanyoca</a:t>
            </a:r>
            <a:r>
              <a:rPr lang="ja-JP" altLang="en-US" sz="54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riam" pitchFamily="34" charset="-79"/>
                <a:cs typeface="Miriam" pitchFamily="34" charset="-79"/>
              </a:rPr>
              <a:t> </a:t>
            </a:r>
            <a:r>
              <a:rPr lang="en-US" altLang="ja-JP" sz="20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-</a:t>
            </a:r>
            <a:r>
              <a:rPr lang="ja-JP" altLang="en-US" sz="20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むしゃんよか</a:t>
            </a:r>
            <a:r>
              <a:rPr lang="en-US" altLang="ja-JP" sz="20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haroni" pitchFamily="2" charset="-79"/>
                <a:cs typeface="Aharoni" pitchFamily="2" charset="-79"/>
              </a:rPr>
              <a:t>-</a:t>
            </a:r>
            <a:endParaRPr lang="ja-JP" altLang="en-US" sz="2000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tx1">
                  <a:lumMod val="75000"/>
                  <a:lumOff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テキスト ボックス 3"/>
          <p:cNvSpPr txBox="1">
            <a:spLocks noChangeArrowheads="1"/>
          </p:cNvSpPr>
          <p:nvPr/>
        </p:nvSpPr>
        <p:spPr bwMode="auto">
          <a:xfrm>
            <a:off x="467544" y="858198"/>
            <a:ext cx="5256584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dist"/>
            <a:r>
              <a:rPr lang="en-US" altLang="ja-JP" sz="1600" dirty="0">
                <a:solidFill>
                  <a:srgbClr val="FF0000"/>
                </a:solidFill>
                <a:latin typeface="Westwood LET" pitchFamily="2" charset="0"/>
                <a:ea typeface="HG丸ｺﾞｼｯｸM-PRO" pitchFamily="50" charset="-128"/>
              </a:rPr>
              <a:t>Mu</a:t>
            </a:r>
            <a:r>
              <a:rPr lang="en-US" altLang="ja-JP" sz="1600" dirty="0">
                <a:latin typeface="Westwood LET" pitchFamily="2" charset="0"/>
                <a:ea typeface="HG丸ｺﾞｼｯｸM-PRO" pitchFamily="50" charset="-128"/>
              </a:rPr>
              <a:t>lti </a:t>
            </a:r>
            <a:r>
              <a:rPr lang="en-US" altLang="ja-JP" sz="1600" dirty="0">
                <a:solidFill>
                  <a:srgbClr val="FF0000"/>
                </a:solidFill>
                <a:latin typeface="Westwood LET" pitchFamily="2" charset="0"/>
                <a:ea typeface="HG丸ｺﾞｼｯｸM-PRO" pitchFamily="50" charset="-128"/>
              </a:rPr>
              <a:t>Sha</a:t>
            </a:r>
            <a:r>
              <a:rPr lang="en-US" altLang="ja-JP" sz="1600" dirty="0">
                <a:latin typeface="Westwood LET" pitchFamily="2" charset="0"/>
                <a:ea typeface="HG丸ｺﾞｼｯｸM-PRO" pitchFamily="50" charset="-128"/>
              </a:rPr>
              <a:t>ring and </a:t>
            </a:r>
            <a:r>
              <a:rPr lang="en-US" altLang="ja-JP" sz="1600" dirty="0">
                <a:solidFill>
                  <a:srgbClr val="FF0000"/>
                </a:solidFill>
                <a:latin typeface="Westwood LET" pitchFamily="2" charset="0"/>
                <a:ea typeface="HG丸ｺﾞｼｯｸM-PRO" pitchFamily="50" charset="-128"/>
              </a:rPr>
              <a:t>N</a:t>
            </a:r>
            <a:r>
              <a:rPr lang="en-US" altLang="ja-JP" sz="1600" dirty="0">
                <a:latin typeface="Westwood LET" pitchFamily="2" charset="0"/>
                <a:ea typeface="HG丸ｺﾞｼｯｸM-PRO" pitchFamily="50" charset="-128"/>
              </a:rPr>
              <a:t>ear </a:t>
            </a:r>
            <a:r>
              <a:rPr lang="en-US" altLang="ja-JP" sz="1600" dirty="0">
                <a:solidFill>
                  <a:srgbClr val="FF0000"/>
                </a:solidFill>
                <a:latin typeface="Westwood LET" pitchFamily="2" charset="0"/>
                <a:ea typeface="HG丸ｺﾞｼｯｸM-PRO" pitchFamily="50" charset="-128"/>
              </a:rPr>
              <a:t>Yo</a:t>
            </a:r>
            <a:r>
              <a:rPr lang="en-US" altLang="ja-JP" sz="1600" dirty="0">
                <a:latin typeface="Westwood LET" pitchFamily="2" charset="0"/>
                <a:ea typeface="HG丸ｺﾞｼｯｸM-PRO" pitchFamily="50" charset="-128"/>
              </a:rPr>
              <a:t>uthful </a:t>
            </a:r>
            <a:r>
              <a:rPr lang="en-US" altLang="ja-JP" sz="1600" dirty="0">
                <a:solidFill>
                  <a:srgbClr val="FF0000"/>
                </a:solidFill>
                <a:latin typeface="Westwood LET" pitchFamily="2" charset="0"/>
                <a:ea typeface="HG丸ｺﾞｼｯｸM-PRO" pitchFamily="50" charset="-128"/>
              </a:rPr>
              <a:t>Ca</a:t>
            </a:r>
            <a:r>
              <a:rPr lang="en-US" altLang="ja-JP" sz="1600" dirty="0">
                <a:latin typeface="Westwood LET" pitchFamily="2" charset="0"/>
                <a:ea typeface="HG丸ｺﾞｼｯｸM-PRO" pitchFamily="50" charset="-128"/>
              </a:rPr>
              <a:t>rd</a:t>
            </a:r>
            <a:endParaRPr lang="ja-JP" altLang="en-US" sz="1600" dirty="0">
              <a:latin typeface="Westwood LET" pitchFamily="2" charset="0"/>
              <a:ea typeface="HG丸ｺﾞｼｯｸM-PRO" pitchFamily="50" charset="-128"/>
            </a:endParaRPr>
          </a:p>
        </p:txBody>
      </p:sp>
      <p:sp>
        <p:nvSpPr>
          <p:cNvPr id="14" name="テキスト ボックス 8"/>
          <p:cNvSpPr txBox="1">
            <a:spLocks noChangeArrowheads="1"/>
          </p:cNvSpPr>
          <p:nvPr/>
        </p:nvSpPr>
        <p:spPr bwMode="auto">
          <a:xfrm>
            <a:off x="5004048" y="1340769"/>
            <a:ext cx="3960440" cy="1692761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sz="2400" dirty="0" smtClean="0">
                <a:latin typeface="+mn-ea"/>
              </a:rPr>
              <a:t>■</a:t>
            </a:r>
            <a:r>
              <a:rPr lang="ja-JP" altLang="en-US" sz="2000" dirty="0" smtClean="0">
                <a:latin typeface="+mn-ea"/>
              </a:rPr>
              <a:t>レンタサイクルとの併用機能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</a:t>
            </a:r>
            <a:r>
              <a:rPr lang="ja-JP" altLang="en-US" sz="2000" dirty="0">
                <a:latin typeface="+mn-ea"/>
              </a:rPr>
              <a:t>レンタサイクルにカードを</a:t>
            </a:r>
            <a:r>
              <a:rPr lang="ja-JP" altLang="en-US" sz="2000" dirty="0" smtClean="0">
                <a:latin typeface="+mn-ea"/>
              </a:rPr>
              <a:t>設置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・自転車に乗ることで</a:t>
            </a:r>
            <a:r>
              <a:rPr lang="en-US" altLang="ja-JP" sz="2000" dirty="0" smtClean="0">
                <a:latin typeface="+mn-ea"/>
              </a:rPr>
              <a:t>point</a:t>
            </a:r>
            <a:r>
              <a:rPr lang="ja-JP" altLang="en-US" sz="2000" dirty="0" smtClean="0">
                <a:latin typeface="+mn-ea"/>
              </a:rPr>
              <a:t>がたまる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・たまった</a:t>
            </a:r>
            <a:r>
              <a:rPr lang="en-US" altLang="ja-JP" sz="2000" dirty="0" smtClean="0">
                <a:latin typeface="+mn-ea"/>
              </a:rPr>
              <a:t>point</a:t>
            </a:r>
            <a:r>
              <a:rPr lang="ja-JP" altLang="en-US" sz="2000" dirty="0" smtClean="0">
                <a:latin typeface="+mn-ea"/>
              </a:rPr>
              <a:t>はモールで使える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・家族で</a:t>
            </a:r>
            <a:r>
              <a:rPr lang="en-US" altLang="ja-JP" sz="2000" dirty="0" smtClean="0">
                <a:latin typeface="+mn-ea"/>
              </a:rPr>
              <a:t>point</a:t>
            </a:r>
            <a:r>
              <a:rPr lang="ja-JP" altLang="en-US" sz="2000" dirty="0" smtClean="0">
                <a:latin typeface="+mn-ea"/>
              </a:rPr>
              <a:t>を共有できる</a:t>
            </a:r>
            <a:endParaRPr lang="en-US" altLang="ja-JP" sz="2000" dirty="0" smtClean="0">
              <a:latin typeface="+mn-ea"/>
            </a:endParaRPr>
          </a:p>
        </p:txBody>
      </p:sp>
      <p:pic>
        <p:nvPicPr>
          <p:cNvPr id="22" name="Picture 3" descr="Z:\00 共用データ\04　イベント\2010年度\公共政策コンペ\図\mushanyoca\mushanyoca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33436"/>
            <a:ext cx="4608512" cy="3347693"/>
          </a:xfrm>
          <a:prstGeom prst="rect">
            <a:avLst/>
          </a:prstGeom>
          <a:noFill/>
        </p:spPr>
      </p:pic>
      <p:sp>
        <p:nvSpPr>
          <p:cNvPr id="26" name="テキスト ボックス 25"/>
          <p:cNvSpPr txBox="1"/>
          <p:nvPr/>
        </p:nvSpPr>
        <p:spPr>
          <a:xfrm>
            <a:off x="5004048" y="3140969"/>
            <a:ext cx="3960440" cy="1323429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/>
              <a:t>■家族で楽しみを共有する</a:t>
            </a:r>
            <a:endParaRPr lang="en-US" altLang="ja-JP" sz="2000" dirty="0" smtClean="0"/>
          </a:p>
          <a:p>
            <a:r>
              <a:rPr lang="ja-JP" altLang="en-US" sz="2000" dirty="0" smtClean="0"/>
              <a:t>・家族で</a:t>
            </a:r>
            <a:r>
              <a:rPr lang="en-US" altLang="ja-JP" sz="2000" dirty="0" smtClean="0">
                <a:latin typeface="+mn-ea"/>
              </a:rPr>
              <a:t>point</a:t>
            </a:r>
            <a:r>
              <a:rPr lang="ja-JP" altLang="en-US" sz="2000" dirty="0" smtClean="0">
                <a:latin typeface="+mn-ea"/>
              </a:rPr>
              <a:t>をためる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/>
              <a:t>・家族で</a:t>
            </a:r>
            <a:r>
              <a:rPr lang="en-US" altLang="ja-JP" sz="2000" dirty="0" smtClean="0">
                <a:latin typeface="+mn-ea"/>
              </a:rPr>
              <a:t>point</a:t>
            </a:r>
            <a:r>
              <a:rPr lang="ja-JP" altLang="en-US" sz="2000" dirty="0" smtClean="0">
                <a:latin typeface="+mn-ea"/>
              </a:rPr>
              <a:t>を使う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→家庭円満へつながる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9552" y="4797153"/>
            <a:ext cx="8424936" cy="1323429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例えば</a:t>
            </a:r>
            <a:r>
              <a:rPr lang="en-US" altLang="ja-JP" sz="2000" dirty="0" smtClean="0">
                <a:latin typeface="+mn-ea"/>
              </a:rPr>
              <a:t>…</a:t>
            </a:r>
          </a:p>
          <a:p>
            <a:r>
              <a:rPr lang="ja-JP" altLang="en-US" sz="2000" dirty="0" smtClean="0">
                <a:latin typeface="+mn-ea"/>
              </a:rPr>
              <a:t>・お父さんがレンタサイクルで貯めたポイントで、お母さんが夕食の材料をゲット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・ポイントを貯めたらモールからプレゼントが！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・くまモンにカードかざすとポイント</a:t>
            </a:r>
            <a:r>
              <a:rPr lang="en-US" altLang="ja-JP" sz="2000" dirty="0" smtClean="0">
                <a:latin typeface="+mn-ea"/>
              </a:rPr>
              <a:t>100</a:t>
            </a:r>
            <a:r>
              <a:rPr lang="ja-JP" altLang="en-US" sz="2000" dirty="0" smtClean="0">
                <a:latin typeface="+mn-ea"/>
              </a:rPr>
              <a:t>倍</a:t>
            </a:r>
            <a:endParaRPr lang="en-US" altLang="ja-JP" sz="20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00 共用データ\04　イベント\2010年度\公共政策コンペ\パワポ\mushanyoca_cs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8175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概念図パース.jpg"/>
          <p:cNvPicPr>
            <a:picLocks noChangeAspect="1" noChangeArrowheads="1"/>
          </p:cNvPicPr>
          <p:nvPr/>
        </p:nvPicPr>
        <p:blipFill>
          <a:blip r:embed="rId3" cstate="print"/>
          <a:srcRect l="870" t="1396" r="7735"/>
          <a:stretch>
            <a:fillRect/>
          </a:stretch>
        </p:blipFill>
        <p:spPr bwMode="auto">
          <a:xfrm>
            <a:off x="1403648" y="332656"/>
            <a:ext cx="6264696" cy="6086420"/>
          </a:xfrm>
          <a:prstGeom prst="rect">
            <a:avLst/>
          </a:prstGeom>
          <a:noFill/>
        </p:spPr>
      </p:pic>
      <p:sp>
        <p:nvSpPr>
          <p:cNvPr id="3" name="フリーフォーム 2"/>
          <p:cNvSpPr/>
          <p:nvPr/>
        </p:nvSpPr>
        <p:spPr>
          <a:xfrm>
            <a:off x="899592" y="425669"/>
            <a:ext cx="1639614" cy="2144110"/>
          </a:xfrm>
          <a:custGeom>
            <a:avLst/>
            <a:gdLst>
              <a:gd name="connsiteX0" fmla="*/ 0 w 1639614"/>
              <a:gd name="connsiteY0" fmla="*/ 0 h 2144110"/>
              <a:gd name="connsiteX1" fmla="*/ 1608083 w 1639614"/>
              <a:gd name="connsiteY1" fmla="*/ 315310 h 2144110"/>
              <a:gd name="connsiteX2" fmla="*/ 1639614 w 1639614"/>
              <a:gd name="connsiteY2" fmla="*/ 1229710 h 2144110"/>
              <a:gd name="connsiteX3" fmla="*/ 220718 w 1639614"/>
              <a:gd name="connsiteY3" fmla="*/ 2144110 h 2144110"/>
              <a:gd name="connsiteX4" fmla="*/ 0 w 1639614"/>
              <a:gd name="connsiteY4" fmla="*/ 0 h 214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614" h="2144110">
                <a:moveTo>
                  <a:pt x="0" y="0"/>
                </a:moveTo>
                <a:lnTo>
                  <a:pt x="1608083" y="315310"/>
                </a:lnTo>
                <a:lnTo>
                  <a:pt x="1639614" y="1229710"/>
                </a:lnTo>
                <a:lnTo>
                  <a:pt x="220718" y="2144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933814" y="44624"/>
            <a:ext cx="3240360" cy="3240360"/>
          </a:xfrm>
          <a:prstGeom prst="ellipse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501766" y="1988840"/>
            <a:ext cx="3240360" cy="3240360"/>
          </a:xfrm>
          <a:prstGeom prst="ellips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166062" y="1412776"/>
            <a:ext cx="3240360" cy="3240360"/>
          </a:xfrm>
          <a:prstGeom prst="ellipse">
            <a:avLst/>
          </a:prstGeom>
          <a:solidFill>
            <a:srgbClr val="92D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445982" y="3501008"/>
            <a:ext cx="3240360" cy="3240360"/>
          </a:xfrm>
          <a:prstGeom prst="ellipse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77830" y="40466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+mj-ea"/>
                <a:ea typeface="+mj-ea"/>
              </a:rPr>
              <a:t>お寺を中心とした</a:t>
            </a:r>
            <a:endParaRPr kumimoji="1" lang="en-US" altLang="ja-JP" sz="2000" dirty="0" smtClean="0">
              <a:latin typeface="+mj-ea"/>
              <a:ea typeface="+mj-ea"/>
            </a:endParaRPr>
          </a:p>
          <a:p>
            <a:pPr algn="ctr"/>
            <a:r>
              <a:rPr lang="ja-JP" altLang="en-US" sz="2000" dirty="0" smtClean="0">
                <a:latin typeface="+mj-ea"/>
                <a:ea typeface="+mj-ea"/>
              </a:rPr>
              <a:t>オープンスペースの活用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85742" y="443711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+mj-ea"/>
                <a:ea typeface="+mj-ea"/>
              </a:rPr>
              <a:t>既存店舗と新規店舗の連携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73974" y="587727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+mj-ea"/>
                <a:ea typeface="+mj-ea"/>
              </a:rPr>
              <a:t>様々な路地の活用による</a:t>
            </a:r>
            <a:endParaRPr kumimoji="1" lang="en-US" altLang="ja-JP" sz="2000" dirty="0" smtClean="0">
              <a:latin typeface="+mj-ea"/>
              <a:ea typeface="+mj-ea"/>
            </a:endParaRPr>
          </a:p>
          <a:p>
            <a:pPr algn="ctr"/>
            <a:r>
              <a:rPr lang="ja-JP" altLang="en-US" sz="2000" dirty="0" smtClean="0">
                <a:latin typeface="+mj-ea"/>
                <a:ea typeface="+mj-ea"/>
              </a:rPr>
              <a:t>回遊性の向上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66062" y="252483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atin typeface="+mj-ea"/>
                <a:ea typeface="+mj-ea"/>
              </a:rPr>
              <a:t>旧住民・新規住民の連携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Z:\00 共用データ\04　イベント\2010年度\公共政策コンペ\パネルデータ\概念図後半\モールパース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8523" y="4290968"/>
            <a:ext cx="1594463" cy="835364"/>
          </a:xfrm>
          <a:prstGeom prst="rect">
            <a:avLst/>
          </a:prstGeom>
          <a:noFill/>
        </p:spPr>
      </p:pic>
      <p:pic>
        <p:nvPicPr>
          <p:cNvPr id="1037" name="Picture 13" descr="Z:\00 共用データ\04　イベント\2010年度\公共政策コンペ\パネルデータ\概念図後半\モールパース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71" y="3800110"/>
            <a:ext cx="2340429" cy="1372054"/>
          </a:xfrm>
          <a:prstGeom prst="rect">
            <a:avLst/>
          </a:prstGeom>
          <a:noFill/>
        </p:spPr>
      </p:pic>
      <p:pic>
        <p:nvPicPr>
          <p:cNvPr id="1029" name="Picture 5" descr="C:\Users\iwata\Documents\研究室ゼミ・プロ関係\10公共政策コンペ\モールパース４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2355" y="1789437"/>
            <a:ext cx="1548331" cy="1330957"/>
          </a:xfrm>
          <a:prstGeom prst="rect">
            <a:avLst/>
          </a:prstGeom>
          <a:noFill/>
        </p:spPr>
      </p:pic>
      <p:pic>
        <p:nvPicPr>
          <p:cNvPr id="1036" name="Picture 12" descr="Z:\00 共用データ\04　イベント\2010年度\公共政策コンペ\パネルデータ\概念図後半\モールパース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3631" y="5846412"/>
            <a:ext cx="1864632" cy="861874"/>
          </a:xfrm>
          <a:prstGeom prst="rect">
            <a:avLst/>
          </a:prstGeom>
          <a:noFill/>
        </p:spPr>
      </p:pic>
      <p:pic>
        <p:nvPicPr>
          <p:cNvPr id="1030" name="Picture 6" descr="Z:\00 共用データ\04　イベント\2010年度\公共政策コンペ\パネルデータ\概念図後半\モールパース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429" y="5640675"/>
            <a:ext cx="1745740" cy="1182989"/>
          </a:xfrm>
          <a:prstGeom prst="rect">
            <a:avLst/>
          </a:prstGeom>
          <a:noFill/>
        </p:spPr>
      </p:pic>
      <p:pic>
        <p:nvPicPr>
          <p:cNvPr id="2" name="Picture 2" descr="Z:\00 共用データ\04　イベント\2010年度\公共政策コンペ\パネルデータ\概念図後半\モールパース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0402" y="2040274"/>
            <a:ext cx="1561174" cy="1131554"/>
          </a:xfrm>
          <a:prstGeom prst="rect">
            <a:avLst/>
          </a:prstGeom>
          <a:noFill/>
        </p:spPr>
      </p:pic>
      <p:pic>
        <p:nvPicPr>
          <p:cNvPr id="4" name="Picture 4" descr="Z:\00 共用データ\04　イベント\2010年度\公共政策コンペ\パネルデータ\概念図後半\モールパース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6343" y="2779012"/>
            <a:ext cx="1131554" cy="983488"/>
          </a:xfrm>
          <a:prstGeom prst="rect">
            <a:avLst/>
          </a:prstGeom>
          <a:noFill/>
        </p:spPr>
      </p:pic>
      <p:pic>
        <p:nvPicPr>
          <p:cNvPr id="1031" name="Picture 7" descr="Z:\00 共用データ\04　イベント\2010年度\公共政策コンペ\パネルデータ\概念図後半\モールパース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8818" y="2657486"/>
            <a:ext cx="1570269" cy="1131554"/>
          </a:xfrm>
          <a:prstGeom prst="rect">
            <a:avLst/>
          </a:prstGeom>
          <a:noFill/>
        </p:spPr>
      </p:pic>
      <p:pic>
        <p:nvPicPr>
          <p:cNvPr id="5" name="Picture 5" descr="Z:\00 共用データ\04　イベント\2010年度\公共政策コンペ\パネルデータ\概念図後半\モールパース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0691" y="754417"/>
            <a:ext cx="1188641" cy="830436"/>
          </a:xfrm>
          <a:prstGeom prst="rect">
            <a:avLst/>
          </a:prstGeom>
          <a:noFill/>
        </p:spPr>
      </p:pic>
      <p:pic>
        <p:nvPicPr>
          <p:cNvPr id="1026" name="Picture 2" descr="C:\Users\iwata\Documents\研究室ゼミ・プロ関係\10公共政策コンペ\モールパース１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25903" y="4354817"/>
            <a:ext cx="1102640" cy="904609"/>
          </a:xfrm>
          <a:prstGeom prst="rect">
            <a:avLst/>
          </a:prstGeom>
          <a:noFill/>
        </p:spPr>
      </p:pic>
      <p:pic>
        <p:nvPicPr>
          <p:cNvPr id="1032" name="Picture 8" descr="Z:\00 共用データ\04　イベント\2010年度\公共政策コンペ\パネルデータ\概念図後半\モールパース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0252" y="5692109"/>
            <a:ext cx="4173991" cy="1045482"/>
          </a:xfrm>
          <a:prstGeom prst="rect">
            <a:avLst/>
          </a:prstGeom>
          <a:noFill/>
          <a:scene3d>
            <a:camera prst="orthographicFront">
              <a:rot lat="0" lon="0" rev="21540000"/>
            </a:camera>
            <a:lightRig rig="threePt" dir="t"/>
          </a:scene3d>
        </p:spPr>
      </p:pic>
      <p:pic>
        <p:nvPicPr>
          <p:cNvPr id="1033" name="Picture 9" descr="Z:\00 共用データ\04　イベント\2010年度\公共政策コンペ\パネルデータ\概念図後半\モールパース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3564" y="3766373"/>
            <a:ext cx="959711" cy="1382655"/>
          </a:xfrm>
          <a:prstGeom prst="rect">
            <a:avLst/>
          </a:prstGeom>
          <a:noFill/>
        </p:spPr>
      </p:pic>
      <p:pic>
        <p:nvPicPr>
          <p:cNvPr id="1035" name="Picture 11" descr="Z:\00 共用データ\04　イベント\2010年度\公共政策コンペ\パネルデータ\概念図後半\モールパース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3017" y="3843978"/>
            <a:ext cx="1948115" cy="1179485"/>
          </a:xfrm>
          <a:prstGeom prst="rect">
            <a:avLst/>
          </a:prstGeom>
          <a:noFill/>
        </p:spPr>
      </p:pic>
      <p:pic>
        <p:nvPicPr>
          <p:cNvPr id="1034" name="Picture 10" descr="Z:\00 共用データ\04　イベント\2010年度\公共政策コンペ\パネルデータ\概念図後半\モールパース1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56474" y="1692528"/>
            <a:ext cx="1687240" cy="913524"/>
          </a:xfrm>
          <a:prstGeom prst="rect">
            <a:avLst/>
          </a:prstGeom>
          <a:noFill/>
        </p:spPr>
      </p:pic>
      <p:pic>
        <p:nvPicPr>
          <p:cNvPr id="1027" name="Picture 3" descr="C:\Users\iwata\Documents\研究室ゼミ・プロ関係\10公共政策コンペ\モールパース２.jpg"/>
          <p:cNvPicPr>
            <a:picLocks noChangeAspect="1" noChangeArrowheads="1"/>
          </p:cNvPicPr>
          <p:nvPr/>
        </p:nvPicPr>
        <p:blipFill>
          <a:blip r:embed="rId16" cstate="print"/>
          <a:srcRect l="2068"/>
          <a:stretch>
            <a:fillRect/>
          </a:stretch>
        </p:blipFill>
        <p:spPr bwMode="auto">
          <a:xfrm>
            <a:off x="1098480" y="1525932"/>
            <a:ext cx="1131554" cy="1178047"/>
          </a:xfrm>
          <a:prstGeom prst="rect">
            <a:avLst/>
          </a:prstGeom>
          <a:noFill/>
        </p:spPr>
      </p:pic>
      <p:pic>
        <p:nvPicPr>
          <p:cNvPr id="39" name="Picture 4" descr="C:\Users\iwata\Documents\研究室ゼミ・プロ関係\10公共政策コンペ\モールパース３.jpg"/>
          <p:cNvPicPr>
            <a:picLocks noChangeAspect="1" noChangeArrowheads="1"/>
          </p:cNvPicPr>
          <p:nvPr/>
        </p:nvPicPr>
        <p:blipFill>
          <a:blip r:embed="rId17" cstate="print"/>
          <a:srcRect l="60200"/>
          <a:stretch>
            <a:fillRect/>
          </a:stretch>
        </p:blipFill>
        <p:spPr bwMode="auto">
          <a:xfrm>
            <a:off x="2354674" y="1293987"/>
            <a:ext cx="480150" cy="540551"/>
          </a:xfrm>
          <a:prstGeom prst="rect">
            <a:avLst/>
          </a:prstGeom>
          <a:noFill/>
        </p:spPr>
      </p:pic>
      <p:pic>
        <p:nvPicPr>
          <p:cNvPr id="1028" name="Picture 4" descr="C:\Users\iwata\Documents\研究室ゼミ・プロ関係\10公共政策コンペ\モールパース３.jpg"/>
          <p:cNvPicPr>
            <a:picLocks noChangeAspect="1" noChangeArrowheads="1"/>
          </p:cNvPicPr>
          <p:nvPr/>
        </p:nvPicPr>
        <p:blipFill>
          <a:blip r:embed="rId18" cstate="print"/>
          <a:srcRect r="44765"/>
          <a:stretch>
            <a:fillRect/>
          </a:stretch>
        </p:blipFill>
        <p:spPr bwMode="auto">
          <a:xfrm>
            <a:off x="2251806" y="745773"/>
            <a:ext cx="771514" cy="625856"/>
          </a:xfrm>
          <a:prstGeom prst="rect">
            <a:avLst/>
          </a:prstGeom>
          <a:noFill/>
        </p:spPr>
      </p:pic>
      <p:cxnSp>
        <p:nvCxnSpPr>
          <p:cNvPr id="6" name="直線コネクタ 5"/>
          <p:cNvCxnSpPr/>
          <p:nvPr/>
        </p:nvCxnSpPr>
        <p:spPr>
          <a:xfrm>
            <a:off x="97217" y="754417"/>
            <a:ext cx="8943914" cy="0"/>
          </a:xfrm>
          <a:prstGeom prst="line">
            <a:avLst/>
          </a:prstGeom>
          <a:ln w="1016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171686" y="-36788"/>
            <a:ext cx="1748766" cy="773824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ビジネスマン</a:t>
            </a:r>
            <a:endParaRPr lang="en-US" altLang="ja-JP" sz="2300" dirty="0" smtClean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＆ファミリー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77623" y="-36788"/>
            <a:ext cx="1697331" cy="773824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地域住民</a:t>
            </a:r>
            <a:endParaRPr lang="en-US" altLang="ja-JP" sz="2300" dirty="0" smtClean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市民・プロ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32126" y="73133"/>
            <a:ext cx="1851634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行政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40932" y="73133"/>
            <a:ext cx="1697331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ja-JP" altLang="en-US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観光客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17897" y="805852"/>
            <a:ext cx="765863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モールの使い手を募集する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80492" y="3274697"/>
            <a:ext cx="1805851" cy="461658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町内会やまちづくりの会、プロの連携が生まれる。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20251" y="5229200"/>
            <a:ext cx="1954503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晴れてビジネスマン引退！</a:t>
            </a:r>
            <a:endParaRPr lang="en-US" altLang="ja-JP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地域住民として新たなまちづくりの担い手に。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54588" y="3223262"/>
            <a:ext cx="1028686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職住近接の生活により、家庭円満！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47034" y="1803120"/>
            <a:ext cx="925817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モール内のマンションを購入。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20251" y="754417"/>
            <a:ext cx="1234423" cy="866157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福岡から通勤。</a:t>
            </a:r>
            <a:endParaRPr lang="en-US" altLang="ja-JP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レンタサイクルと</a:t>
            </a:r>
            <a:r>
              <a:rPr lang="ja-JP" altLang="en-US" sz="13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む</a:t>
            </a:r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しゃんよかを使いこなす。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7577" y="805852"/>
            <a:ext cx="1440160" cy="461658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桶屋町を皮切りに、モールが広がる。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83275" y="1577366"/>
            <a:ext cx="1697331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だんだんと、人の輪が広がっていく。活動も多様になっていく。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29057" y="5099791"/>
            <a:ext cx="1800200" cy="866157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起業を目指す若者から引退したビジネスマンまで、いろんな人が仲良く暮らす街になる。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66463" y="2733814"/>
            <a:ext cx="977251" cy="106621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地域住民と一緒に、モールのルール作りを進める。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34994" y="1628800"/>
            <a:ext cx="1388726" cy="461658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必要な場所に整備を進める。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92080" y="3936713"/>
            <a:ext cx="1800200" cy="466047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外部からの視察が増える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46383" y="5177766"/>
            <a:ext cx="1285857" cy="466047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住みたい街</a:t>
            </a:r>
            <a:r>
              <a:rPr lang="en-US" altLang="ja-JP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NO</a:t>
            </a:r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１として表彰される。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400886" y="1004959"/>
            <a:ext cx="1337291" cy="263801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お城を見て帰る。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40931" y="1681485"/>
            <a:ext cx="1182989" cy="461658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城下町を散策するようになる。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189497" y="3283829"/>
            <a:ext cx="1285857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体験型の活動に参加するため、宿泊客が増える。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240931" y="5177766"/>
            <a:ext cx="1748766" cy="666102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暮らしの色漂う観光地として観光客が訪れるようになる。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3297" y="754418"/>
            <a:ext cx="894086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2011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3297" y="1731669"/>
            <a:ext cx="894086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2012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23297" y="2966092"/>
            <a:ext cx="894086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2015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3297" y="4200515"/>
            <a:ext cx="894086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2020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3297" y="5634460"/>
            <a:ext cx="894086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2040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cxnSp>
        <p:nvCxnSpPr>
          <p:cNvPr id="48" name="直線コネクタ 47"/>
          <p:cNvCxnSpPr/>
          <p:nvPr/>
        </p:nvCxnSpPr>
        <p:spPr>
          <a:xfrm rot="5400000">
            <a:off x="5612131" y="3417930"/>
            <a:ext cx="6858000" cy="0"/>
          </a:xfrm>
          <a:prstGeom prst="line">
            <a:avLst/>
          </a:prstGeom>
          <a:ln w="1143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120251" y="4070159"/>
            <a:ext cx="1440160" cy="461658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r>
              <a:rPr lang="ja-JP" alt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妻は井戸端会議に花が咲く。</a:t>
            </a:r>
            <a:endParaRPr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67" name="下矢印 66"/>
          <p:cNvSpPr/>
          <p:nvPr/>
        </p:nvSpPr>
        <p:spPr>
          <a:xfrm>
            <a:off x="965949" y="0"/>
            <a:ext cx="154303" cy="5846411"/>
          </a:xfrm>
          <a:prstGeom prst="downArrow">
            <a:avLst/>
          </a:prstGeom>
          <a:gradFill flip="none" rotWithShape="1">
            <a:gsLst>
              <a:gs pos="27000">
                <a:schemeClr val="accent5">
                  <a:lumMod val="75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21229" y="233860"/>
            <a:ext cx="874383" cy="417689"/>
          </a:xfrm>
          <a:prstGeom prst="rect">
            <a:avLst/>
          </a:prstGeom>
          <a:noFill/>
        </p:spPr>
        <p:txBody>
          <a:bodyPr wrap="square" lIns="65299" tIns="32650" rIns="65299" bIns="32650" rtlCol="0">
            <a:spAutoFit/>
          </a:bodyPr>
          <a:lstStyle/>
          <a:p>
            <a:pPr algn="ctr"/>
            <a:r>
              <a:rPr lang="en-US" altLang="ja-JP" sz="2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YEAR</a:t>
            </a:r>
            <a:endParaRPr lang="ja-JP" altLang="en-US" sz="2300" dirty="0">
              <a:solidFill>
                <a:schemeClr val="tx1">
                  <a:lumMod val="65000"/>
                  <a:lumOff val="35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51" name="下矢印 50"/>
          <p:cNvSpPr/>
          <p:nvPr/>
        </p:nvSpPr>
        <p:spPr>
          <a:xfrm>
            <a:off x="3023320" y="0"/>
            <a:ext cx="154303" cy="5846411"/>
          </a:xfrm>
          <a:prstGeom prst="downArrow">
            <a:avLst/>
          </a:prstGeom>
          <a:gradFill flip="none" rotWithShape="1">
            <a:gsLst>
              <a:gs pos="27000">
                <a:schemeClr val="accent5">
                  <a:lumMod val="75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下矢印 51"/>
          <p:cNvSpPr/>
          <p:nvPr/>
        </p:nvSpPr>
        <p:spPr>
          <a:xfrm>
            <a:off x="5029257" y="0"/>
            <a:ext cx="154303" cy="5846411"/>
          </a:xfrm>
          <a:prstGeom prst="downArrow">
            <a:avLst/>
          </a:prstGeom>
          <a:gradFill flip="none" rotWithShape="1">
            <a:gsLst>
              <a:gs pos="27000">
                <a:schemeClr val="accent5">
                  <a:lumMod val="75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下矢印 52"/>
          <p:cNvSpPr/>
          <p:nvPr/>
        </p:nvSpPr>
        <p:spPr>
          <a:xfrm>
            <a:off x="7035194" y="0"/>
            <a:ext cx="154303" cy="5846411"/>
          </a:xfrm>
          <a:prstGeom prst="downArrow">
            <a:avLst/>
          </a:prstGeom>
          <a:gradFill flip="none" rotWithShape="1">
            <a:gsLst>
              <a:gs pos="27000">
                <a:schemeClr val="accent5">
                  <a:lumMod val="75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/>
          <p:cNvCxnSpPr/>
          <p:nvPr/>
        </p:nvCxnSpPr>
        <p:spPr>
          <a:xfrm rot="5400000">
            <a:off x="-3331783" y="3412887"/>
            <a:ext cx="6858000" cy="0"/>
          </a:xfrm>
          <a:prstGeom prst="line">
            <a:avLst/>
          </a:prstGeom>
          <a:ln w="1143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15"/>
          <p:cNvGrpSpPr/>
          <p:nvPr/>
        </p:nvGrpSpPr>
        <p:grpSpPr>
          <a:xfrm>
            <a:off x="0" y="0"/>
            <a:ext cx="9339935" cy="7101408"/>
            <a:chOff x="0" y="-963488"/>
            <a:chExt cx="10287000" cy="7821488"/>
          </a:xfrm>
        </p:grpSpPr>
        <p:grpSp>
          <p:nvGrpSpPr>
            <p:cNvPr id="4" name="グループ化 13"/>
            <p:cNvGrpSpPr/>
            <p:nvPr/>
          </p:nvGrpSpPr>
          <p:grpSpPr>
            <a:xfrm>
              <a:off x="0" y="0"/>
              <a:ext cx="10287000" cy="6858000"/>
              <a:chOff x="4067944" y="-963488"/>
              <a:chExt cx="12961440" cy="864096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50" t="25720" r="13300" b="9601"/>
              <a:stretch>
                <a:fillRect/>
              </a:stretch>
            </p:blipFill>
            <p:spPr bwMode="auto">
              <a:xfrm>
                <a:off x="4067944" y="2132856"/>
                <a:ext cx="12961440" cy="5544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650" t="26040" r="13300" b="10000"/>
              <a:stretch>
                <a:fillRect/>
              </a:stretch>
            </p:blipFill>
            <p:spPr bwMode="auto">
              <a:xfrm>
                <a:off x="4067944" y="-963488"/>
                <a:ext cx="12961440" cy="5483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527" t="49160" r="13443" b="10000"/>
            <a:stretch>
              <a:fillRect/>
            </a:stretch>
          </p:blipFill>
          <p:spPr bwMode="auto">
            <a:xfrm>
              <a:off x="0" y="-963488"/>
              <a:ext cx="10260632" cy="277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テキスト ボックス 25"/>
          <p:cNvSpPr txBox="1"/>
          <p:nvPr/>
        </p:nvSpPr>
        <p:spPr bwMode="auto">
          <a:xfrm>
            <a:off x="996307" y="3033614"/>
            <a:ext cx="1584325" cy="261600"/>
          </a:xfrm>
          <a:prstGeom prst="rect">
            <a:avLst/>
          </a:prstGeom>
          <a:noFill/>
        </p:spPr>
        <p:txBody>
          <a:bodyPr lIns="91429" tIns="45715" rIns="91429" bIns="45715">
            <a:spAutoFit/>
          </a:bodyPr>
          <a:lstStyle/>
          <a:p>
            <a:pPr algn="ctr">
              <a:defRPr/>
            </a:pPr>
            <a:endParaRPr lang="ja-JP" altLang="en-US" sz="11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15616" y="1196752"/>
            <a:ext cx="2880320" cy="12003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ja-JP" altLang="en-US" dirty="0" smtClean="0"/>
              <a:t>■新町地区</a:t>
            </a:r>
            <a:endParaRPr lang="en-US" altLang="ja-JP" dirty="0" smtClean="0"/>
          </a:p>
          <a:p>
            <a:r>
              <a:rPr lang="ja-JP" altLang="en-US" dirty="0" smtClean="0"/>
              <a:t>・町屋や石垣の残る町並み</a:t>
            </a:r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ja-JP" altLang="en-US" dirty="0"/>
              <a:t>まちづくり</a:t>
            </a:r>
            <a:r>
              <a:rPr lang="ja-JP" altLang="en-US" dirty="0" smtClean="0"/>
              <a:t>の会による活動</a:t>
            </a:r>
            <a:endParaRPr lang="en-US" altLang="ja-JP" dirty="0" smtClean="0"/>
          </a:p>
          <a:p>
            <a:r>
              <a:rPr lang="ja-JP" altLang="en-US" dirty="0" smtClean="0"/>
              <a:t>・森や水などの資源</a:t>
            </a:r>
            <a:endParaRPr lang="en-US" altLang="ja-JP" dirty="0" smtClean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19871" y="5589240"/>
            <a:ext cx="2664297" cy="120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ja-JP" altLang="en-US" dirty="0" smtClean="0"/>
              <a:t>■古町地区</a:t>
            </a:r>
            <a:endParaRPr lang="en-US" altLang="ja-JP" dirty="0" smtClean="0"/>
          </a:p>
          <a:p>
            <a:r>
              <a:rPr lang="ja-JP" altLang="en-US" dirty="0"/>
              <a:t>・お寺や歴史的建築物</a:t>
            </a:r>
            <a:endParaRPr lang="en-US" altLang="ja-JP" dirty="0"/>
          </a:p>
          <a:p>
            <a:r>
              <a:rPr lang="ja-JP" altLang="en-US" dirty="0" smtClean="0"/>
              <a:t>・特徴的な街区</a:t>
            </a:r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ja-JP" altLang="en-US" dirty="0"/>
              <a:t>まちづくり</a:t>
            </a:r>
            <a:r>
              <a:rPr lang="ja-JP" altLang="en-US" dirty="0" smtClean="0"/>
              <a:t>の会による活動</a:t>
            </a:r>
            <a:endParaRPr lang="en-US" altLang="ja-JP" dirty="0" smtClean="0"/>
          </a:p>
        </p:txBody>
      </p:sp>
      <p:sp>
        <p:nvSpPr>
          <p:cNvPr id="13" name="正方形/長方形 12"/>
          <p:cNvSpPr/>
          <p:nvPr/>
        </p:nvSpPr>
        <p:spPr>
          <a:xfrm>
            <a:off x="179512" y="320781"/>
            <a:ext cx="8964488" cy="5040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4168" y="2636912"/>
            <a:ext cx="2952328" cy="120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ja-JP" altLang="en-US" dirty="0" smtClean="0"/>
              <a:t>■桜町地区</a:t>
            </a:r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ja-JP" altLang="en-US" dirty="0"/>
              <a:t>熊本城</a:t>
            </a:r>
            <a:r>
              <a:rPr lang="ja-JP" altLang="en-US" dirty="0" smtClean="0"/>
              <a:t>や中心市街地</a:t>
            </a:r>
            <a:endParaRPr lang="en-US" altLang="ja-JP" dirty="0" smtClean="0"/>
          </a:p>
          <a:p>
            <a:r>
              <a:rPr lang="ja-JP" altLang="en-US" dirty="0" smtClean="0"/>
              <a:t>・坪井川沿いに並ぶ建築物</a:t>
            </a:r>
            <a:endParaRPr lang="en-US" altLang="ja-JP" dirty="0" smtClean="0"/>
          </a:p>
          <a:p>
            <a:r>
              <a:rPr lang="ja-JP" altLang="en-US" dirty="0" smtClean="0"/>
              <a:t>・まちづくりの会による活動</a:t>
            </a:r>
            <a:endParaRPr lang="en-US" altLang="ja-JP" dirty="0" smtClean="0"/>
          </a:p>
        </p:txBody>
      </p:sp>
      <p:pic>
        <p:nvPicPr>
          <p:cNvPr id="12" name="Picture 6" descr="九州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794879"/>
            <a:ext cx="2032954" cy="23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176007"/>
            <a:ext cx="8913168" cy="720080"/>
          </a:xfrm>
        </p:spPr>
        <p:txBody>
          <a:bodyPr>
            <a:normAutofit/>
          </a:bodyPr>
          <a:lstStyle/>
          <a:p>
            <a:pPr algn="dist"/>
            <a:r>
              <a:rPr lang="ja-JP" altLang="en-US" sz="3200" dirty="0" smtClean="0">
                <a:latin typeface="+mj-ea"/>
              </a:rPr>
              <a:t>対象地：熊本城の城下町地区一帯</a:t>
            </a:r>
            <a:endParaRPr lang="ja-JP" altLang="en-US" sz="3200" dirty="0">
              <a:latin typeface="+mj-ea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3923928" y="2132856"/>
            <a:ext cx="720080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31" idx="0"/>
          </p:cNvCxnSpPr>
          <p:nvPr/>
        </p:nvCxnSpPr>
        <p:spPr>
          <a:xfrm rot="5400000" flipH="1" flipV="1">
            <a:off x="4049943" y="4851157"/>
            <a:ext cx="1440160" cy="36006"/>
          </a:xfrm>
          <a:prstGeom prst="straightConnector1">
            <a:avLst/>
          </a:prstGeom>
          <a:ln w="381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16200000" flipV="1">
            <a:off x="6336196" y="2168860"/>
            <a:ext cx="576064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043608" y="6341269"/>
            <a:ext cx="1080120" cy="400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000" dirty="0" smtClean="0"/>
              <a:t>熊本駅</a:t>
            </a:r>
            <a:endParaRPr lang="en-US" altLang="ja-JP" sz="2000" dirty="0" smtClean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8144" y="1196752"/>
            <a:ext cx="1080120" cy="400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000" dirty="0" smtClean="0"/>
              <a:t>熊本城</a:t>
            </a:r>
            <a:endParaRPr lang="en-US" altLang="ja-JP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 bwMode="auto">
          <a:xfrm>
            <a:off x="996307" y="3033614"/>
            <a:ext cx="1584325" cy="261600"/>
          </a:xfrm>
          <a:prstGeom prst="rect">
            <a:avLst/>
          </a:prstGeom>
          <a:noFill/>
        </p:spPr>
        <p:txBody>
          <a:bodyPr lIns="91429" tIns="45715" rIns="91429" bIns="45715">
            <a:spAutoFit/>
          </a:bodyPr>
          <a:lstStyle/>
          <a:p>
            <a:pPr algn="ctr">
              <a:defRPr/>
            </a:pPr>
            <a:endParaRPr lang="ja-JP" altLang="en-US" sz="11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66251" y="2492896"/>
            <a:ext cx="8833863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16200000" flipH="1">
            <a:off x="2131418" y="2553709"/>
            <a:ext cx="4893668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79512" y="188640"/>
            <a:ext cx="4176464" cy="5232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800" dirty="0" smtClean="0"/>
              <a:t>城下町の</a:t>
            </a:r>
            <a:r>
              <a:rPr lang="ja-JP" altLang="en-US" sz="2800" dirty="0" smtClean="0">
                <a:solidFill>
                  <a:schemeClr val="accent6">
                    <a:lumMod val="75000"/>
                  </a:schemeClr>
                </a:solidFill>
              </a:rPr>
              <a:t>強み</a:t>
            </a:r>
            <a:endParaRPr lang="en-US" altLang="ja-JP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88024" y="188640"/>
            <a:ext cx="4176464" cy="5232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800" dirty="0" smtClean="0"/>
              <a:t>城下町の</a:t>
            </a:r>
            <a:r>
              <a:rPr lang="ja-JP" altLang="en-US" sz="2800" dirty="0" smtClean="0">
                <a:solidFill>
                  <a:schemeClr val="accent5">
                    <a:lumMod val="75000"/>
                  </a:schemeClr>
                </a:solidFill>
              </a:rPr>
              <a:t>弱み</a:t>
            </a:r>
            <a:endParaRPr lang="en-US" altLang="ja-JP" sz="28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9512" y="2708920"/>
            <a:ext cx="4176464" cy="5232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800" dirty="0" smtClean="0"/>
              <a:t>外的な</a:t>
            </a:r>
            <a:r>
              <a:rPr lang="ja-JP" altLang="en-US" sz="2800" dirty="0" smtClean="0">
                <a:solidFill>
                  <a:srgbClr val="FF0000"/>
                </a:solidFill>
              </a:rPr>
              <a:t>チャンス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88024" y="2708920"/>
            <a:ext cx="4176464" cy="5232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2800" dirty="0" smtClean="0"/>
              <a:t>外的な</a:t>
            </a:r>
            <a:r>
              <a:rPr lang="ja-JP" altLang="en-US" sz="2800" dirty="0" smtClean="0">
                <a:solidFill>
                  <a:schemeClr val="accent4">
                    <a:lumMod val="75000"/>
                  </a:schemeClr>
                </a:solidFill>
              </a:rPr>
              <a:t>脅威</a:t>
            </a:r>
            <a:endParaRPr lang="en-US" altLang="ja-JP" sz="28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テキスト ボックス 9"/>
          <p:cNvSpPr txBox="1">
            <a:spLocks noChangeArrowheads="1"/>
          </p:cNvSpPr>
          <p:nvPr/>
        </p:nvSpPr>
        <p:spPr bwMode="auto">
          <a:xfrm>
            <a:off x="179512" y="908720"/>
            <a:ext cx="4320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dirty="0" smtClean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熊本城、石垣、町屋、坪井川などの歴史的な資産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中心市街地に近く住みやすい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FFC00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駅都心間のまちづくり活動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■女性、ファミリーが多い</a:t>
            </a:r>
          </a:p>
          <a:p>
            <a:endParaRPr lang="en-US" altLang="ja-JP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5" name="テキスト ボックス 9"/>
          <p:cNvSpPr txBox="1">
            <a:spLocks noChangeArrowheads="1"/>
          </p:cNvSpPr>
          <p:nvPr/>
        </p:nvSpPr>
        <p:spPr bwMode="auto">
          <a:xfrm>
            <a:off x="179512" y="3501008"/>
            <a:ext cx="4320480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九州新幹線の開通による出入りの増加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副都心の発展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■九州内からの移動時間の短縮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FFC00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通勤スタイルの変化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6" name="テキスト ボックス 9"/>
          <p:cNvSpPr txBox="1">
            <a:spLocks noChangeArrowheads="1"/>
          </p:cNvSpPr>
          <p:nvPr/>
        </p:nvSpPr>
        <p:spPr bwMode="auto">
          <a:xfrm>
            <a:off x="4788024" y="908720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dirty="0" smtClean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マンション建設などによる歴史的町並みの破壊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FFC00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旧住民と新規住民との交流が少ない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■まちづくり活動を総合的に活かす政策がない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7" name="テキスト ボックス 9"/>
          <p:cNvSpPr txBox="1">
            <a:spLocks noChangeArrowheads="1"/>
          </p:cNvSpPr>
          <p:nvPr/>
        </p:nvSpPr>
        <p:spPr bwMode="auto">
          <a:xfrm>
            <a:off x="4788024" y="3501008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■不況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九州新幹線開業による福岡への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ストロー現象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solidFill>
                  <a:srgbClr val="FFC000"/>
                </a:solidFill>
                <a:latin typeface="HG丸ｺﾞｼｯｸM-PRO" pitchFamily="50" charset="-128"/>
                <a:ea typeface="HG丸ｺﾞｼｯｸM-PRO" pitchFamily="50" charset="-128"/>
              </a:rPr>
              <a:t>■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政令指定都市移行によるサービスの多様化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0260632" y="4365104"/>
            <a:ext cx="10009112" cy="17728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9"/>
          <p:cNvSpPr txBox="1">
            <a:spLocks noChangeArrowheads="1"/>
          </p:cNvSpPr>
          <p:nvPr/>
        </p:nvSpPr>
        <p:spPr bwMode="auto">
          <a:xfrm>
            <a:off x="49144" y="5085184"/>
            <a:ext cx="9036496" cy="13849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>
            <a:spAutoFit/>
          </a:bodyPr>
          <a:lstStyle/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城下町の往来が増える　　　　　→　今ある「</a:t>
            </a:r>
            <a:r>
              <a:rPr lang="ja-JP" altLang="en-US" sz="2800" dirty="0" smtClean="0">
                <a:solidFill>
                  <a:srgbClr val="00B0F0"/>
                </a:solidFill>
                <a:latin typeface="HGPｺﾞｼｯｸM" pitchFamily="50" charset="-128"/>
                <a:ea typeface="HGPｺﾞｼｯｸM" pitchFamily="50" charset="-128"/>
              </a:rPr>
              <a:t>環境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」を活かす 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  <a:p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歴史的資産やマンションが多い→　今ある「</a:t>
            </a:r>
            <a:r>
              <a:rPr lang="ja-JP" altLang="en-US" sz="2800" dirty="0" smtClean="0">
                <a:solidFill>
                  <a:srgbClr val="00B050"/>
                </a:solidFill>
                <a:latin typeface="HGPｺﾞｼｯｸM" pitchFamily="50" charset="-128"/>
                <a:ea typeface="HGPｺﾞｼｯｸM" pitchFamily="50" charset="-128"/>
              </a:rPr>
              <a:t>モノ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」を活かす   まちづくり活動が盛ん　　　　　　 →　今ある「</a:t>
            </a:r>
            <a:r>
              <a:rPr lang="ja-JP" altLang="en-US" sz="2800" dirty="0" smtClean="0">
                <a:solidFill>
                  <a:srgbClr val="FFC000"/>
                </a:solidFill>
                <a:latin typeface="HGPｺﾞｼｯｸM" pitchFamily="50" charset="-128"/>
                <a:ea typeface="HGPｺﾞｼｯｸM" pitchFamily="50" charset="-128"/>
              </a:rPr>
              <a:t>コト</a:t>
            </a:r>
            <a:r>
              <a:rPr lang="ja-JP" altLang="en-US" sz="2800" dirty="0" smtClean="0">
                <a:latin typeface="HGPｺﾞｼｯｸM" pitchFamily="50" charset="-128"/>
                <a:ea typeface="HGPｺﾞｼｯｸM" pitchFamily="50" charset="-128"/>
              </a:rPr>
              <a:t>」を活かす</a:t>
            </a:r>
            <a:endParaRPr lang="en-US" altLang="ja-JP" sz="2800" dirty="0" smtClean="0">
              <a:latin typeface="HGPｺﾞｼｯｸM" pitchFamily="50" charset="-128"/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26" descr="城下町概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-110200"/>
            <a:ext cx="6225087" cy="75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0" y="1124744"/>
            <a:ext cx="4427984" cy="1296144"/>
          </a:xfrm>
          <a:prstGeom prst="rect">
            <a:avLst/>
          </a:prstGeom>
          <a:solidFill>
            <a:srgbClr val="FF99C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07505" y="-27384"/>
            <a:ext cx="9073008" cy="1143000"/>
          </a:xfrm>
        </p:spPr>
        <p:txBody>
          <a:bodyPr>
            <a:normAutofit/>
          </a:bodyPr>
          <a:lstStyle/>
          <a:p>
            <a:pPr algn="dist"/>
            <a:r>
              <a:rPr lang="ja-JP" altLang="en-US" sz="54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新幹線</a:t>
            </a:r>
            <a:r>
              <a:rPr lang="ja-JP" altLang="en-US" sz="36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で</a:t>
            </a:r>
            <a:r>
              <a:rPr lang="ja-JP" altLang="en-US" sz="54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家庭円満計画</a:t>
            </a:r>
            <a:endParaRPr lang="ja-JP" altLang="en-US" sz="5400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44017" y="2492896"/>
            <a:ext cx="3923928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just"/>
            <a:r>
              <a:rPr lang="ja-JP" altLang="en-US" dirty="0" smtClean="0"/>
              <a:t>■新幹線の開通による、ビジネスマンの往来やファミリーの居住の増加。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　　　　　　　　　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■城下町地区の「モノ」や「コト」を活かした、ビジネスライフの演出。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　　　　　　　　　</a:t>
            </a:r>
            <a:endParaRPr lang="en-US" altLang="ja-JP" dirty="0"/>
          </a:p>
          <a:p>
            <a:pPr algn="just"/>
            <a:r>
              <a:rPr lang="ja-JP" altLang="en-US" dirty="0" smtClean="0"/>
              <a:t>■演出は、商売や趣味、まちづくり活動に取り組む住民や市民。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　　　　　　　　　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■魅力的な城下町の実現。</a:t>
            </a:r>
            <a:endParaRPr lang="en-US" altLang="ja-JP" dirty="0" smtClean="0"/>
          </a:p>
          <a:p>
            <a:pPr algn="just"/>
            <a:r>
              <a:rPr lang="ja-JP" altLang="en-US" dirty="0" smtClean="0"/>
              <a:t>ビジネスファミリーにとって住みたい街となることで、職住一体化。家庭も円満。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5" y="1424971"/>
            <a:ext cx="4032448" cy="83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計画の</a:t>
            </a:r>
            <a:r>
              <a:rPr lang="en-US" altLang="ja-JP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Point</a:t>
            </a:r>
          </a:p>
        </p:txBody>
      </p:sp>
      <p:sp>
        <p:nvSpPr>
          <p:cNvPr id="12" name="下矢印 11"/>
          <p:cNvSpPr/>
          <p:nvPr/>
        </p:nvSpPr>
        <p:spPr>
          <a:xfrm>
            <a:off x="-1044624" y="2420888"/>
            <a:ext cx="2195736" cy="4437112"/>
          </a:xfrm>
          <a:prstGeom prst="downArrow">
            <a:avLst>
              <a:gd name="adj1" fmla="val 50000"/>
              <a:gd name="adj2" fmla="val 39183"/>
            </a:avLst>
          </a:prstGeom>
          <a:solidFill>
            <a:srgbClr val="FF99C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 rot="19496102">
            <a:off x="7197469" y="1985771"/>
            <a:ext cx="1113645" cy="778660"/>
          </a:xfrm>
          <a:prstGeom prst="ellipse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 rot="1661848">
            <a:off x="6034506" y="3447295"/>
            <a:ext cx="864096" cy="741159"/>
          </a:xfrm>
          <a:prstGeom prst="ellipse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799899" y="5085184"/>
            <a:ext cx="864096" cy="864096"/>
          </a:xfrm>
          <a:prstGeom prst="ellipse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/>
        </p:nvSpPr>
        <p:spPr>
          <a:xfrm>
            <a:off x="275270" y="836712"/>
            <a:ext cx="1416410" cy="1416410"/>
          </a:xfrm>
          <a:prstGeom prst="ellipse">
            <a:avLst/>
          </a:prstGeom>
          <a:noFill/>
          <a:ln w="1016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26" descr="城下町概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-110200"/>
            <a:ext cx="6225087" cy="75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79513" y="2294870"/>
            <a:ext cx="2088232" cy="163120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/>
              <a:t>■境界性</a:t>
            </a:r>
            <a:endParaRPr lang="en-US" altLang="ja-JP" sz="2000" dirty="0" smtClean="0"/>
          </a:p>
          <a:p>
            <a:r>
              <a:rPr lang="ja-JP" altLang="en-US" sz="2000" dirty="0" smtClean="0"/>
              <a:t>・福岡と熊本</a:t>
            </a:r>
            <a:endParaRPr lang="en-US" altLang="ja-JP" sz="2000" dirty="0" smtClean="0"/>
          </a:p>
          <a:p>
            <a:r>
              <a:rPr lang="ja-JP" altLang="en-US" sz="2000" dirty="0" smtClean="0"/>
              <a:t>・駅と都心</a:t>
            </a:r>
            <a:endParaRPr lang="en-US" altLang="ja-JP" sz="2000" dirty="0" smtClean="0"/>
          </a:p>
          <a:p>
            <a:r>
              <a:rPr lang="ja-JP" altLang="en-US" sz="2000" dirty="0" smtClean="0"/>
              <a:t>・副都心と城下町</a:t>
            </a:r>
            <a:endParaRPr lang="en-US" altLang="ja-JP" sz="2000" dirty="0" smtClean="0"/>
          </a:p>
          <a:p>
            <a:r>
              <a:rPr lang="ja-JP" altLang="en-US" sz="2000" dirty="0" smtClean="0"/>
              <a:t>・職と住</a:t>
            </a:r>
            <a:endParaRPr lang="en-US" altLang="ja-JP" sz="2000" dirty="0" smtClean="0"/>
          </a:p>
        </p:txBody>
      </p:sp>
      <p:sp>
        <p:nvSpPr>
          <p:cNvPr id="14" name="円/楕円 13"/>
          <p:cNvSpPr/>
          <p:nvPr/>
        </p:nvSpPr>
        <p:spPr>
          <a:xfrm>
            <a:off x="4799899" y="5085184"/>
            <a:ext cx="864096" cy="864096"/>
          </a:xfrm>
          <a:prstGeom prst="ellipse">
            <a:avLst/>
          </a:prstGeom>
          <a:noFill/>
          <a:ln w="1016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 rot="1661848">
            <a:off x="6034506" y="3447295"/>
            <a:ext cx="864096" cy="741159"/>
          </a:xfrm>
          <a:prstGeom prst="ellipse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 rot="19496102">
            <a:off x="7197469" y="1985771"/>
            <a:ext cx="1113645" cy="778660"/>
          </a:xfrm>
          <a:prstGeom prst="ellipse">
            <a:avLst/>
          </a:prstGeom>
          <a:noFill/>
          <a:ln w="1016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26" descr="城下町概要.jpg"/>
          <p:cNvPicPr>
            <a:picLocks noChangeAspect="1"/>
          </p:cNvPicPr>
          <p:nvPr/>
        </p:nvPicPr>
        <p:blipFill>
          <a:blip r:embed="rId3" cstate="print"/>
          <a:srcRect l="2381" t="38697" r="36363" b="5952"/>
          <a:stretch>
            <a:fillRect/>
          </a:stretch>
        </p:blipFill>
        <p:spPr bwMode="auto">
          <a:xfrm>
            <a:off x="3347864" y="0"/>
            <a:ext cx="6264696" cy="688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円/楕円 19"/>
          <p:cNvSpPr/>
          <p:nvPr/>
        </p:nvSpPr>
        <p:spPr>
          <a:xfrm>
            <a:off x="5724128" y="3933056"/>
            <a:ext cx="984362" cy="984362"/>
          </a:xfrm>
          <a:prstGeom prst="ellipse">
            <a:avLst/>
          </a:prstGeom>
          <a:noFill/>
          <a:ln w="1016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67745" y="2276873"/>
            <a:ext cx="3059832" cy="193898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/>
              <a:t>■多様な視点場</a:t>
            </a:r>
            <a:endParaRPr lang="en-US" altLang="ja-JP" sz="2000" dirty="0" smtClean="0"/>
          </a:p>
          <a:p>
            <a:r>
              <a:rPr lang="ja-JP" altLang="en-US" sz="2000" dirty="0" smtClean="0"/>
              <a:t>・北岡神社</a:t>
            </a:r>
            <a:endParaRPr lang="en-US" altLang="ja-JP" sz="2000" dirty="0" smtClean="0"/>
          </a:p>
          <a:p>
            <a:r>
              <a:rPr lang="ja-JP" altLang="en-US" sz="2000" dirty="0" smtClean="0"/>
              <a:t>・石塘</a:t>
            </a:r>
            <a:endParaRPr lang="en-US" altLang="ja-JP" sz="2000" dirty="0" smtClean="0"/>
          </a:p>
          <a:p>
            <a:r>
              <a:rPr lang="ja-JP" altLang="en-US" sz="2000" dirty="0" smtClean="0"/>
              <a:t>・熊本駅</a:t>
            </a:r>
            <a:endParaRPr lang="en-US" altLang="ja-JP" sz="2000" dirty="0" smtClean="0"/>
          </a:p>
          <a:p>
            <a:r>
              <a:rPr lang="ja-JP" altLang="en-US" sz="2000" dirty="0" smtClean="0"/>
              <a:t>・坪井川</a:t>
            </a:r>
            <a:endParaRPr lang="en-US" altLang="ja-JP" sz="2000" dirty="0" smtClean="0"/>
          </a:p>
          <a:p>
            <a:endParaRPr lang="en-US" altLang="ja-JP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512" y="4221088"/>
            <a:ext cx="4032448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■ビジネスマンと祇園橋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・駅から市街地までの移動の要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・ビジネスの合間の過ごし方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1184120"/>
            <a:ext cx="4320480" cy="64633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3600" dirty="0" smtClean="0">
                <a:latin typeface="+mn-ea"/>
              </a:rPr>
              <a:t>祇園橋周辺の重要性</a:t>
            </a:r>
            <a:endParaRPr lang="en-US" altLang="ja-JP" sz="3600" dirty="0" smtClean="0">
              <a:latin typeface="+mn-ea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07505" y="-27384"/>
            <a:ext cx="9073008" cy="1143000"/>
          </a:xfrm>
        </p:spPr>
        <p:txBody>
          <a:bodyPr>
            <a:normAutofit/>
          </a:bodyPr>
          <a:lstStyle/>
          <a:p>
            <a:pPr algn="dist"/>
            <a:r>
              <a:rPr lang="ja-JP" altLang="en-US" sz="54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新幹線</a:t>
            </a:r>
            <a:r>
              <a:rPr lang="ja-JP" altLang="en-US" sz="36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で</a:t>
            </a:r>
            <a:r>
              <a:rPr lang="ja-JP" altLang="en-US" sz="5400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家庭円満計画</a:t>
            </a:r>
            <a:endParaRPr lang="ja-JP" altLang="en-US" sz="5400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512" y="5644986"/>
            <a:ext cx="4752528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ja-JP" altLang="en-US" dirty="0" smtClean="0"/>
              <a:t>祇園橋周辺は、</a:t>
            </a:r>
            <a:endParaRPr kumimoji="1" lang="en-US" altLang="ja-JP" dirty="0" smtClean="0"/>
          </a:p>
          <a:p>
            <a:r>
              <a:rPr lang="ja-JP" altLang="en-US" dirty="0" smtClean="0"/>
              <a:t>これまでの通過点的な位置づけから、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生活の舞台</a:t>
            </a:r>
            <a:r>
              <a:rPr kumimoji="1" lang="ja-JP" altLang="en-US" dirty="0" smtClean="0"/>
              <a:t>になり得る場所である。</a:t>
            </a:r>
            <a:endParaRPr kumimoji="1" lang="en-US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dt\Documents\概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036" cy="6480720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 rot="21407383">
            <a:off x="8678" y="59115"/>
            <a:ext cx="2121531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計画の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目玉その</a:t>
            </a:r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①</a:t>
            </a:r>
            <a:endParaRPr kumimoji="1"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611560" y="125760"/>
            <a:ext cx="7920880" cy="1143000"/>
          </a:xfrm>
        </p:spPr>
        <p:txBody>
          <a:bodyPr>
            <a:normAutofit/>
          </a:bodyPr>
          <a:lstStyle/>
          <a:p>
            <a:pPr algn="dist"/>
            <a:r>
              <a:rPr kumimoji="1" lang="ja-JP" altLang="en-US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2">
                    <a:lumMod val="50000"/>
                  </a:schemeClr>
                </a:solidFill>
                <a:latin typeface="+mj-ea"/>
              </a:rPr>
              <a:t>古町にモールを作ろう</a:t>
            </a:r>
            <a:endParaRPr kumimoji="1" lang="ja-JP" altLang="en-US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55976" y="5805264"/>
            <a:ext cx="290816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職住の一体化</a:t>
            </a:r>
            <a:endParaRPr kumimoji="1" lang="ja-JP" altLang="en-US" sz="3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9512" y="4581128"/>
            <a:ext cx="330731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仕事と生活が別々</a:t>
            </a:r>
            <a:endParaRPr kumimoji="1" lang="ja-JP" altLang="en-US" sz="3200" dirty="0"/>
          </a:p>
        </p:txBody>
      </p:sp>
      <p:sp>
        <p:nvSpPr>
          <p:cNvPr id="24" name="曲折矢印 23"/>
          <p:cNvSpPr/>
          <p:nvPr/>
        </p:nvSpPr>
        <p:spPr>
          <a:xfrm flipV="1">
            <a:off x="1547664" y="5301208"/>
            <a:ext cx="2614016" cy="122413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FF00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00 共用データ\04　イベント\2010年度\公共政策コンペ\パワポ\町屋最新.jpg"/>
          <p:cNvPicPr>
            <a:picLocks noChangeAspect="1" noChangeArrowheads="1"/>
          </p:cNvPicPr>
          <p:nvPr/>
        </p:nvPicPr>
        <p:blipFill>
          <a:blip r:embed="rId3" cstate="print"/>
          <a:srcRect t="8434"/>
          <a:stretch>
            <a:fillRect/>
          </a:stretch>
        </p:blipFill>
        <p:spPr bwMode="auto">
          <a:xfrm>
            <a:off x="2778577" y="1124744"/>
            <a:ext cx="6617959" cy="5472056"/>
          </a:xfrm>
          <a:prstGeom prst="rect">
            <a:avLst/>
          </a:prstGeom>
          <a:noFill/>
        </p:spPr>
      </p:pic>
      <p:sp>
        <p:nvSpPr>
          <p:cNvPr id="16" name="フリーフォーム 15"/>
          <p:cNvSpPr/>
          <p:nvPr/>
        </p:nvSpPr>
        <p:spPr>
          <a:xfrm>
            <a:off x="5181027" y="4365104"/>
            <a:ext cx="1303657" cy="1246354"/>
          </a:xfrm>
          <a:custGeom>
            <a:avLst/>
            <a:gdLst>
              <a:gd name="connsiteX0" fmla="*/ 0 w 1080654"/>
              <a:gd name="connsiteY0" fmla="*/ 973776 h 1033153"/>
              <a:gd name="connsiteX1" fmla="*/ 380010 w 1080654"/>
              <a:gd name="connsiteY1" fmla="*/ 0 h 1033153"/>
              <a:gd name="connsiteX2" fmla="*/ 1080654 w 1080654"/>
              <a:gd name="connsiteY2" fmla="*/ 285008 h 1033153"/>
              <a:gd name="connsiteX3" fmla="*/ 926275 w 1080654"/>
              <a:gd name="connsiteY3" fmla="*/ 676893 h 1033153"/>
              <a:gd name="connsiteX4" fmla="*/ 59377 w 1080654"/>
              <a:gd name="connsiteY4" fmla="*/ 1033153 h 1033153"/>
              <a:gd name="connsiteX5" fmla="*/ 0 w 1080654"/>
              <a:gd name="connsiteY5" fmla="*/ 973776 h 103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654" h="1033153">
                <a:moveTo>
                  <a:pt x="0" y="973776"/>
                </a:moveTo>
                <a:lnTo>
                  <a:pt x="380010" y="0"/>
                </a:lnTo>
                <a:lnTo>
                  <a:pt x="1080654" y="285008"/>
                </a:lnTo>
                <a:lnTo>
                  <a:pt x="926275" y="676893"/>
                </a:lnTo>
                <a:lnTo>
                  <a:pt x="59377" y="1033153"/>
                </a:lnTo>
                <a:lnTo>
                  <a:pt x="0" y="973776"/>
                </a:lnTo>
                <a:close/>
              </a:path>
            </a:pathLst>
          </a:custGeom>
          <a:noFill/>
          <a:ln w="762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 rot="1281201">
            <a:off x="8061139" y="1683389"/>
            <a:ext cx="346055" cy="24515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rot="21407383">
            <a:off x="8678" y="59115"/>
            <a:ext cx="2121531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dist"/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計画の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目玉その</a:t>
            </a:r>
            <a:r>
              <a:rPr lang="ja-JP" altLang="en-US" dirty="0">
                <a:latin typeface="HGP創英角ﾎﾟｯﾌﾟ体" pitchFamily="50" charset="-128"/>
                <a:ea typeface="HGP創英角ﾎﾟｯﾌﾟ体" pitchFamily="50" charset="-128"/>
              </a:rPr>
              <a:t>①</a:t>
            </a:r>
            <a:endParaRPr kumimoji="1"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611560" y="125760"/>
            <a:ext cx="7920880" cy="1143000"/>
          </a:xfrm>
        </p:spPr>
        <p:txBody>
          <a:bodyPr>
            <a:normAutofit/>
          </a:bodyPr>
          <a:lstStyle/>
          <a:p>
            <a:pPr algn="dist"/>
            <a:r>
              <a:rPr kumimoji="1" lang="ja-JP" altLang="en-US" dirty="0" smtClean="0">
                <a:ln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bg2">
                    <a:lumMod val="50000"/>
                  </a:schemeClr>
                </a:solidFill>
                <a:latin typeface="+mj-ea"/>
              </a:rPr>
              <a:t>古町にモールを作ろう</a:t>
            </a:r>
            <a:endParaRPr kumimoji="1" lang="ja-JP" altLang="en-US" dirty="0">
              <a:ln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bg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80112" y="5343609"/>
            <a:ext cx="3816424" cy="4616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altLang="ja-JP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メイリオ" pitchFamily="50" charset="-128"/>
              </a:rPr>
              <a:t>OKEYAMACHI</a:t>
            </a:r>
            <a:r>
              <a:rPr lang="ja-JP" altLang="en-US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メイリオ" pitchFamily="50" charset="-128"/>
              </a:rPr>
              <a:t>　</a:t>
            </a:r>
            <a:r>
              <a:rPr lang="en-US" altLang="ja-JP" sz="24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メイリオ" pitchFamily="50" charset="-128"/>
              </a:rPr>
              <a:t>MALL</a:t>
            </a:r>
            <a:endParaRPr lang="ja-JP" altLang="en-US" sz="2400" dirty="0">
              <a:solidFill>
                <a:schemeClr val="bg2">
                  <a:lumMod val="50000"/>
                </a:schemeClr>
              </a:solidFill>
              <a:latin typeface="Arial Black" pitchFamily="34" charset="0"/>
              <a:ea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3" y="1124745"/>
            <a:ext cx="3384375" cy="2554535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ja-JP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「モール」</a:t>
            </a:r>
            <a:endParaRPr lang="en-US" altLang="ja-JP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▶様々なものやサービスが、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一か所で提供される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▶休憩スペースがある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▶買い物に関係なく利用できるトイレがある</a:t>
            </a:r>
            <a:endParaRPr lang="en-US" altLang="ja-JP" sz="2400" dirty="0" smtClean="0">
              <a:latin typeface="+mn-e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79512" y="3861048"/>
            <a:ext cx="3384376" cy="2736304"/>
          </a:xfrm>
          <a:prstGeom prst="rect">
            <a:avLst/>
          </a:prstGeom>
          <a:solidFill>
            <a:schemeClr val="lt1">
              <a:alpha val="56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8" name="Picture 2" descr="http://www.adsccat.co.jp/kumamoto/city/shiden2/grp/c0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2952328" cy="221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テキスト ボックス 17"/>
          <p:cNvSpPr txBox="1"/>
          <p:nvPr/>
        </p:nvSpPr>
        <p:spPr>
          <a:xfrm>
            <a:off x="395536" y="6093296"/>
            <a:ext cx="3240360" cy="461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just"/>
            <a:r>
              <a:rPr lang="ja-JP" altLang="en-US" sz="2400" dirty="0" smtClean="0">
                <a:latin typeface="+mn-ea"/>
              </a:rPr>
              <a:t>中唐人町　「ピュアリィ」</a:t>
            </a:r>
            <a:endParaRPr lang="ja-JP" altLang="en-US" sz="2400" dirty="0">
              <a:latin typeface="+mn-ea"/>
            </a:endParaRPr>
          </a:p>
        </p:txBody>
      </p:sp>
      <p:cxnSp>
        <p:nvCxnSpPr>
          <p:cNvPr id="25" name="直線コネクタ 24"/>
          <p:cNvCxnSpPr>
            <a:endCxn id="21" idx="2"/>
          </p:cNvCxnSpPr>
          <p:nvPr/>
        </p:nvCxnSpPr>
        <p:spPr>
          <a:xfrm flipV="1">
            <a:off x="3546753" y="1920127"/>
            <a:ext cx="4642782" cy="3305779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124744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1713" y="3053194"/>
            <a:ext cx="2592287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00 共用データ\04　イベント\2010年度\公共政策コンペ\図\モール平面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9132" y="1052736"/>
            <a:ext cx="7122405" cy="5544616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179512" y="188641"/>
            <a:ext cx="8640960" cy="101566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altLang="ja-JP" sz="6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ea typeface="メイリオ" pitchFamily="50" charset="-128"/>
              </a:rPr>
              <a:t>OKEYAMACHI MALL</a:t>
            </a:r>
            <a:endParaRPr lang="ja-JP" altLang="en-US" sz="6000" dirty="0">
              <a:solidFill>
                <a:schemeClr val="bg2">
                  <a:lumMod val="50000"/>
                </a:schemeClr>
              </a:solidFill>
              <a:latin typeface="Arial Black" pitchFamily="34" charset="0"/>
              <a:ea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24128" y="1124745"/>
            <a:ext cx="3240360" cy="98488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200" dirty="0" smtClean="0">
                <a:latin typeface="メイリオ" pitchFamily="50" charset="-128"/>
                <a:ea typeface="メイリオ" pitchFamily="50" charset="-128"/>
              </a:rPr>
              <a:t>１．空き町屋の活用</a:t>
            </a:r>
            <a:endParaRPr lang="en-US" altLang="ja-JP" sz="22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</a:rPr>
              <a:t>商売や趣味、プロの活動など幅広い利用。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24128" y="2535288"/>
            <a:ext cx="3419872" cy="98488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200" dirty="0" smtClean="0">
                <a:latin typeface="メイリオ" pitchFamily="50" charset="-128"/>
                <a:ea typeface="メイリオ" pitchFamily="50" charset="-128"/>
              </a:rPr>
              <a:t>２．お寺の多目的利用</a:t>
            </a:r>
            <a:endParaRPr lang="en-US" altLang="ja-JP" sz="22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ビジネスホテルや案内所、創作の場などのモールの中核機能。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24130" y="3975448"/>
            <a:ext cx="3600399" cy="98487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200" dirty="0" smtClean="0">
                <a:latin typeface="メイリオ" pitchFamily="50" charset="-128"/>
                <a:ea typeface="メイリオ" pitchFamily="50" charset="-128"/>
              </a:rPr>
              <a:t>３．マンション</a:t>
            </a:r>
            <a:r>
              <a:rPr lang="en-US" altLang="ja-JP" sz="2200" dirty="0" smtClean="0">
                <a:latin typeface="メイリオ" pitchFamily="50" charset="-128"/>
                <a:ea typeface="メイリオ" pitchFamily="50" charset="-128"/>
              </a:rPr>
              <a:t>1</a:t>
            </a:r>
            <a:r>
              <a:rPr lang="ja-JP" altLang="en-US" sz="2200" dirty="0" smtClean="0">
                <a:latin typeface="メイリオ" pitchFamily="50" charset="-128"/>
                <a:ea typeface="メイリオ" pitchFamily="50" charset="-128"/>
              </a:rPr>
              <a:t>階の活用</a:t>
            </a:r>
            <a:endParaRPr lang="en-US" altLang="ja-JP" sz="22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店舗や住民の交流スペースとなるような利用法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24128" y="5343600"/>
            <a:ext cx="3419872" cy="98487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ja-JP" altLang="en-US" sz="2200" dirty="0" smtClean="0">
                <a:latin typeface="メイリオ" pitchFamily="50" charset="-128"/>
                <a:ea typeface="メイリオ" pitchFamily="50" charset="-128"/>
              </a:rPr>
              <a:t>４．路地の活用</a:t>
            </a:r>
            <a:endParaRPr lang="en-US" altLang="ja-JP" sz="2200" dirty="0" smtClean="0">
              <a:latin typeface="メイリオ" pitchFamily="50" charset="-128"/>
              <a:ea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</a:rPr>
              <a:t>地域住民からプロ集団まで利用できる公共の場として活用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148064" y="6488668"/>
            <a:ext cx="3744416" cy="36933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en-US" altLang="ja-JP" dirty="0" smtClean="0">
                <a:latin typeface="メイリオ" pitchFamily="50" charset="-128"/>
                <a:ea typeface="メイリオ" pitchFamily="50" charset="-128"/>
              </a:rPr>
              <a:t>OKEYAMACHI MOLL </a:t>
            </a:r>
            <a:r>
              <a:rPr kumimoji="1" lang="ja-JP" altLang="en-US" dirty="0" smtClean="0">
                <a:latin typeface="メイリオ" pitchFamily="50" charset="-128"/>
                <a:ea typeface="メイリオ" pitchFamily="50" charset="-128"/>
              </a:rPr>
              <a:t>イメージ</a:t>
            </a:r>
            <a:endParaRPr kumimoji="1"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3074" name="Picture 2" descr="Z:\00 共用データ\04　イベント\2010年度\公共政策コンペ\パワポ\パネルのパース(改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.2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8.3|6.6|8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GPゴシック">
      <a:majorFont>
        <a:latin typeface="Calibri"/>
        <a:ea typeface="HGPｺﾞｼｯｸE"/>
        <a:cs typeface=""/>
      </a:majorFont>
      <a:minorFont>
        <a:latin typeface="Calibri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</TotalTime>
  <Words>920</Words>
  <Application>Microsoft Office PowerPoint</Application>
  <PresentationFormat>画面に合わせる (4:3)</PresentationFormat>
  <Paragraphs>166</Paragraphs>
  <Slides>16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テーマ</vt:lpstr>
      <vt:lpstr>新幹線で 家庭円満計画</vt:lpstr>
      <vt:lpstr>対象地：熊本城の城下町地区一帯</vt:lpstr>
      <vt:lpstr>スライド 3</vt:lpstr>
      <vt:lpstr>新幹線で家庭円満計画</vt:lpstr>
      <vt:lpstr>新幹線で家庭円満計画</vt:lpstr>
      <vt:lpstr>古町にモールを作ろう</vt:lpstr>
      <vt:lpstr>古町にモールを作ろう</vt:lpstr>
      <vt:lpstr>スライド 8</vt:lpstr>
      <vt:lpstr>スライド 9</vt:lpstr>
      <vt:lpstr>スライド 10</vt:lpstr>
      <vt:lpstr>スライド 11</vt:lpstr>
      <vt:lpstr>レンタサイクル</vt:lpstr>
      <vt:lpstr>mushanyoca -むしゃんよか-</vt:lpstr>
      <vt:lpstr>スライド 14</vt:lpstr>
      <vt:lpstr>スライド 15</vt:lpstr>
      <vt:lpstr>スライド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新幹線で家庭円満計画</dc:title>
  <dc:creator>iwata</dc:creator>
  <cp:lastModifiedBy>地域風土計画研究室</cp:lastModifiedBy>
  <cp:revision>226</cp:revision>
  <dcterms:created xsi:type="dcterms:W3CDTF">2010-10-27T05:18:20Z</dcterms:created>
  <dcterms:modified xsi:type="dcterms:W3CDTF">2010-10-31T03:07:09Z</dcterms:modified>
</cp:coreProperties>
</file>