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3"/>
  </p:notesMasterIdLst>
  <p:handoutMasterIdLst>
    <p:handoutMasterId r:id="rId34"/>
  </p:handoutMasterIdLst>
  <p:sldIdLst>
    <p:sldId id="256" r:id="rId3"/>
    <p:sldId id="287" r:id="rId4"/>
    <p:sldId id="258" r:id="rId5"/>
    <p:sldId id="285" r:id="rId6"/>
    <p:sldId id="260" r:id="rId7"/>
    <p:sldId id="281" r:id="rId8"/>
    <p:sldId id="294" r:id="rId9"/>
    <p:sldId id="290" r:id="rId10"/>
    <p:sldId id="292" r:id="rId11"/>
    <p:sldId id="291" r:id="rId12"/>
    <p:sldId id="295" r:id="rId13"/>
    <p:sldId id="262" r:id="rId14"/>
    <p:sldId id="273" r:id="rId15"/>
    <p:sldId id="268" r:id="rId16"/>
    <p:sldId id="299" r:id="rId17"/>
    <p:sldId id="269" r:id="rId18"/>
    <p:sldId id="300" r:id="rId19"/>
    <p:sldId id="270" r:id="rId20"/>
    <p:sldId id="272" r:id="rId21"/>
    <p:sldId id="271" r:id="rId22"/>
    <p:sldId id="298" r:id="rId23"/>
    <p:sldId id="275" r:id="rId24"/>
    <p:sldId id="276" r:id="rId25"/>
    <p:sldId id="301" r:id="rId26"/>
    <p:sldId id="302" r:id="rId27"/>
    <p:sldId id="303" r:id="rId28"/>
    <p:sldId id="278" r:id="rId29"/>
    <p:sldId id="282" r:id="rId30"/>
    <p:sldId id="284" r:id="rId31"/>
    <p:sldId id="286" r:id="rId3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FF3300"/>
    <a:srgbClr val="FF6600"/>
    <a:srgbClr val="FFCC99"/>
    <a:srgbClr val="0099FF"/>
    <a:srgbClr val="66FFFF"/>
    <a:srgbClr val="CCFFFF"/>
    <a:srgbClr val="006600"/>
    <a:srgbClr val="33CC33"/>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45" autoAdjust="0"/>
  </p:normalViewPr>
  <p:slideViewPr>
    <p:cSldViewPr>
      <p:cViewPr>
        <p:scale>
          <a:sx n="98" d="100"/>
          <a:sy n="98" d="100"/>
        </p:scale>
        <p:origin x="-116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A5699EF3-E4AE-4F03-929E-F56804FF7855}" type="datetimeFigureOut">
              <a:rPr kumimoji="1" lang="ja-JP" altLang="en-US" smtClean="0"/>
              <a:pPr/>
              <a:t>2011/11/8</a:t>
            </a:fld>
            <a:endParaRPr kumimoji="1" lang="ja-JP" altLang="en-US" dirty="0"/>
          </a:p>
        </p:txBody>
      </p:sp>
      <p:sp>
        <p:nvSpPr>
          <p:cNvPr id="4" name="フッター プレースホルダ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56620D8B-8E1D-45BE-981F-9B470E7A120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4021139" y="1"/>
            <a:ext cx="3076575" cy="511175"/>
          </a:xfrm>
          <a:prstGeom prst="rect">
            <a:avLst/>
          </a:prstGeom>
        </p:spPr>
        <p:txBody>
          <a:bodyPr vert="horz" lIns="91432" tIns="45717" rIns="91432" bIns="45717" rtlCol="0"/>
          <a:lstStyle>
            <a:lvl1pPr algn="r">
              <a:defRPr sz="1200"/>
            </a:lvl1pPr>
          </a:lstStyle>
          <a:p>
            <a:fld id="{8A168DA2-0ACA-48C4-8FE0-5DCB313A85A9}" type="datetimeFigureOut">
              <a:rPr kumimoji="1" lang="ja-JP" altLang="en-US" smtClean="0"/>
              <a:pPr/>
              <a:t>2011/11/8</a:t>
            </a:fld>
            <a:endParaRPr kumimoji="1" lang="ja-JP" altLang="en-US" dirty="0"/>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32" tIns="45717" rIns="91432" bIns="45717" rtlCol="0" anchor="ctr"/>
          <a:lstStyle/>
          <a:p>
            <a:endParaRPr lang="ja-JP" altLang="en-US" dirty="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1432" tIns="45717" rIns="91432" bIns="457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851"/>
            <a:ext cx="3076575" cy="511175"/>
          </a:xfrm>
          <a:prstGeom prst="rect">
            <a:avLst/>
          </a:prstGeom>
        </p:spPr>
        <p:txBody>
          <a:bodyPr vert="horz" lIns="91432" tIns="45717" rIns="91432" bIns="45717"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4021139" y="9721851"/>
            <a:ext cx="3076575" cy="511175"/>
          </a:xfrm>
          <a:prstGeom prst="rect">
            <a:avLst/>
          </a:prstGeom>
        </p:spPr>
        <p:txBody>
          <a:bodyPr vert="horz" lIns="91432" tIns="45717" rIns="91432" bIns="45717" rtlCol="0" anchor="b"/>
          <a:lstStyle>
            <a:lvl1pPr algn="r">
              <a:defRPr sz="1200"/>
            </a:lvl1pPr>
          </a:lstStyle>
          <a:p>
            <a:fld id="{BDFBFBF2-3BDA-4F91-B0AB-9B12D98AEE8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DFBFBF2-3BDA-4F91-B0AB-9B12D98AEE87}" type="slidenum">
              <a:rPr kumimoji="1" lang="ja-JP" altLang="en-US" smtClean="0"/>
              <a:pPr/>
              <a:t>12</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451339" y="1268413"/>
            <a:ext cx="8241323" cy="1441450"/>
          </a:xfrm>
        </p:spPr>
        <p:txBody>
          <a:bodyPr/>
          <a:lstStyle>
            <a:lvl1pPr>
              <a:defRPr>
                <a:solidFill>
                  <a:srgbClr val="587E3E"/>
                </a:solidFill>
              </a:defRPr>
            </a:lvl1pPr>
          </a:lstStyle>
          <a:p>
            <a:r>
              <a:rPr lang="ja-JP" altLang="en-US" smtClean="0"/>
              <a:t>マスタ タイトルの書式設定</a:t>
            </a:r>
            <a:endParaRPr lang="ja-JP" altLang="en-US"/>
          </a:p>
        </p:txBody>
      </p:sp>
      <p:sp>
        <p:nvSpPr>
          <p:cNvPr id="12292" name="Rectangle 4"/>
          <p:cNvSpPr>
            <a:spLocks noGrp="1" noChangeArrowheads="1"/>
          </p:cNvSpPr>
          <p:nvPr>
            <p:ph type="subTitle" idx="1"/>
          </p:nvPr>
        </p:nvSpPr>
        <p:spPr>
          <a:xfrm>
            <a:off x="451339" y="3213101"/>
            <a:ext cx="8241323" cy="1871663"/>
          </a:xfrm>
        </p:spPr>
        <p:txBody>
          <a:bodyPr/>
          <a:lstStyle>
            <a:lvl1pPr marL="0" indent="0" algn="ctr">
              <a:buFontTx/>
              <a:buNone/>
              <a:defRPr/>
            </a:lvl1pPr>
          </a:lstStyle>
          <a:p>
            <a:r>
              <a:rPr lang="ja-JP" altLang="en-US" smtClean="0"/>
              <a:t>マスタ サブタイトルの書式設定</a:t>
            </a:r>
            <a:endParaRPr lang="ja-JP" altLang="en-US"/>
          </a:p>
        </p:txBody>
      </p:sp>
      <p:sp>
        <p:nvSpPr>
          <p:cNvPr id="12293" name="Rectangle 5"/>
          <p:cNvSpPr>
            <a:spLocks noGrp="1" noChangeArrowheads="1"/>
          </p:cNvSpPr>
          <p:nvPr>
            <p:ph type="dt" sz="half" idx="2"/>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12294" name="Rectangle 6"/>
          <p:cNvSpPr>
            <a:spLocks noGrp="1" noChangeArrowheads="1"/>
          </p:cNvSpPr>
          <p:nvPr>
            <p:ph type="ftr" sz="quarter" idx="3"/>
          </p:nvPr>
        </p:nvSpPr>
        <p:spPr>
          <a:xfrm>
            <a:off x="2976197" y="6245225"/>
            <a:ext cx="3323492" cy="476250"/>
          </a:xfrm>
        </p:spPr>
        <p:txBody>
          <a:bodyPr/>
          <a:lstStyle>
            <a:lvl1pPr>
              <a:defRPr/>
            </a:lvl1pPr>
          </a:lstStyle>
          <a:p>
            <a:endParaRPr kumimoji="1" lang="ja-JP" altLang="en-US" dirty="0"/>
          </a:p>
        </p:txBody>
      </p:sp>
      <p:sp>
        <p:nvSpPr>
          <p:cNvPr id="12295" name="Rectangle 7"/>
          <p:cNvSpPr>
            <a:spLocks noGrp="1" noChangeArrowheads="1"/>
          </p:cNvSpPr>
          <p:nvPr>
            <p:ph type="sldNum" sz="quarter" idx="4"/>
          </p:nvPr>
        </p:nvSpPr>
        <p:spPr>
          <a:xfrm>
            <a:off x="6765681" y="6245225"/>
            <a:ext cx="1926980" cy="476250"/>
          </a:xfrm>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6389" y="490539"/>
            <a:ext cx="1994388" cy="56356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3224" y="490539"/>
            <a:ext cx="5842489" cy="56356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3224" y="1700213"/>
            <a:ext cx="391843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9" y="1700213"/>
            <a:ext cx="391843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8" name="フッター プレースホルダ 7"/>
          <p:cNvSpPr>
            <a:spLocks noGrp="1"/>
          </p:cNvSpPr>
          <p:nvPr>
            <p:ph type="ftr" sz="quarter" idx="11"/>
          </p:nvPr>
        </p:nvSpPr>
        <p:spPr/>
        <p:txBody>
          <a:bodyPr/>
          <a:lstStyle>
            <a:lvl1pPr>
              <a:defRPr/>
            </a:lvl1pPr>
          </a:lstStyle>
          <a:p>
            <a:endParaRPr kumimoji="1" lang="ja-JP" altLang="en-US" dirty="0"/>
          </a:p>
        </p:txBody>
      </p:sp>
      <p:sp>
        <p:nvSpPr>
          <p:cNvPr id="9" name="スライド番号プレースホルダ 8"/>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4" name="フッター プレースホルダ 3"/>
          <p:cNvSpPr>
            <a:spLocks noGrp="1"/>
          </p:cNvSpPr>
          <p:nvPr>
            <p:ph type="ftr" sz="quarter" idx="11"/>
          </p:nvPr>
        </p:nvSpPr>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3" name="フッター プレースホルダ 2"/>
          <p:cNvSpPr>
            <a:spLocks noGrp="1"/>
          </p:cNvSpPr>
          <p:nvPr>
            <p:ph type="ftr" sz="quarter" idx="11"/>
          </p:nvPr>
        </p:nvSpPr>
        <p:spPr/>
        <p:txBody>
          <a:bodyPr/>
          <a:lstStyle>
            <a:lvl1pPr>
              <a:defRPr/>
            </a:lvl1pPr>
          </a:lstStyle>
          <a:p>
            <a:endParaRPr kumimoji="1" lang="ja-JP" altLang="en-US" dirty="0"/>
          </a:p>
        </p:txBody>
      </p:sp>
      <p:sp>
        <p:nvSpPr>
          <p:cNvPr id="4" name="スライド番号プレースホルダ 3"/>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E90ED720-0104-4369-84BC-D37694168613}" type="datetimeFigureOut">
              <a:rPr kumimoji="1" lang="ja-JP" altLang="en-US" smtClean="0"/>
              <a:pPr/>
              <a:t>2011/11/8</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bwMode="auto">
          <a:xfrm>
            <a:off x="583223" y="490539"/>
            <a:ext cx="7977554" cy="993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9" name="Rectangle 5"/>
          <p:cNvSpPr>
            <a:spLocks noGrp="1" noChangeArrowheads="1"/>
          </p:cNvSpPr>
          <p:nvPr>
            <p:ph type="body" idx="1"/>
          </p:nvPr>
        </p:nvSpPr>
        <p:spPr bwMode="auto">
          <a:xfrm>
            <a:off x="583223" y="1700213"/>
            <a:ext cx="7977554" cy="442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27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90ED720-0104-4369-84BC-D37694168613}" type="datetimeFigureOut">
              <a:rPr kumimoji="1" lang="ja-JP" altLang="en-US" smtClean="0"/>
              <a:pPr/>
              <a:t>2011/11/8</a:t>
            </a:fld>
            <a:endParaRPr kumimoji="1" lang="ja-JP" altLang="en-US" dirty="0"/>
          </a:p>
        </p:txBody>
      </p:sp>
      <p:sp>
        <p:nvSpPr>
          <p:cNvPr id="11271" name="Rectangle 7"/>
          <p:cNvSpPr>
            <a:spLocks noGrp="1" noChangeArrowheads="1"/>
          </p:cNvSpPr>
          <p:nvPr>
            <p:ph type="ftr" sz="quarter" idx="3"/>
          </p:nvPr>
        </p:nvSpPr>
        <p:spPr bwMode="auto">
          <a:xfrm>
            <a:off x="3111012" y="6245225"/>
            <a:ext cx="28575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dirty="0"/>
          </a:p>
        </p:txBody>
      </p:sp>
      <p:sp>
        <p:nvSpPr>
          <p:cNvPr id="11272" name="Rectangle 8"/>
          <p:cNvSpPr>
            <a:spLocks noGrp="1" noChangeArrowheads="1"/>
          </p:cNvSpPr>
          <p:nvPr>
            <p:ph type="sldNum" sz="quarter" idx="4"/>
          </p:nvPr>
        </p:nvSpPr>
        <p:spPr bwMode="auto">
          <a:xfrm>
            <a:off x="649312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D8002D-B5B0-4BAC-B1F6-782DDCCE6D9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kumimoji="1" sz="4000">
          <a:solidFill>
            <a:srgbClr val="4C6D35"/>
          </a:solidFill>
          <a:latin typeface="+mj-lt"/>
          <a:ea typeface="+mj-ea"/>
          <a:cs typeface="+mj-cs"/>
        </a:defRPr>
      </a:lvl1pPr>
      <a:lvl2pPr algn="ctr" rtl="0" eaLnBrk="1" fontAlgn="base" hangingPunct="1">
        <a:spcBef>
          <a:spcPct val="0"/>
        </a:spcBef>
        <a:spcAft>
          <a:spcPct val="0"/>
        </a:spcAft>
        <a:defRPr kumimoji="1" sz="4000">
          <a:solidFill>
            <a:srgbClr val="4C6D35"/>
          </a:solidFill>
          <a:latin typeface="ＭＳ Ｐ明朝" charset="-128"/>
          <a:ea typeface="ＭＳ Ｐ明朝" charset="-128"/>
        </a:defRPr>
      </a:lvl2pPr>
      <a:lvl3pPr algn="ctr" rtl="0" eaLnBrk="1" fontAlgn="base" hangingPunct="1">
        <a:spcBef>
          <a:spcPct val="0"/>
        </a:spcBef>
        <a:spcAft>
          <a:spcPct val="0"/>
        </a:spcAft>
        <a:defRPr kumimoji="1" sz="4000">
          <a:solidFill>
            <a:srgbClr val="4C6D35"/>
          </a:solidFill>
          <a:latin typeface="ＭＳ Ｐ明朝" charset="-128"/>
          <a:ea typeface="ＭＳ Ｐ明朝" charset="-128"/>
        </a:defRPr>
      </a:lvl3pPr>
      <a:lvl4pPr algn="ctr" rtl="0" eaLnBrk="1" fontAlgn="base" hangingPunct="1">
        <a:spcBef>
          <a:spcPct val="0"/>
        </a:spcBef>
        <a:spcAft>
          <a:spcPct val="0"/>
        </a:spcAft>
        <a:defRPr kumimoji="1" sz="4000">
          <a:solidFill>
            <a:srgbClr val="4C6D35"/>
          </a:solidFill>
          <a:latin typeface="ＭＳ Ｐ明朝" charset="-128"/>
          <a:ea typeface="ＭＳ Ｐ明朝" charset="-128"/>
        </a:defRPr>
      </a:lvl4pPr>
      <a:lvl5pPr algn="ctr" rtl="0" eaLnBrk="1" fontAlgn="base" hangingPunct="1">
        <a:spcBef>
          <a:spcPct val="0"/>
        </a:spcBef>
        <a:spcAft>
          <a:spcPct val="0"/>
        </a:spcAft>
        <a:defRPr kumimoji="1" sz="4000">
          <a:solidFill>
            <a:srgbClr val="4C6D35"/>
          </a:solidFill>
          <a:latin typeface="ＭＳ Ｐ明朝" charset="-128"/>
          <a:ea typeface="ＭＳ Ｐ明朝" charset="-128"/>
        </a:defRPr>
      </a:lvl5pPr>
      <a:lvl6pPr marL="457200" algn="ctr" rtl="0" eaLnBrk="1" fontAlgn="base" hangingPunct="1">
        <a:spcBef>
          <a:spcPct val="0"/>
        </a:spcBef>
        <a:spcAft>
          <a:spcPct val="0"/>
        </a:spcAft>
        <a:defRPr kumimoji="1" sz="4000">
          <a:solidFill>
            <a:srgbClr val="4C6D35"/>
          </a:solidFill>
          <a:latin typeface="ＭＳ Ｐ明朝" charset="-128"/>
          <a:ea typeface="ＭＳ Ｐ明朝" charset="-128"/>
        </a:defRPr>
      </a:lvl6pPr>
      <a:lvl7pPr marL="914400" algn="ctr" rtl="0" eaLnBrk="1" fontAlgn="base" hangingPunct="1">
        <a:spcBef>
          <a:spcPct val="0"/>
        </a:spcBef>
        <a:spcAft>
          <a:spcPct val="0"/>
        </a:spcAft>
        <a:defRPr kumimoji="1" sz="4000">
          <a:solidFill>
            <a:srgbClr val="4C6D35"/>
          </a:solidFill>
          <a:latin typeface="ＭＳ Ｐ明朝" charset="-128"/>
          <a:ea typeface="ＭＳ Ｐ明朝" charset="-128"/>
        </a:defRPr>
      </a:lvl7pPr>
      <a:lvl8pPr marL="1371600" algn="ctr" rtl="0" eaLnBrk="1" fontAlgn="base" hangingPunct="1">
        <a:spcBef>
          <a:spcPct val="0"/>
        </a:spcBef>
        <a:spcAft>
          <a:spcPct val="0"/>
        </a:spcAft>
        <a:defRPr kumimoji="1" sz="4000">
          <a:solidFill>
            <a:srgbClr val="4C6D35"/>
          </a:solidFill>
          <a:latin typeface="ＭＳ Ｐ明朝" charset="-128"/>
          <a:ea typeface="ＭＳ Ｐ明朝" charset="-128"/>
        </a:defRPr>
      </a:lvl8pPr>
      <a:lvl9pPr marL="1828800" algn="ctr" rtl="0" eaLnBrk="1" fontAlgn="base" hangingPunct="1">
        <a:spcBef>
          <a:spcPct val="0"/>
        </a:spcBef>
        <a:spcAft>
          <a:spcPct val="0"/>
        </a:spcAft>
        <a:defRPr kumimoji="1" sz="4000">
          <a:solidFill>
            <a:srgbClr val="4C6D35"/>
          </a:solidFill>
          <a:latin typeface="ＭＳ Ｐ明朝" charset="-128"/>
          <a:ea typeface="ＭＳ Ｐ明朝" charset="-128"/>
        </a:defRPr>
      </a:lvl9pPr>
    </p:titleStyle>
    <p:bodyStyle>
      <a:lvl1pPr marL="342900" indent="-342900" algn="l" rtl="0" eaLnBrk="1" fontAlgn="base" hangingPunct="1">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kumimoji="1"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kumimoji="1"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kumimoji="1"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kumimoji="1"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kumimoji="1"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kumimoji="1"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2011/11/8</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wmf"/><Relationship Id="rId7" Type="http://schemas.openxmlformats.org/officeDocument/2006/relationships/image" Target="../media/image27.emf"/><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3.xml"/><Relationship Id="rId5" Type="http://schemas.openxmlformats.org/officeDocument/2006/relationships/image" Target="../media/image36.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7000" b="-7000"/>
          </a:stretch>
        </a:blipFill>
        <a:effectLst/>
      </p:bgPr>
    </p:bg>
    <p:spTree>
      <p:nvGrpSpPr>
        <p:cNvPr id="1" name=""/>
        <p:cNvGrpSpPr/>
        <p:nvPr/>
      </p:nvGrpSpPr>
      <p:grpSpPr>
        <a:xfrm>
          <a:off x="0" y="0"/>
          <a:ext cx="0" cy="0"/>
          <a:chOff x="0" y="0"/>
          <a:chExt cx="0" cy="0"/>
        </a:xfrm>
      </p:grpSpPr>
      <p:sp>
        <p:nvSpPr>
          <p:cNvPr id="12" name="正方形/長方形 11"/>
          <p:cNvSpPr/>
          <p:nvPr/>
        </p:nvSpPr>
        <p:spPr>
          <a:xfrm>
            <a:off x="0" y="1453318"/>
            <a:ext cx="9144000" cy="221457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ctrTitle"/>
          </p:nvPr>
        </p:nvSpPr>
        <p:spPr>
          <a:xfrm>
            <a:off x="0" y="1509936"/>
            <a:ext cx="9144000" cy="2115667"/>
          </a:xfrm>
          <a:effectLst>
            <a:glow rad="139700">
              <a:schemeClr val="accent5">
                <a:satMod val="175000"/>
                <a:alpha val="40000"/>
              </a:schemeClr>
            </a:glow>
          </a:effectLst>
        </p:spPr>
        <p:txBody>
          <a:bodyPr>
            <a:normAutofit fontScale="90000"/>
          </a:bodyPr>
          <a:lstStyle/>
          <a:p>
            <a:r>
              <a:rPr lang="ja-JP" altLang="en-US" sz="5400" b="1" dirty="0" smtClean="0">
                <a:ln w="19050" cmpd="sng">
                  <a:solidFill>
                    <a:schemeClr val="bg1"/>
                  </a:solidFill>
                  <a:prstDash val="solid"/>
                  <a:miter lim="800000"/>
                </a:ln>
                <a:solidFill>
                  <a:srgbClr val="0066FF"/>
                </a:solidFill>
                <a:effectLst>
                  <a:glow rad="139700">
                    <a:schemeClr val="bg1">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rPr>
              <a:t>求む！くまもとを元気にする</a:t>
            </a:r>
            <a:r>
              <a:rPr lang="en-US" altLang="ja-JP" sz="5400" b="1" dirty="0" smtClean="0">
                <a:ln w="12700" cmpd="sng">
                  <a:solidFill>
                    <a:schemeClr val="bg1"/>
                  </a:solidFill>
                  <a:prstDash val="solid"/>
                  <a:miter lim="800000"/>
                </a:ln>
                <a:solidFill>
                  <a:srgbClr val="0066FF"/>
                </a:solidFill>
                <a:effectLst>
                  <a:glow rad="139700">
                    <a:schemeClr val="accent1">
                      <a:satMod val="175000"/>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rPr>
              <a:t/>
            </a:r>
            <a:br>
              <a:rPr lang="en-US" altLang="ja-JP" sz="5400" b="1" dirty="0" smtClean="0">
                <a:ln w="12700" cmpd="sng">
                  <a:solidFill>
                    <a:schemeClr val="bg1"/>
                  </a:solidFill>
                  <a:prstDash val="solid"/>
                  <a:miter lim="800000"/>
                </a:ln>
                <a:solidFill>
                  <a:srgbClr val="0066FF"/>
                </a:solidFill>
                <a:effectLst>
                  <a:glow rad="139700">
                    <a:schemeClr val="accent1">
                      <a:satMod val="175000"/>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rPr>
            </a:br>
            <a:r>
              <a:rPr lang="en-US" altLang="ja-JP" sz="8000" b="1" spc="600" dirty="0" smtClean="0">
                <a:ln w="28575" cmpd="sng">
                  <a:solidFill>
                    <a:schemeClr val="bg1"/>
                  </a:solidFill>
                  <a:prstDash val="solid"/>
                  <a:miter lim="800000"/>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bg1">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rPr>
              <a:t>21</a:t>
            </a:r>
            <a:r>
              <a:rPr lang="ja-JP" altLang="en-US" sz="8000" b="1" spc="600" dirty="0" smtClean="0">
                <a:ln w="28575" cmpd="sng">
                  <a:solidFill>
                    <a:schemeClr val="bg1"/>
                  </a:solidFill>
                  <a:prstDash val="solid"/>
                  <a:miter lim="800000"/>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bg1">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rPr>
              <a:t>世紀型公務員</a:t>
            </a:r>
            <a:endParaRPr kumimoji="1" lang="ja-JP" altLang="en-US" sz="5400" b="1" spc="600" dirty="0">
              <a:ln w="28575" cmpd="sng">
                <a:solidFill>
                  <a:schemeClr val="bg1"/>
                </a:solidFill>
                <a:prstDash val="solid"/>
                <a:miter lim="800000"/>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bg1">
                    <a:alpha val="40000"/>
                  </a:schemeClr>
                </a:glow>
                <a:outerShdw blurRad="60007" dist="200025" dir="15000000" sy="30000" kx="-1800000" algn="bl" rotWithShape="0">
                  <a:prstClr val="black">
                    <a:alpha val="32000"/>
                  </a:prstClr>
                </a:outerShdw>
              </a:effectLst>
              <a:latin typeface="HGP創英角ｺﾞｼｯｸUB" pitchFamily="50" charset="-128"/>
              <a:ea typeface="HGP創英角ｺﾞｼｯｸUB" pitchFamily="50" charset="-128"/>
            </a:endParaRPr>
          </a:p>
        </p:txBody>
      </p:sp>
      <p:sp>
        <p:nvSpPr>
          <p:cNvPr id="6" name="サブタイトル 5"/>
          <p:cNvSpPr>
            <a:spLocks noGrp="1"/>
          </p:cNvSpPr>
          <p:nvPr>
            <p:ph type="subTitle" idx="1"/>
          </p:nvPr>
        </p:nvSpPr>
        <p:spPr>
          <a:xfrm>
            <a:off x="0" y="3814192"/>
            <a:ext cx="9144000" cy="622920"/>
          </a:xfrm>
        </p:spPr>
        <p:txBody>
          <a:bodyPr>
            <a:noAutofit/>
          </a:bodyPr>
          <a:lstStyle/>
          <a:p>
            <a:r>
              <a:rPr kumimoji="1" lang="ja-JP" altLang="en-US" sz="2600" spc="300" dirty="0" smtClean="0">
                <a:solidFill>
                  <a:schemeClr val="bg1"/>
                </a:solidFill>
                <a:effectLst>
                  <a:glow rad="139700">
                    <a:srgbClr val="FF9900">
                      <a:alpha val="40000"/>
                    </a:srgbClr>
                  </a:glow>
                  <a:outerShdw blurRad="38100" dist="38100" dir="2700000" algn="tl">
                    <a:srgbClr val="000000">
                      <a:alpha val="43137"/>
                    </a:srgbClr>
                  </a:outerShdw>
                </a:effectLst>
                <a:latin typeface="HGP創英ﾌﾟﾚｾﾞﾝｽEB" pitchFamily="18" charset="-128"/>
                <a:ea typeface="HGP創英ﾌﾟﾚｾﾞﾝｽEB" pitchFamily="18" charset="-128"/>
              </a:rPr>
              <a:t>～分権時代に挑む自治体職員のモチベーション向上策～</a:t>
            </a:r>
            <a:endParaRPr kumimoji="1" lang="ja-JP" altLang="en-US" sz="2600" spc="300" dirty="0">
              <a:solidFill>
                <a:schemeClr val="bg1"/>
              </a:solidFill>
              <a:effectLst>
                <a:glow rad="139700">
                  <a:srgbClr val="FF9900">
                    <a:alpha val="40000"/>
                  </a:srgb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7" name="サブタイトル 5"/>
          <p:cNvSpPr txBox="1">
            <a:spLocks/>
          </p:cNvSpPr>
          <p:nvPr/>
        </p:nvSpPr>
        <p:spPr>
          <a:xfrm>
            <a:off x="0" y="5157192"/>
            <a:ext cx="9144000" cy="62292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600" spc="3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Ｕ２－Ｙ２</a:t>
            </a:r>
            <a:endParaRPr kumimoji="1" lang="ja-JP" altLang="en-US" sz="3600" b="0" i="0" u="none" strike="noStrike" kern="1200" cap="none" spc="300" normalizeH="0" baseline="0" noProof="0" dirty="0">
              <a:ln>
                <a:noFill/>
              </a:ln>
              <a:solidFill>
                <a:schemeClr val="bg1"/>
              </a:solidFill>
              <a:effectLst>
                <a:glow rad="139700">
                  <a:schemeClr val="accent3">
                    <a:satMod val="17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email"/>
          <a:srcRect/>
          <a:stretch>
            <a:fillRect/>
          </a:stretch>
        </p:blipFill>
        <p:spPr bwMode="auto">
          <a:xfrm>
            <a:off x="389159" y="1700808"/>
            <a:ext cx="4110833" cy="3816424"/>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email"/>
          <a:srcRect/>
          <a:stretch>
            <a:fillRect/>
          </a:stretch>
        </p:blipFill>
        <p:spPr bwMode="auto">
          <a:xfrm>
            <a:off x="4626313" y="1700808"/>
            <a:ext cx="4122151" cy="3816000"/>
          </a:xfrm>
          <a:prstGeom prst="rect">
            <a:avLst/>
          </a:prstGeom>
          <a:noFill/>
          <a:ln w="9525">
            <a:noFill/>
            <a:miter lim="800000"/>
            <a:headEnd/>
            <a:tailEnd/>
          </a:ln>
          <a:effectLst/>
        </p:spPr>
      </p:pic>
      <p:sp>
        <p:nvSpPr>
          <p:cNvPr id="4" name="正方形/長方形 3"/>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「自ら創造する職員」</a:t>
            </a:r>
            <a:r>
              <a:rPr lang="ja-JP" altLang="en-US" b="1" spc="300" dirty="0" err="1"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ヘ</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30"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4"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1988"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0" name="円/楕円 19"/>
          <p:cNvSpPr/>
          <p:nvPr/>
        </p:nvSpPr>
        <p:spPr>
          <a:xfrm>
            <a:off x="1004415" y="2060848"/>
            <a:ext cx="2880320" cy="288032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600" spc="-15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１００％</a:t>
            </a:r>
            <a:endParaRPr kumimoji="1" lang="ja-JP" altLang="en-US" sz="4600" spc="-15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1" name="円/楕円 20"/>
          <p:cNvSpPr/>
          <p:nvPr/>
        </p:nvSpPr>
        <p:spPr>
          <a:xfrm>
            <a:off x="5247228" y="2060848"/>
            <a:ext cx="2880320" cy="288032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600" spc="-15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１００％</a:t>
            </a:r>
            <a:endParaRPr kumimoji="1" lang="ja-JP" altLang="en-US" sz="4600" spc="-15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7" name="コンテンツ プレースホルダ 10"/>
          <p:cNvSpPr txBox="1">
            <a:spLocks/>
          </p:cNvSpPr>
          <p:nvPr/>
        </p:nvSpPr>
        <p:spPr>
          <a:xfrm>
            <a:off x="0" y="1124744"/>
            <a:ext cx="9144000" cy="5733256"/>
          </a:xfrm>
          <a:prstGeom prst="rect">
            <a:avLst/>
          </a:prstGeom>
          <a:solidFill>
            <a:schemeClr val="accent1">
              <a:lumMod val="40000"/>
              <a:lumOff val="60000"/>
              <a:alpha val="70000"/>
            </a:schemeClr>
          </a:solidFill>
        </p:spPr>
        <p:txBody>
          <a:bodyPr vert="horz" anchor="t">
            <a:noAutofit/>
          </a:bodyPr>
          <a:lstStyle/>
          <a:p>
            <a:pPr marL="342900" lvl="0" indent="-342900" algn="ctr">
              <a:spcBef>
                <a:spcPct val="20000"/>
              </a:spcBef>
              <a:buClr>
                <a:schemeClr val="accent1"/>
              </a:buClr>
              <a:buSzPct val="70000"/>
            </a:pPr>
            <a:endParaRPr kumimoji="1" lang="en-US" altLang="ja-JP" sz="32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lvl="0" indent="-342900" algn="ctr">
              <a:spcBef>
                <a:spcPct val="20000"/>
              </a:spcBef>
              <a:buClr>
                <a:schemeClr val="accent1"/>
              </a:buClr>
              <a:buSzPct val="70000"/>
            </a:pPr>
            <a:r>
              <a:rPr kumimoji="1" lang="ja-JP" altLang="en-US" sz="8000" b="0" i="0" u="none" strike="noStrike" kern="1200" cap="none" spc="0" normalizeH="0" baseline="0" noProof="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ビジョンを</a:t>
            </a:r>
            <a:r>
              <a:rPr lang="ja-JP" altLang="en-US" sz="800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共有</a:t>
            </a:r>
            <a:r>
              <a:rPr kumimoji="1" lang="ja-JP" altLang="en-US" sz="8000" b="0" i="0" u="none" strike="noStrike" kern="1200" cap="none" spc="0" normalizeH="0" baseline="0" noProof="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する</a:t>
            </a:r>
            <a:endParaRPr kumimoji="1" lang="en-US" altLang="ja-JP" sz="8000" b="0" i="0" u="none" strike="noStrike" kern="1200" cap="none" spc="0" normalizeH="0" baseline="0" noProof="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lvl="0" indent="-342900" algn="ctr">
              <a:spcBef>
                <a:spcPct val="20000"/>
              </a:spcBef>
              <a:buClr>
                <a:schemeClr val="accent1"/>
              </a:buClr>
              <a:buSzPct val="70000"/>
            </a:pPr>
            <a:r>
              <a:rPr kumimoji="1" lang="ja-JP" altLang="en-US" sz="8000" b="0" i="0" u="none" strike="noStrike" kern="1200" cap="none" spc="0" normalizeH="0" baseline="0" noProof="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必要がある</a:t>
            </a:r>
            <a:endParaRPr kumimoji="1" lang="en-US" altLang="ja-JP" sz="8000" b="0" i="0" u="none" strike="noStrike" kern="1200" cap="none" spc="0" normalizeH="0" baseline="0" noProof="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2000"/>
                                        <p:tgtEl>
                                          <p:spTgt spid="2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4)">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7"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389159" y="1700808"/>
            <a:ext cx="4122151" cy="3816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srcRect/>
          <a:stretch>
            <a:fillRect/>
          </a:stretch>
        </p:blipFill>
        <p:spPr bwMode="auto">
          <a:xfrm>
            <a:off x="4626313" y="1700808"/>
            <a:ext cx="4122151" cy="3816000"/>
          </a:xfrm>
          <a:prstGeom prst="rect">
            <a:avLst/>
          </a:prstGeom>
          <a:noFill/>
          <a:ln w="9525">
            <a:noFill/>
            <a:miter lim="800000"/>
            <a:headEnd/>
            <a:tailEnd/>
          </a:ln>
          <a:effectLst/>
        </p:spPr>
      </p:pic>
      <p:sp>
        <p:nvSpPr>
          <p:cNvPr id="4" name="正方形/長方形 3"/>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仕事以外での付き合いについて</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30"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4"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1988"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60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84"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 name="コンテンツ プレースホルダ 10"/>
          <p:cNvSpPr>
            <a:spLocks noGrp="1"/>
          </p:cNvSpPr>
          <p:nvPr>
            <p:ph idx="1"/>
          </p:nvPr>
        </p:nvSpPr>
        <p:spPr>
          <a:xfrm>
            <a:off x="0" y="1124744"/>
            <a:ext cx="9144000" cy="5786454"/>
          </a:xfrm>
          <a:solidFill>
            <a:schemeClr val="accent1">
              <a:lumMod val="40000"/>
              <a:lumOff val="60000"/>
              <a:alpha val="70000"/>
            </a:schemeClr>
          </a:solidFill>
        </p:spPr>
        <p:txBody>
          <a:bodyPr anchor="ctr">
            <a:noAutofit/>
          </a:bodyPr>
          <a:lstStyle/>
          <a:p>
            <a:pPr algn="ctr">
              <a:buClr>
                <a:schemeClr val="accent1"/>
              </a:buClr>
              <a:buSzPct val="70000"/>
              <a:buNone/>
            </a:pPr>
            <a:r>
              <a:rPr lang="ja-JP" altLang="en-US" sz="800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職員が</a:t>
            </a:r>
            <a:endParaRPr lang="en-US" altLang="ja-JP" sz="800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lvl="0" algn="ctr">
              <a:buClr>
                <a:schemeClr val="accent1"/>
              </a:buClr>
              <a:buSzPct val="70000"/>
              <a:buNone/>
            </a:pPr>
            <a:r>
              <a:rPr lang="ja-JP" altLang="en-US" sz="800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地域に溶け込む</a:t>
            </a:r>
            <a:endParaRPr lang="en-US" altLang="ja-JP" sz="8000" dirty="0" smtClean="0">
              <a:ln w="28575">
                <a:solidFill>
                  <a:schemeClr val="bg1"/>
                </a:solidFill>
              </a:ln>
              <a:solidFill>
                <a:srgbClr val="FF0000"/>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lvl="0" algn="ctr">
              <a:buClr>
                <a:schemeClr val="accent1"/>
              </a:buClr>
              <a:buSzPct val="70000"/>
              <a:buNone/>
            </a:pPr>
            <a:r>
              <a:rPr lang="ja-JP" altLang="en-US" sz="800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必要がある</a:t>
            </a:r>
            <a:endParaRPr lang="en-US" altLang="ja-JP" sz="8000" dirty="0" smtClean="0">
              <a:ln w="28575">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p:cTn id="7" dur="500" fill="hold"/>
                                        <p:tgtEl>
                                          <p:spTgt spid="15">
                                            <p:bg/>
                                          </p:spTgt>
                                        </p:tgtEl>
                                        <p:attrNameLst>
                                          <p:attrName>ppt_w</p:attrName>
                                        </p:attrNameLst>
                                      </p:cBhvr>
                                      <p:tavLst>
                                        <p:tav tm="0">
                                          <p:val>
                                            <p:fltVal val="0"/>
                                          </p:val>
                                        </p:tav>
                                        <p:tav tm="100000">
                                          <p:val>
                                            <p:strVal val="#ppt_w"/>
                                          </p:val>
                                        </p:tav>
                                      </p:tavLst>
                                    </p:anim>
                                    <p:anim calcmode="lin" valueType="num">
                                      <p:cBhvr>
                                        <p:cTn id="8" dur="500" fill="hold"/>
                                        <p:tgtEl>
                                          <p:spTgt spid="15">
                                            <p:bg/>
                                          </p:spTgt>
                                        </p:tgtEl>
                                        <p:attrNameLst>
                                          <p:attrName>ppt_h</p:attrName>
                                        </p:attrNameLst>
                                      </p:cBhvr>
                                      <p:tavLst>
                                        <p:tav tm="0">
                                          <p:val>
                                            <p:fltVal val="0"/>
                                          </p:val>
                                        </p:tav>
                                        <p:tav tm="100000">
                                          <p:val>
                                            <p:strVal val="#ppt_h"/>
                                          </p:val>
                                        </p:tav>
                                      </p:tavLst>
                                    </p:anim>
                                    <p:animEffect transition="in" filter="fade">
                                      <p:cBhvr>
                                        <p:cTn id="9" dur="500"/>
                                        <p:tgtEl>
                                          <p:spTgt spid="15">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p:cTn id="17"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5">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 calcmode="lin" valueType="num">
                                      <p:cBhvr>
                                        <p:cTn id="22"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pSp>
        <p:nvGrpSpPr>
          <p:cNvPr id="9" name="グループ化 8"/>
          <p:cNvGrpSpPr/>
          <p:nvPr/>
        </p:nvGrpSpPr>
        <p:grpSpPr>
          <a:xfrm>
            <a:off x="428596" y="1857364"/>
            <a:ext cx="8286808" cy="4091916"/>
            <a:chOff x="428596" y="1857364"/>
            <a:chExt cx="8286808" cy="4381088"/>
          </a:xfrm>
        </p:grpSpPr>
        <p:sp>
          <p:nvSpPr>
            <p:cNvPr id="15" name="角丸四角形 14"/>
            <p:cNvSpPr/>
            <p:nvPr/>
          </p:nvSpPr>
          <p:spPr>
            <a:xfrm>
              <a:off x="428596" y="1857364"/>
              <a:ext cx="8286808" cy="4381088"/>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683568" y="4797152"/>
              <a:ext cx="7872442" cy="919170"/>
            </a:xfrm>
            <a:prstGeom prst="rect">
              <a:avLst/>
            </a:prstGeom>
          </p:spPr>
          <p:txBody>
            <a:bodyPr vert="horz" lIns="91440" tIns="45720" rIns="91440" bIns="45720" rtlCol="0" anchor="t" anchorCtr="0">
              <a:noAutofit/>
            </a:bodyPr>
            <a:lstStyle/>
            <a:p>
              <a:pPr marL="342900" marR="0" lvl="0" indent="-342900" algn="l" defTabSz="914400" rtl="0" eaLnBrk="1" fontAlgn="auto" latinLnBrk="0" hangingPunct="1">
                <a:lnSpc>
                  <a:spcPct val="150000"/>
                </a:lnSpc>
                <a:spcAft>
                  <a:spcPts val="1200"/>
                </a:spcAft>
                <a:buClrTx/>
                <a:buSzTx/>
                <a:buFont typeface="Arial" pitchFamily="34" charset="0"/>
                <a:buNone/>
                <a:tabLst/>
                <a:defRPr/>
              </a:pPr>
              <a:r>
                <a:rPr kumimoji="1" lang="ja-JP" altLang="en-US"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３．</a:t>
              </a:r>
              <a:r>
                <a:rPr kumimoji="1" lang="en-US" altLang="ja-JP"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21</a:t>
              </a:r>
              <a:r>
                <a:rPr kumimoji="1" lang="ja-JP" altLang="en-US"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世紀型の政策立案能力が必要</a:t>
              </a:r>
              <a:endParaRPr kumimoji="1" lang="en-US" altLang="ja-JP"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grpSp>
      <p:sp>
        <p:nvSpPr>
          <p:cNvPr id="8" name="正方形/長方形 7"/>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自治体職員へのアンケートから</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 name="角丸四角形 3"/>
          <p:cNvSpPr/>
          <p:nvPr/>
        </p:nvSpPr>
        <p:spPr>
          <a:xfrm>
            <a:off x="428596" y="1857364"/>
            <a:ext cx="8286808" cy="2143140"/>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5" name="コンテンツ プレースホルダ 10"/>
          <p:cNvSpPr txBox="1">
            <a:spLocks/>
          </p:cNvSpPr>
          <p:nvPr/>
        </p:nvSpPr>
        <p:spPr>
          <a:xfrm>
            <a:off x="642910" y="1928802"/>
            <a:ext cx="7872442" cy="2071702"/>
          </a:xfrm>
          <a:prstGeom prst="rect">
            <a:avLst/>
          </a:prstGeom>
        </p:spPr>
        <p:txBody>
          <a:bodyPr vert="horz" lIns="91440" tIns="45720" rIns="91440" bIns="45720" rtlCol="0" anchor="t" anchorCtr="0">
            <a:noAutofit/>
          </a:bodyPr>
          <a:lstStyle/>
          <a:p>
            <a:pPr marL="342900" marR="0" lvl="0" indent="-342900" algn="l" defTabSz="914400" rtl="0" eaLnBrk="1" fontAlgn="auto" latinLnBrk="0" hangingPunct="1">
              <a:lnSpc>
                <a:spcPct val="150000"/>
              </a:lnSpc>
              <a:spcAft>
                <a:spcPts val="1200"/>
              </a:spcAft>
              <a:buClrTx/>
              <a:buSzTx/>
              <a:buFont typeface="Arial" pitchFamily="34" charset="0"/>
              <a:buNone/>
              <a:tabLst/>
              <a:defRPr/>
            </a:pPr>
            <a:r>
              <a:rPr kumimoji="1" lang="ja-JP" altLang="en-US"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１．ビジョンの共有化が図られていない</a:t>
            </a:r>
            <a:endParaRPr kumimoji="1" lang="en-US" altLang="ja-JP"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50000"/>
              </a:lnSpc>
              <a:spcAft>
                <a:spcPts val="1200"/>
              </a:spcAft>
              <a:buClrTx/>
              <a:buSzTx/>
              <a:buFont typeface="Arial" pitchFamily="34" charset="0"/>
              <a:buNone/>
              <a:tabLst/>
              <a:defRPr/>
            </a:pPr>
            <a:r>
              <a:rPr lang="ja-JP" altLang="en-US" sz="360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２．地域に職員が溶け込んでいない</a:t>
            </a:r>
            <a:endParaRPr kumimoji="1" lang="en-US" altLang="ja-JP" sz="3600" b="0" i="0" u="none" strike="noStrike" kern="1200" cap="none" spc="0" normalizeH="0" baseline="0" noProof="0" dirty="0" smtClean="0">
              <a:ln w="19050">
                <a:solidFill>
                  <a:srgbClr val="00B0F0"/>
                </a:solidFill>
              </a:ln>
              <a:solidFill>
                <a:srgbClr val="FFFF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4" name="十字形 13"/>
          <p:cNvSpPr/>
          <p:nvPr/>
        </p:nvSpPr>
        <p:spPr>
          <a:xfrm>
            <a:off x="3995936" y="3789040"/>
            <a:ext cx="931544" cy="931544"/>
          </a:xfrm>
          <a:prstGeom prst="plus">
            <a:avLst>
              <a:gd name="adj" fmla="val 30404"/>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 b="-5000"/>
          </a:stretch>
        </a:blipFill>
        <a:effectLst/>
      </p:bgPr>
    </p:bg>
    <p:spTree>
      <p:nvGrpSpPr>
        <p:cNvPr id="1" name=""/>
        <p:cNvGrpSpPr/>
        <p:nvPr/>
      </p:nvGrpSpPr>
      <p:grpSpPr>
        <a:xfrm>
          <a:off x="0" y="0"/>
          <a:ext cx="0" cy="0"/>
          <a:chOff x="0" y="0"/>
          <a:chExt cx="0" cy="0"/>
        </a:xfrm>
      </p:grpSpPr>
      <p:sp>
        <p:nvSpPr>
          <p:cNvPr id="6" name="コンテンツ プレースホルダ 10"/>
          <p:cNvSpPr txBox="1">
            <a:spLocks/>
          </p:cNvSpPr>
          <p:nvPr/>
        </p:nvSpPr>
        <p:spPr>
          <a:xfrm>
            <a:off x="107504" y="2276872"/>
            <a:ext cx="5436096" cy="144016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solidFill>
                    <a:schemeClr val="accent5">
                      <a:lumMod val="40000"/>
                      <a:lumOff val="60000"/>
                    </a:schemeClr>
                  </a:solidFill>
                </a:ln>
                <a:solidFill>
                  <a:schemeClr val="bg1"/>
                </a:solidFill>
                <a:effectLst>
                  <a:glow rad="228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２１世紀型自治体職員</a:t>
            </a:r>
            <a:endParaRPr kumimoji="1" lang="en-US" altLang="ja-JP" sz="4000" b="0" i="0" u="none" strike="noStrike" kern="1200" cap="none" spc="0" normalizeH="0" baseline="0" noProof="0" dirty="0" smtClean="0">
              <a:ln>
                <a:solidFill>
                  <a:schemeClr val="accent5">
                    <a:lumMod val="40000"/>
                    <a:lumOff val="60000"/>
                  </a:schemeClr>
                </a:solidFill>
              </a:ln>
              <a:solidFill>
                <a:schemeClr val="bg1"/>
              </a:solidFill>
              <a:effectLst>
                <a:glow rad="228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000"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をつくる</a:t>
            </a:r>
            <a:endParaRPr kumimoji="1" lang="en-US" altLang="ja-JP" sz="2400" b="0" i="0" u="none" strike="noStrike" kern="1200" cap="none" spc="0" normalizeH="0" baseline="0" noProof="0"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5" name="正方形/長方形 14"/>
          <p:cNvSpPr/>
          <p:nvPr/>
        </p:nvSpPr>
        <p:spPr>
          <a:xfrm>
            <a:off x="0" y="3789040"/>
            <a:ext cx="5565034"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8800" b="1" cap="all" dirty="0" smtClean="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rPr>
              <a:t>３つの提言</a:t>
            </a:r>
            <a:endParaRPr lang="ja-JP" altLang="en-US" sz="8800" b="1" cap="all" dirty="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32" y="24"/>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0" y="0"/>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コンテンツ プレースホルダ 10"/>
          <p:cNvSpPr>
            <a:spLocks noGrp="1"/>
          </p:cNvSpPr>
          <p:nvPr>
            <p:ph idx="1"/>
          </p:nvPr>
        </p:nvSpPr>
        <p:spPr>
          <a:xfrm>
            <a:off x="349188" y="3645024"/>
            <a:ext cx="8445624" cy="720080"/>
          </a:xfrm>
        </p:spPr>
        <p:txBody>
          <a:bodyPr>
            <a:noAutofit/>
          </a:bodyPr>
          <a:lstStyle/>
          <a:p>
            <a:pPr algn="ctr">
              <a:buNone/>
            </a:pPr>
            <a:r>
              <a:rPr lang="ja-JP" altLang="en-US"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ネットワークツールを活用した情報の共有</a:t>
            </a:r>
            <a:endParaRPr lang="en-US" altLang="ja-JP"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 name="下矢印 4"/>
          <p:cNvSpPr/>
          <p:nvPr/>
        </p:nvSpPr>
        <p:spPr>
          <a:xfrm>
            <a:off x="2735796" y="2348880"/>
            <a:ext cx="3672408" cy="1224136"/>
          </a:xfrm>
          <a:prstGeom prst="downArrow">
            <a:avLst>
              <a:gd name="adj1" fmla="val 50000"/>
              <a:gd name="adj2" fmla="val 50399"/>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 10"/>
          <p:cNvSpPr txBox="1">
            <a:spLocks/>
          </p:cNvSpPr>
          <p:nvPr/>
        </p:nvSpPr>
        <p:spPr>
          <a:xfrm>
            <a:off x="349188" y="1268760"/>
            <a:ext cx="8445624" cy="100811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組織目標（ビジョン）の共有化策</a:t>
            </a:r>
            <a:endParaRPr kumimoji="1" lang="en-US" altLang="ja-JP"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grpSp>
        <p:nvGrpSpPr>
          <p:cNvPr id="15" name="グループ化 14"/>
          <p:cNvGrpSpPr/>
          <p:nvPr/>
        </p:nvGrpSpPr>
        <p:grpSpPr>
          <a:xfrm>
            <a:off x="457200" y="4509120"/>
            <a:ext cx="8229600" cy="1152128"/>
            <a:chOff x="457200" y="4509120"/>
            <a:chExt cx="8229600" cy="1152128"/>
          </a:xfrm>
        </p:grpSpPr>
        <p:sp>
          <p:nvSpPr>
            <p:cNvPr id="13" name="角丸四角形 12"/>
            <p:cNvSpPr/>
            <p:nvPr/>
          </p:nvSpPr>
          <p:spPr>
            <a:xfrm>
              <a:off x="1511660" y="4509120"/>
              <a:ext cx="6120680" cy="1152128"/>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7" name="タイトル 9"/>
            <p:cNvSpPr txBox="1">
              <a:spLocks/>
            </p:cNvSpPr>
            <p:nvPr/>
          </p:nvSpPr>
          <p:spPr>
            <a:xfrm>
              <a:off x="457200" y="4653136"/>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300" normalizeH="0" baseline="0" noProof="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rPr>
                <a:t>フェイスブックの活用</a:t>
              </a:r>
              <a:endParaRPr kumimoji="1" lang="ja-JP" altLang="en-US" sz="4400" b="1" i="0" u="none" strike="noStrike" kern="1200" cap="none" spc="300" normalizeH="0" baseline="0" noProof="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endParaRPr>
            </a:p>
          </p:txBody>
        </p:sp>
      </p:gr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提言１</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dissolv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animBg="1"/>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2" name="正方形/長方形 41"/>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323528" y="1412776"/>
            <a:ext cx="8445624" cy="5184576"/>
          </a:xfrm>
          <a:prstGeom prst="rect">
            <a:avLst/>
          </a:prstGeom>
        </p:spPr>
        <p:txBody>
          <a:bodyPr vert="horz" lIns="91440" tIns="45720" rIns="91440" bIns="45720" rtlCol="0">
            <a:noAutofit/>
          </a:bodyPr>
          <a:lstStyle/>
          <a:p>
            <a:pPr marL="342900" lvl="0" indent="-342900">
              <a:spcBef>
                <a:spcPct val="20000"/>
              </a:spcBef>
              <a:defRPr/>
            </a:pPr>
            <a:r>
              <a:rPr kumimoji="1" lang="ja-JP" altLang="en-US" sz="3200" i="0" u="none" strike="noStrike" kern="1200" cap="none" spc="0" normalizeH="0" baseline="0" noProof="0" dirty="0" smtClean="0">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　</a:t>
            </a:r>
            <a:r>
              <a:rPr kumimoji="1" lang="ja-JP" altLang="en-US"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インターネット上で社会的なつながりをつくっていくサービス（</a:t>
            </a:r>
            <a:r>
              <a:rPr kumimoji="1" lang="en-US" altLang="ja-JP"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SNS</a:t>
            </a:r>
            <a:r>
              <a:rPr kumimoji="1" lang="ja-JP" altLang="en-US"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：ソーシャルネットワークサービス）のこと</a:t>
            </a:r>
            <a:r>
              <a:rPr lang="ja-JP" altLang="en-US" sz="3200" dirty="0" smtClean="0">
                <a:solidFill>
                  <a:schemeClr val="bg1"/>
                </a:solidFill>
                <a:effectLst>
                  <a:glow rad="101600">
                    <a:schemeClr val="tx1">
                      <a:alpha val="40000"/>
                    </a:schemeClr>
                  </a:glow>
                  <a:outerShdw blurRad="38100" dist="38100" dir="2700000" algn="tl">
                    <a:srgbClr val="000000">
                      <a:alpha val="43137"/>
                    </a:srgbClr>
                  </a:outerShdw>
                </a:effectLst>
                <a:latin typeface="HGｺﾞｼｯｸE" pitchFamily="49" charset="-128"/>
                <a:ea typeface="HGｺﾞｼｯｸE" pitchFamily="49" charset="-128"/>
              </a:rPr>
              <a:t>で、パソコンや携帯電話などで利用できる。</a:t>
            </a:r>
            <a:endParaRPr lang="en-US" altLang="ja-JP" sz="3200" dirty="0" smtClean="0">
              <a:solidFill>
                <a:schemeClr val="bg1"/>
              </a:solidFill>
              <a:effectLst>
                <a:glow rad="101600">
                  <a:schemeClr val="tx1">
                    <a:alpha val="40000"/>
                  </a:schemeClr>
                </a:glow>
                <a:outerShdw blurRad="38100" dist="38100" dir="2700000" algn="tl">
                  <a:srgbClr val="000000">
                    <a:alpha val="43137"/>
                  </a:srgbClr>
                </a:outerShdw>
              </a:effectLst>
              <a:latin typeface="HGｺﾞｼｯｸE" pitchFamily="49" charset="-128"/>
              <a:ea typeface="HGｺﾞｼｯｸE" pitchFamily="49" charset="-128"/>
            </a:endParaRPr>
          </a:p>
          <a:p>
            <a:pPr marL="342900" lvl="0" indent="-342900">
              <a:spcBef>
                <a:spcPct val="20000"/>
              </a:spcBef>
              <a:defRPr/>
            </a:pPr>
            <a:r>
              <a:rPr kumimoji="1" lang="ja-JP" altLang="en-US"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　実名登録制でユーザー登録には個人情報の登録も必要だが、友達や家族と近況を知らせ合ったり、メッセージを交換したり、リアルタイムに交流することができる。</a:t>
            </a:r>
            <a:endParaRPr kumimoji="1" lang="en-US" altLang="ja-JP"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endParaRPr>
          </a:p>
          <a:p>
            <a:pPr marL="342900" lvl="0" indent="-342900">
              <a:spcBef>
                <a:spcPct val="20000"/>
              </a:spcBef>
              <a:defRPr/>
            </a:pPr>
            <a:r>
              <a:rPr lang="ja-JP" altLang="en-US" sz="3200" dirty="0" smtClean="0">
                <a:solidFill>
                  <a:schemeClr val="bg1"/>
                </a:solidFill>
                <a:effectLst>
                  <a:glow rad="101600">
                    <a:schemeClr val="tx1">
                      <a:alpha val="40000"/>
                    </a:schemeClr>
                  </a:glow>
                  <a:outerShdw blurRad="38100" dist="38100" dir="2700000" algn="tl">
                    <a:srgbClr val="000000">
                      <a:alpha val="43137"/>
                    </a:srgbClr>
                  </a:outerShdw>
                </a:effectLst>
                <a:latin typeface="HGｺﾞｼｯｸE" pitchFamily="49" charset="-128"/>
                <a:ea typeface="HGｺﾞｼｯｸE" pitchFamily="49" charset="-128"/>
              </a:rPr>
              <a:t>　</a:t>
            </a:r>
            <a:r>
              <a:rPr kumimoji="1" lang="ja-JP" altLang="en-US"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rPr>
              <a:t>今では世界中に８億人のユーザーを持つ世界最大のＳＮＳである。</a:t>
            </a:r>
            <a:endParaRPr kumimoji="1" lang="en-US" altLang="ja-JP" sz="3200" i="0" u="none" strike="noStrike" kern="1200" cap="none" spc="0" normalizeH="0" baseline="0" noProof="0" dirty="0" smtClean="0">
              <a:solidFill>
                <a:schemeClr val="bg1"/>
              </a:solidFill>
              <a:effectLst>
                <a:glow rad="101600">
                  <a:schemeClr val="tx1">
                    <a:alpha val="40000"/>
                  </a:schemeClr>
                </a:glow>
                <a:outerShdw blurRad="38100" dist="38100" dir="2700000" algn="tl">
                  <a:srgbClr val="000000">
                    <a:alpha val="43137"/>
                  </a:srgbClr>
                </a:outerShdw>
              </a:effectLst>
              <a:uLnTx/>
              <a:uFillTx/>
              <a:latin typeface="HGｺﾞｼｯｸE" pitchFamily="49" charset="-128"/>
              <a:ea typeface="HGｺﾞｼｯｸE" pitchFamily="49" charset="-128"/>
            </a:endParaRPr>
          </a:p>
        </p:txBody>
      </p:sp>
      <p:sp>
        <p:nvSpPr>
          <p:cNvPr id="19" name="正方形/長方形 18"/>
          <p:cNvSpPr/>
          <p:nvPr/>
        </p:nvSpPr>
        <p:spPr>
          <a:xfrm>
            <a:off x="-32" y="-24"/>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0" y="0"/>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フェイスブックとは</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60" name="グループ化 59"/>
          <p:cNvGrpSpPr/>
          <p:nvPr/>
        </p:nvGrpSpPr>
        <p:grpSpPr>
          <a:xfrm>
            <a:off x="0" y="980728"/>
            <a:ext cx="9144000" cy="5877272"/>
            <a:chOff x="0" y="980728"/>
            <a:chExt cx="9144000" cy="5877272"/>
          </a:xfrm>
        </p:grpSpPr>
        <p:sp>
          <p:nvSpPr>
            <p:cNvPr id="52" name="正方形/長方形 51"/>
            <p:cNvSpPr/>
            <p:nvPr/>
          </p:nvSpPr>
          <p:spPr>
            <a:xfrm>
              <a:off x="0" y="1124744"/>
              <a:ext cx="9144000" cy="5733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descr="パソコン.jpg"/>
            <p:cNvPicPr>
              <a:picLocks noChangeAspect="1"/>
            </p:cNvPicPr>
            <p:nvPr/>
          </p:nvPicPr>
          <p:blipFill>
            <a:blip r:embed="rId3" cstate="email"/>
            <a:stretch>
              <a:fillRect/>
            </a:stretch>
          </p:blipFill>
          <p:spPr>
            <a:xfrm>
              <a:off x="395535" y="980728"/>
              <a:ext cx="3152783" cy="2592288"/>
            </a:xfrm>
            <a:prstGeom prst="rect">
              <a:avLst/>
            </a:prstGeom>
          </p:spPr>
        </p:pic>
        <p:pic>
          <p:nvPicPr>
            <p:cNvPr id="57" name="図 56" descr="携帯.jpg"/>
            <p:cNvPicPr>
              <a:picLocks noChangeAspect="1"/>
            </p:cNvPicPr>
            <p:nvPr/>
          </p:nvPicPr>
          <p:blipFill>
            <a:blip r:embed="rId4" cstate="email"/>
            <a:stretch>
              <a:fillRect/>
            </a:stretch>
          </p:blipFill>
          <p:spPr>
            <a:xfrm>
              <a:off x="4355976" y="1412776"/>
              <a:ext cx="2555122" cy="1584176"/>
            </a:xfrm>
            <a:prstGeom prst="rect">
              <a:avLst/>
            </a:prstGeom>
          </p:spPr>
        </p:pic>
        <p:pic>
          <p:nvPicPr>
            <p:cNvPr id="59" name="図 58" descr="パソコン1.jpg"/>
            <p:cNvPicPr>
              <a:picLocks noChangeAspect="1"/>
            </p:cNvPicPr>
            <p:nvPr/>
          </p:nvPicPr>
          <p:blipFill>
            <a:blip r:embed="rId5" cstate="email"/>
            <a:stretch>
              <a:fillRect/>
            </a:stretch>
          </p:blipFill>
          <p:spPr>
            <a:xfrm>
              <a:off x="5076055" y="4365104"/>
              <a:ext cx="2383095" cy="2193032"/>
            </a:xfrm>
            <a:prstGeom prst="rect">
              <a:avLst/>
            </a:prstGeom>
          </p:spPr>
        </p:pic>
        <p:pic>
          <p:nvPicPr>
            <p:cNvPr id="55" name="図 54" descr="スマホ.jpg"/>
            <p:cNvPicPr>
              <a:picLocks noChangeAspect="1"/>
            </p:cNvPicPr>
            <p:nvPr/>
          </p:nvPicPr>
          <p:blipFill>
            <a:blip r:embed="rId6" cstate="email"/>
            <a:stretch>
              <a:fillRect/>
            </a:stretch>
          </p:blipFill>
          <p:spPr>
            <a:xfrm>
              <a:off x="2699792" y="3284984"/>
              <a:ext cx="1152128" cy="2144026"/>
            </a:xfrm>
            <a:prstGeom prst="rect">
              <a:avLst/>
            </a:prstGeom>
          </p:spPr>
        </p:pic>
      </p:grpSp>
      <p:grpSp>
        <p:nvGrpSpPr>
          <p:cNvPr id="50" name="グループ化 49"/>
          <p:cNvGrpSpPr/>
          <p:nvPr/>
        </p:nvGrpSpPr>
        <p:grpSpPr>
          <a:xfrm>
            <a:off x="1403648" y="1340768"/>
            <a:ext cx="6696744" cy="4248470"/>
            <a:chOff x="1115616" y="1340768"/>
            <a:chExt cx="6696744" cy="4248470"/>
          </a:xfrm>
          <a:effectLst>
            <a:outerShdw blurRad="50800" dist="38100" dir="5400000" sx="101000" sy="101000" algn="t" rotWithShape="0">
              <a:prstClr val="black">
                <a:alpha val="40000"/>
              </a:prstClr>
            </a:outerShdw>
          </a:effectLst>
        </p:grpSpPr>
        <p:grpSp>
          <p:nvGrpSpPr>
            <p:cNvPr id="26" name="グループ化 25"/>
            <p:cNvGrpSpPr/>
            <p:nvPr/>
          </p:nvGrpSpPr>
          <p:grpSpPr>
            <a:xfrm>
              <a:off x="6804248" y="3933056"/>
              <a:ext cx="1008112" cy="1512168"/>
              <a:chOff x="2051720" y="1340768"/>
              <a:chExt cx="1008112" cy="1512168"/>
            </a:xfrm>
          </p:grpSpPr>
          <p:sp>
            <p:nvSpPr>
              <p:cNvPr id="27" name="円/楕円 26"/>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699792" y="1340768"/>
              <a:ext cx="1008112" cy="1512168"/>
              <a:chOff x="2051720" y="1340768"/>
              <a:chExt cx="1008112" cy="1512168"/>
            </a:xfrm>
          </p:grpSpPr>
          <p:sp>
            <p:nvSpPr>
              <p:cNvPr id="30" name="円/楕円 29"/>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1115616" y="3861048"/>
              <a:ext cx="1008112" cy="1512168"/>
              <a:chOff x="2051720" y="1340768"/>
              <a:chExt cx="1008112" cy="1512168"/>
            </a:xfrm>
          </p:grpSpPr>
          <p:sp>
            <p:nvSpPr>
              <p:cNvPr id="33" name="円/楕円 32"/>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3923928" y="3356992"/>
              <a:ext cx="1008112" cy="1512168"/>
              <a:chOff x="2051720" y="1340768"/>
              <a:chExt cx="1008112" cy="1512168"/>
            </a:xfrm>
          </p:grpSpPr>
          <p:sp>
            <p:nvSpPr>
              <p:cNvPr id="36" name="円/楕円 35"/>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660232" y="1628800"/>
              <a:ext cx="1008112" cy="1512168"/>
              <a:chOff x="2051720" y="1340768"/>
              <a:chExt cx="1008112" cy="1512168"/>
            </a:xfrm>
          </p:grpSpPr>
          <p:sp>
            <p:nvSpPr>
              <p:cNvPr id="39" name="円/楕円 38"/>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円弧 43"/>
            <p:cNvSpPr/>
            <p:nvPr/>
          </p:nvSpPr>
          <p:spPr>
            <a:xfrm rot="21213942">
              <a:off x="2204120" y="4013448"/>
              <a:ext cx="180020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a:off x="3952100" y="1961048"/>
              <a:ext cx="278014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sp>
          <p:nvSpPr>
            <p:cNvPr id="46" name="円弧 45"/>
            <p:cNvSpPr/>
            <p:nvPr/>
          </p:nvSpPr>
          <p:spPr>
            <a:xfrm flipV="1">
              <a:off x="2284326" y="4685625"/>
              <a:ext cx="4519922" cy="903613"/>
            </a:xfrm>
            <a:prstGeom prst="arc">
              <a:avLst>
                <a:gd name="adj1" fmla="val 1084597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p:cNvSpPr/>
            <p:nvPr/>
          </p:nvSpPr>
          <p:spPr>
            <a:xfrm rot="19132150">
              <a:off x="1362649" y="2637560"/>
              <a:ext cx="1838437" cy="1196786"/>
            </a:xfrm>
            <a:prstGeom prst="arc">
              <a:avLst>
                <a:gd name="adj1" fmla="val 11876696"/>
                <a:gd name="adj2" fmla="val 19914512"/>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p:cNvSpPr/>
            <p:nvPr/>
          </p:nvSpPr>
          <p:spPr>
            <a:xfrm rot="720907">
              <a:off x="4962683" y="4319916"/>
              <a:ext cx="180020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p:cNvSpPr/>
            <p:nvPr/>
          </p:nvSpPr>
          <p:spPr>
            <a:xfrm rot="1656246">
              <a:off x="3471966" y="2767933"/>
              <a:ext cx="3529800" cy="1467572"/>
            </a:xfrm>
            <a:prstGeom prst="arc">
              <a:avLst>
                <a:gd name="adj1" fmla="val 1153658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32" y="-24"/>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0" y="0"/>
            <a:ext cx="9144000" cy="11429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691952" y="2060848"/>
            <a:ext cx="8445624"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　</a:t>
            </a:r>
            <a:r>
              <a:rPr kumimoji="1" lang="ja-JP" altLang="en-US"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仕事の意義を認識</a:t>
            </a:r>
            <a:endParaRPr kumimoji="1" lang="en-US" altLang="ja-JP"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4" name="コンテンツ プレースホルダ 10"/>
          <p:cNvSpPr txBox="1">
            <a:spLocks/>
          </p:cNvSpPr>
          <p:nvPr/>
        </p:nvSpPr>
        <p:spPr>
          <a:xfrm>
            <a:off x="395536" y="1277144"/>
            <a:ext cx="8568952" cy="86409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ビジョンの共有</a:t>
            </a:r>
            <a:endParaRPr kumimoji="1" lang="en-US" altLang="ja-JP"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5" name="コンテンツ プレースホルダ 10"/>
          <p:cNvSpPr txBox="1">
            <a:spLocks/>
          </p:cNvSpPr>
          <p:nvPr/>
        </p:nvSpPr>
        <p:spPr>
          <a:xfrm>
            <a:off x="395536" y="4581128"/>
            <a:ext cx="8568952" cy="86409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他部署との日常的な意見交換</a:t>
            </a:r>
            <a:endParaRPr kumimoji="1" lang="en-US" altLang="ja-JP"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6" name="コンテンツ プレースホルダ 10"/>
          <p:cNvSpPr txBox="1">
            <a:spLocks/>
          </p:cNvSpPr>
          <p:nvPr/>
        </p:nvSpPr>
        <p:spPr>
          <a:xfrm>
            <a:off x="691952" y="5373216"/>
            <a:ext cx="8445624"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　</a:t>
            </a:r>
            <a:r>
              <a:rPr kumimoji="1" lang="ja-JP" altLang="en-US"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異なる視点で気づきを得る</a:t>
            </a:r>
            <a:endParaRPr kumimoji="1" lang="en-US" altLang="ja-JP"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7" name="コンテンツ プレースホルダ 10"/>
          <p:cNvSpPr txBox="1">
            <a:spLocks/>
          </p:cNvSpPr>
          <p:nvPr/>
        </p:nvSpPr>
        <p:spPr>
          <a:xfrm>
            <a:off x="691952" y="3717032"/>
            <a:ext cx="8445624"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　</a:t>
            </a:r>
            <a:r>
              <a:rPr kumimoji="1" lang="ja-JP" altLang="en-US"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広い視野で物事を判断</a:t>
            </a:r>
            <a:endParaRPr kumimoji="1" lang="en-US" altLang="ja-JP" sz="32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8" name="コンテンツ プレースホルダ 10"/>
          <p:cNvSpPr txBox="1">
            <a:spLocks/>
          </p:cNvSpPr>
          <p:nvPr/>
        </p:nvSpPr>
        <p:spPr>
          <a:xfrm>
            <a:off x="395536" y="2929136"/>
            <a:ext cx="8568952" cy="86409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首長の想いをリアルタイムに共有</a:t>
            </a:r>
            <a:endParaRPr kumimoji="1" lang="en-US" altLang="ja-JP"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フェイスブック活用によって</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6" name="正方形/長方形 75"/>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251520" y="188640"/>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●プロジェクトチームとしての（例）：四面会議</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2" name="テキスト ボックス 51"/>
          <p:cNvSpPr txBox="1"/>
          <p:nvPr/>
        </p:nvSpPr>
        <p:spPr>
          <a:xfrm>
            <a:off x="251520" y="188640"/>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●ビジョン共有の（例）：トップの思いの共有</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3" name="角丸四角形吹き出し 52"/>
          <p:cNvSpPr/>
          <p:nvPr/>
        </p:nvSpPr>
        <p:spPr>
          <a:xfrm>
            <a:off x="179512" y="980728"/>
            <a:ext cx="2160240" cy="1224136"/>
          </a:xfrm>
          <a:prstGeom prst="wedgeRoundRectCallout">
            <a:avLst>
              <a:gd name="adj1" fmla="val 62492"/>
              <a:gd name="adj2" fmla="val 14626"/>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災害への備えは重要だ！！</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63" name="グループ化 62"/>
          <p:cNvGrpSpPr/>
          <p:nvPr/>
        </p:nvGrpSpPr>
        <p:grpSpPr>
          <a:xfrm>
            <a:off x="971600" y="1412776"/>
            <a:ext cx="6696744" cy="4248470"/>
            <a:chOff x="971600" y="1412776"/>
            <a:chExt cx="6696744" cy="4248470"/>
          </a:xfrm>
        </p:grpSpPr>
        <p:sp>
          <p:nvSpPr>
            <p:cNvPr id="37" name="円弧 36"/>
            <p:cNvSpPr/>
            <p:nvPr/>
          </p:nvSpPr>
          <p:spPr>
            <a:xfrm rot="720907">
              <a:off x="4818667" y="4391924"/>
              <a:ext cx="180020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9" name="グループ化 58"/>
            <p:cNvGrpSpPr/>
            <p:nvPr/>
          </p:nvGrpSpPr>
          <p:grpSpPr>
            <a:xfrm>
              <a:off x="971600" y="1412776"/>
              <a:ext cx="6696744" cy="4248470"/>
              <a:chOff x="971600" y="1412776"/>
              <a:chExt cx="6696744" cy="4248470"/>
            </a:xfrm>
          </p:grpSpPr>
          <p:grpSp>
            <p:nvGrpSpPr>
              <p:cNvPr id="28" name="グループ化 25"/>
              <p:cNvGrpSpPr/>
              <p:nvPr/>
            </p:nvGrpSpPr>
            <p:grpSpPr>
              <a:xfrm>
                <a:off x="6660232" y="4005064"/>
                <a:ext cx="1008112" cy="1512168"/>
                <a:chOff x="2051720" y="1340768"/>
                <a:chExt cx="1008112" cy="1512168"/>
              </a:xfrm>
            </p:grpSpPr>
            <p:sp>
              <p:nvSpPr>
                <p:cNvPr id="47" name="円/楕円 46"/>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555776" y="1412776"/>
                <a:ext cx="1008112" cy="1512168"/>
                <a:chOff x="2051720" y="1340768"/>
                <a:chExt cx="1008112" cy="1512168"/>
              </a:xfrm>
            </p:grpSpPr>
            <p:sp>
              <p:nvSpPr>
                <p:cNvPr id="45" name="円/楕円 44"/>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31"/>
              <p:cNvGrpSpPr/>
              <p:nvPr/>
            </p:nvGrpSpPr>
            <p:grpSpPr>
              <a:xfrm>
                <a:off x="971600" y="3933056"/>
                <a:ext cx="1008112" cy="1512168"/>
                <a:chOff x="2051720" y="1340768"/>
                <a:chExt cx="1008112" cy="1512168"/>
              </a:xfrm>
            </p:grpSpPr>
            <p:sp>
              <p:nvSpPr>
                <p:cNvPr id="43" name="円/楕円 42"/>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4"/>
              <p:cNvGrpSpPr/>
              <p:nvPr/>
            </p:nvGrpSpPr>
            <p:grpSpPr>
              <a:xfrm>
                <a:off x="3779912" y="3429000"/>
                <a:ext cx="1008112" cy="1512168"/>
                <a:chOff x="2051720" y="1340768"/>
                <a:chExt cx="1008112" cy="1512168"/>
              </a:xfrm>
            </p:grpSpPr>
            <p:sp>
              <p:nvSpPr>
                <p:cNvPr id="41" name="円/楕円 40"/>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7"/>
              <p:cNvGrpSpPr/>
              <p:nvPr/>
            </p:nvGrpSpPr>
            <p:grpSpPr>
              <a:xfrm>
                <a:off x="6516216" y="1700808"/>
                <a:ext cx="1008112" cy="1512168"/>
                <a:chOff x="2051720" y="1340768"/>
                <a:chExt cx="1008112" cy="1512168"/>
              </a:xfrm>
            </p:grpSpPr>
            <p:sp>
              <p:nvSpPr>
                <p:cNvPr id="39" name="円/楕円 38"/>
                <p:cNvSpPr/>
                <p:nvPr/>
              </p:nvSpPr>
              <p:spPr>
                <a:xfrm>
                  <a:off x="2195736" y="134076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2051720" y="1988840"/>
                  <a:ext cx="1008112" cy="864096"/>
                </a:xfrm>
                <a:prstGeom prst="roundRect">
                  <a:avLst>
                    <a:gd name="adj" fmla="val 226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円弧 32"/>
              <p:cNvSpPr/>
              <p:nvPr/>
            </p:nvSpPr>
            <p:spPr>
              <a:xfrm rot="21213942">
                <a:off x="2060104" y="4085456"/>
                <a:ext cx="180020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弧 33"/>
              <p:cNvSpPr/>
              <p:nvPr/>
            </p:nvSpPr>
            <p:spPr>
              <a:xfrm>
                <a:off x="3808084" y="2033056"/>
                <a:ext cx="2780140" cy="648072"/>
              </a:xfrm>
              <a:prstGeom prst="arc">
                <a:avLst>
                  <a:gd name="adj1" fmla="val 1101014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sp>
            <p:nvSpPr>
              <p:cNvPr id="35" name="円弧 34"/>
              <p:cNvSpPr/>
              <p:nvPr/>
            </p:nvSpPr>
            <p:spPr>
              <a:xfrm flipV="1">
                <a:off x="2140310" y="4757633"/>
                <a:ext cx="4519922" cy="903613"/>
              </a:xfrm>
              <a:prstGeom prst="arc">
                <a:avLst>
                  <a:gd name="adj1" fmla="val 1084597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円弧 35"/>
              <p:cNvSpPr/>
              <p:nvPr/>
            </p:nvSpPr>
            <p:spPr>
              <a:xfrm rot="19132150">
                <a:off x="1218633" y="2709568"/>
                <a:ext cx="1838437" cy="1196786"/>
              </a:xfrm>
              <a:prstGeom prst="arc">
                <a:avLst>
                  <a:gd name="adj1" fmla="val 11876696"/>
                  <a:gd name="adj2" fmla="val 19914512"/>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弧 37"/>
              <p:cNvSpPr/>
              <p:nvPr/>
            </p:nvSpPr>
            <p:spPr>
              <a:xfrm rot="1656246">
                <a:off x="3327950" y="2839941"/>
                <a:ext cx="3529800" cy="1467572"/>
              </a:xfrm>
              <a:prstGeom prst="arc">
                <a:avLst>
                  <a:gd name="adj1" fmla="val 11536581"/>
                  <a:gd name="adj2" fmla="val 21264580"/>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テキスト ボックス 53"/>
              <p:cNvSpPr txBox="1"/>
              <p:nvPr/>
            </p:nvSpPr>
            <p:spPr>
              <a:xfrm>
                <a:off x="1167880" y="4005064"/>
                <a:ext cx="615553" cy="1584176"/>
              </a:xfrm>
              <a:prstGeom prst="rect">
                <a:avLst/>
              </a:prstGeom>
              <a:noFill/>
            </p:spPr>
            <p:txBody>
              <a:bodyPr vert="eaVert" wrap="square" rtlCol="0">
                <a:spAutoFit/>
              </a:bodyPr>
              <a:lstStyle/>
              <a:p>
                <a:r>
                  <a:rPr kumimoji="1"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Ａ課職員</a:t>
                </a:r>
                <a:endParaRPr kumimoji="1" lang="ja-JP" altLang="en-US" sz="28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5" name="テキスト ボックス 54"/>
              <p:cNvSpPr txBox="1"/>
              <p:nvPr/>
            </p:nvSpPr>
            <p:spPr>
              <a:xfrm>
                <a:off x="3976192" y="3573016"/>
                <a:ext cx="615553" cy="1296144"/>
              </a:xfrm>
              <a:prstGeom prst="rect">
                <a:avLst/>
              </a:prstGeom>
              <a:noFill/>
            </p:spPr>
            <p:txBody>
              <a:bodyPr vert="eaVert" wrap="square" rtlCol="0">
                <a:spAutoFit/>
              </a:bodyPr>
              <a:lstStyle/>
              <a:p>
                <a:r>
                  <a:rPr kumimoji="1"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Ｂ課長</a:t>
                </a:r>
                <a:endParaRPr kumimoji="1" lang="ja-JP" altLang="en-US" sz="28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6" name="テキスト ボックス 55"/>
              <p:cNvSpPr txBox="1"/>
              <p:nvPr/>
            </p:nvSpPr>
            <p:spPr>
              <a:xfrm>
                <a:off x="2752056" y="1556792"/>
                <a:ext cx="615553" cy="1152128"/>
              </a:xfrm>
              <a:prstGeom prst="rect">
                <a:avLst/>
              </a:prstGeom>
              <a:noFill/>
            </p:spPr>
            <p:txBody>
              <a:bodyPr vert="eaVert" wrap="square" rtlCol="0">
                <a:spAutoFit/>
              </a:bodyPr>
              <a:lstStyle/>
              <a:p>
                <a:r>
                  <a:rPr kumimoji="1"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首　長</a:t>
                </a:r>
                <a:endParaRPr kumimoji="1" lang="ja-JP" altLang="en-US" sz="28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7" name="テキスト ボックス 56"/>
              <p:cNvSpPr txBox="1"/>
              <p:nvPr/>
            </p:nvSpPr>
            <p:spPr>
              <a:xfrm>
                <a:off x="6732240" y="1844824"/>
                <a:ext cx="615553" cy="1296144"/>
              </a:xfrm>
              <a:prstGeom prst="rect">
                <a:avLst/>
              </a:prstGeom>
              <a:noFill/>
            </p:spPr>
            <p:txBody>
              <a:bodyPr vert="eaVert" wrap="square" rtlCol="0">
                <a:spAutoFit/>
              </a:bodyPr>
              <a:lstStyle/>
              <a:p>
                <a:r>
                  <a:rPr kumimoji="1"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Ｃ課長</a:t>
                </a:r>
                <a:endParaRPr kumimoji="1" lang="ja-JP" altLang="en-US" sz="28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8" name="テキスト ボックス 57"/>
              <p:cNvSpPr txBox="1"/>
              <p:nvPr/>
            </p:nvSpPr>
            <p:spPr>
              <a:xfrm>
                <a:off x="6856512" y="4005064"/>
                <a:ext cx="615553" cy="1584176"/>
              </a:xfrm>
              <a:prstGeom prst="rect">
                <a:avLst/>
              </a:prstGeom>
              <a:noFill/>
            </p:spPr>
            <p:txBody>
              <a:bodyPr vert="eaVert" wrap="square" rtlCol="0">
                <a:spAutoFit/>
              </a:bodyPr>
              <a:lstStyle/>
              <a:p>
                <a:r>
                  <a:rPr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Ｄ</a:t>
                </a:r>
                <a:r>
                  <a:rPr kumimoji="1" lang="ja-JP" altLang="en-US" sz="28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課職員</a:t>
                </a:r>
                <a:endParaRPr kumimoji="1" lang="ja-JP" altLang="en-US" sz="28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sp>
        <p:nvSpPr>
          <p:cNvPr id="60" name="雲 59"/>
          <p:cNvSpPr/>
          <p:nvPr/>
        </p:nvSpPr>
        <p:spPr>
          <a:xfrm rot="20847727">
            <a:off x="1435962" y="4225747"/>
            <a:ext cx="2910132" cy="1944216"/>
          </a:xfrm>
          <a:prstGeom prst="cloud">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自分の仕事で災害に備えられることはないか・・・</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1" name="雲 60"/>
          <p:cNvSpPr/>
          <p:nvPr/>
        </p:nvSpPr>
        <p:spPr>
          <a:xfrm rot="854502">
            <a:off x="3650233" y="2038513"/>
            <a:ext cx="2952328" cy="1656184"/>
          </a:xfrm>
          <a:prstGeom prst="cloud">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Ａ課と協力して何かできるのでは！？</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2" name="雲 61"/>
          <p:cNvSpPr/>
          <p:nvPr/>
        </p:nvSpPr>
        <p:spPr>
          <a:xfrm>
            <a:off x="5436096" y="4509120"/>
            <a:ext cx="2952328" cy="1656184"/>
          </a:xfrm>
          <a:prstGeom prst="cloud">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今やっている仕事が役立つかも！？</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92" name="グループ化 91"/>
          <p:cNvGrpSpPr/>
          <p:nvPr/>
        </p:nvGrpSpPr>
        <p:grpSpPr>
          <a:xfrm>
            <a:off x="179512" y="1016734"/>
            <a:ext cx="9211893" cy="5652626"/>
            <a:chOff x="179512" y="1016734"/>
            <a:chExt cx="9211893" cy="5652626"/>
          </a:xfrm>
        </p:grpSpPr>
        <p:grpSp>
          <p:nvGrpSpPr>
            <p:cNvPr id="86" name="グループ化 85"/>
            <p:cNvGrpSpPr/>
            <p:nvPr/>
          </p:nvGrpSpPr>
          <p:grpSpPr>
            <a:xfrm>
              <a:off x="179512" y="1016734"/>
              <a:ext cx="9211893" cy="5652626"/>
              <a:chOff x="179512" y="548680"/>
              <a:chExt cx="9211893" cy="5652626"/>
            </a:xfrm>
          </p:grpSpPr>
          <p:grpSp>
            <p:nvGrpSpPr>
              <p:cNvPr id="84" name="グループ化 83"/>
              <p:cNvGrpSpPr/>
              <p:nvPr/>
            </p:nvGrpSpPr>
            <p:grpSpPr>
              <a:xfrm>
                <a:off x="2915816" y="2147801"/>
                <a:ext cx="3312368" cy="2562398"/>
                <a:chOff x="2915816" y="2147801"/>
                <a:chExt cx="3312368" cy="2562398"/>
              </a:xfrm>
            </p:grpSpPr>
            <p:sp>
              <p:nvSpPr>
                <p:cNvPr id="25" name="円/楕円 24"/>
                <p:cNvSpPr/>
                <p:nvPr/>
              </p:nvSpPr>
              <p:spPr>
                <a:xfrm>
                  <a:off x="2964940" y="2147801"/>
                  <a:ext cx="3214121" cy="2562398"/>
                </a:xfrm>
                <a:prstGeom prst="ellipse">
                  <a:avLst/>
                </a:prstGeom>
                <a:gradFill flip="none" rotWithShape="1">
                  <a:gsLst>
                    <a:gs pos="0">
                      <a:srgbClr val="FFCC99"/>
                    </a:gs>
                    <a:gs pos="53000">
                      <a:srgbClr val="FF9900"/>
                    </a:gs>
                    <a:gs pos="83000">
                      <a:srgbClr val="FF3300"/>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915816" y="2708920"/>
                  <a:ext cx="3312368" cy="1200329"/>
                </a:xfrm>
                <a:prstGeom prst="rect">
                  <a:avLst/>
                </a:prstGeom>
                <a:noFill/>
              </p:spPr>
              <p:txBody>
                <a:bodyPr wrap="square" rtlCol="0">
                  <a:spAutoFit/>
                </a:bodyPr>
                <a:lstStyle/>
                <a:p>
                  <a:pPr algn="ctr"/>
                  <a:r>
                    <a:rPr kumimoji="1" lang="ja-JP" altLang="en-US" sz="400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テーマ</a:t>
                  </a:r>
                  <a:endParaRPr kumimoji="1" lang="en-US" altLang="ja-JP" sz="400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r>
                    <a:rPr lang="ja-JP" altLang="en-US" sz="320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（フェイスブック）</a:t>
                  </a:r>
                  <a:endParaRPr kumimoji="1" lang="ja-JP" altLang="en-US" sz="3200" dirty="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82" name="グループ化 81"/>
              <p:cNvGrpSpPr/>
              <p:nvPr/>
            </p:nvGrpSpPr>
            <p:grpSpPr>
              <a:xfrm>
                <a:off x="3278422" y="5229200"/>
                <a:ext cx="2587157" cy="972106"/>
                <a:chOff x="5580112" y="2780928"/>
                <a:chExt cx="2587157" cy="972106"/>
              </a:xfrm>
            </p:grpSpPr>
            <p:sp>
              <p:nvSpPr>
                <p:cNvPr id="15" name="テキスト ボックス 14"/>
                <p:cNvSpPr txBox="1"/>
                <p:nvPr/>
              </p:nvSpPr>
              <p:spPr>
                <a:xfrm>
                  <a:off x="6335688" y="2913038"/>
                  <a:ext cx="1831581" cy="707886"/>
                </a:xfrm>
                <a:prstGeom prst="rect">
                  <a:avLst/>
                </a:prstGeom>
                <a:noFill/>
              </p:spPr>
              <p:txBody>
                <a:bodyPr wrap="square" rtlCol="0">
                  <a:spAutoFit/>
                </a:bodyPr>
                <a:lstStyle/>
                <a:p>
                  <a:r>
                    <a:rPr lang="ja-JP" altLang="en-US" sz="4000" dirty="0" smtClean="0">
                      <a:ln>
                        <a:solidFill>
                          <a:schemeClr val="tx1"/>
                        </a:solidFill>
                      </a:ln>
                      <a:solidFill>
                        <a:schemeClr val="bg1"/>
                      </a:solidFill>
                      <a:effectLst>
                        <a:glow rad="139700">
                          <a:schemeClr val="accent4">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行　政</a:t>
                  </a:r>
                  <a:endParaRPr kumimoji="1" lang="ja-JP" altLang="en-US" sz="4000" dirty="0">
                    <a:ln>
                      <a:solidFill>
                        <a:schemeClr val="tx1"/>
                      </a:solidFill>
                    </a:ln>
                    <a:solidFill>
                      <a:schemeClr val="bg1"/>
                    </a:solidFill>
                    <a:effectLst>
                      <a:glow rad="139700">
                        <a:schemeClr val="accent4">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71" name="グループ化 70"/>
                <p:cNvGrpSpPr/>
                <p:nvPr/>
              </p:nvGrpSpPr>
              <p:grpSpPr>
                <a:xfrm>
                  <a:off x="5580112" y="2780928"/>
                  <a:ext cx="648072" cy="972106"/>
                  <a:chOff x="7884368" y="836711"/>
                  <a:chExt cx="1008112" cy="1512169"/>
                </a:xfrm>
                <a:solidFill>
                  <a:schemeClr val="accent4">
                    <a:lumMod val="75000"/>
                  </a:schemeClr>
                </a:solidFill>
              </p:grpSpPr>
              <p:sp>
                <p:nvSpPr>
                  <p:cNvPr id="72" name="円/楕円 71"/>
                  <p:cNvSpPr/>
                  <p:nvPr/>
                </p:nvSpPr>
                <p:spPr>
                  <a:xfrm>
                    <a:off x="8028383" y="836711"/>
                    <a:ext cx="720079" cy="7200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73" name="角丸四角形 72"/>
                  <p:cNvSpPr/>
                  <p:nvPr/>
                </p:nvSpPr>
                <p:spPr>
                  <a:xfrm>
                    <a:off x="7884368" y="1484784"/>
                    <a:ext cx="1008112" cy="864096"/>
                  </a:xfrm>
                  <a:prstGeom prst="roundRect">
                    <a:avLst>
                      <a:gd name="adj" fmla="val 22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grpSp>
          <p:grpSp>
            <p:nvGrpSpPr>
              <p:cNvPr id="85" name="グループ化 84"/>
              <p:cNvGrpSpPr/>
              <p:nvPr/>
            </p:nvGrpSpPr>
            <p:grpSpPr>
              <a:xfrm>
                <a:off x="179512" y="2840337"/>
                <a:ext cx="9211893" cy="1177327"/>
                <a:chOff x="179512" y="2840337"/>
                <a:chExt cx="9211893" cy="1177327"/>
              </a:xfrm>
            </p:grpSpPr>
            <p:grpSp>
              <p:nvGrpSpPr>
                <p:cNvPr id="81" name="グループ化 80"/>
                <p:cNvGrpSpPr/>
                <p:nvPr/>
              </p:nvGrpSpPr>
              <p:grpSpPr>
                <a:xfrm>
                  <a:off x="179512" y="2942947"/>
                  <a:ext cx="2587157" cy="972106"/>
                  <a:chOff x="5580112" y="1700808"/>
                  <a:chExt cx="2587157" cy="972106"/>
                </a:xfrm>
              </p:grpSpPr>
              <p:sp>
                <p:nvSpPr>
                  <p:cNvPr id="19" name="テキスト ボックス 18"/>
                  <p:cNvSpPr txBox="1"/>
                  <p:nvPr/>
                </p:nvSpPr>
                <p:spPr>
                  <a:xfrm>
                    <a:off x="6335688" y="1832918"/>
                    <a:ext cx="1831581" cy="707886"/>
                  </a:xfrm>
                  <a:prstGeom prst="rect">
                    <a:avLst/>
                  </a:prstGeom>
                  <a:noFill/>
                </p:spPr>
                <p:txBody>
                  <a:bodyPr vert="horz" wrap="square" rtlCol="0">
                    <a:spAutoFit/>
                  </a:bodyPr>
                  <a:lstStyle/>
                  <a:p>
                    <a:r>
                      <a:rPr lang="ja-JP" altLang="en-US" sz="4000" dirty="0" smtClean="0">
                        <a:ln>
                          <a:solidFill>
                            <a:schemeClr val="tx1"/>
                          </a:solidFill>
                        </a:ln>
                        <a:solidFill>
                          <a:schemeClr val="bg1"/>
                        </a:solidFill>
                        <a:effectLst>
                          <a:glow rad="139700">
                            <a:schemeClr val="accent5">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住　民</a:t>
                    </a:r>
                    <a:endParaRPr kumimoji="1" lang="ja-JP" altLang="en-US" sz="4000" dirty="0">
                      <a:ln>
                        <a:solidFill>
                          <a:schemeClr val="tx1"/>
                        </a:solidFill>
                      </a:ln>
                      <a:solidFill>
                        <a:schemeClr val="bg1"/>
                      </a:solidFill>
                      <a:effectLst>
                        <a:glow rad="139700">
                          <a:schemeClr val="accent5">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65" name="グループ化 64"/>
                  <p:cNvGrpSpPr/>
                  <p:nvPr/>
                </p:nvGrpSpPr>
                <p:grpSpPr>
                  <a:xfrm>
                    <a:off x="5580112" y="1700808"/>
                    <a:ext cx="648072" cy="972106"/>
                    <a:chOff x="7884368" y="836711"/>
                    <a:chExt cx="1008112" cy="1512169"/>
                  </a:xfrm>
                  <a:solidFill>
                    <a:srgbClr val="00B0F0"/>
                  </a:solidFill>
                </p:grpSpPr>
                <p:sp>
                  <p:nvSpPr>
                    <p:cNvPr id="66" name="円/楕円 65"/>
                    <p:cNvSpPr/>
                    <p:nvPr/>
                  </p:nvSpPr>
                  <p:spPr>
                    <a:xfrm>
                      <a:off x="8028383" y="836711"/>
                      <a:ext cx="720079"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7884368" y="1484784"/>
                      <a:ext cx="1008112" cy="864096"/>
                    </a:xfrm>
                    <a:prstGeom prst="roundRect">
                      <a:avLst>
                        <a:gd name="adj" fmla="val 22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3" name="グループ化 82"/>
                <p:cNvGrpSpPr/>
                <p:nvPr/>
              </p:nvGrpSpPr>
              <p:grpSpPr>
                <a:xfrm>
                  <a:off x="6804248" y="2924944"/>
                  <a:ext cx="2587157" cy="972106"/>
                  <a:chOff x="5580112" y="3801603"/>
                  <a:chExt cx="2587157" cy="972106"/>
                </a:xfrm>
              </p:grpSpPr>
              <p:sp>
                <p:nvSpPr>
                  <p:cNvPr id="18" name="テキスト ボックス 17"/>
                  <p:cNvSpPr txBox="1"/>
                  <p:nvPr/>
                </p:nvSpPr>
                <p:spPr>
                  <a:xfrm>
                    <a:off x="6335688" y="3933056"/>
                    <a:ext cx="1831581" cy="709200"/>
                  </a:xfrm>
                  <a:prstGeom prst="rect">
                    <a:avLst/>
                  </a:prstGeom>
                  <a:noFill/>
                </p:spPr>
                <p:txBody>
                  <a:bodyPr vert="horz" wrap="square" rtlCol="0">
                    <a:spAutoFit/>
                  </a:bodyPr>
                  <a:lstStyle/>
                  <a:p>
                    <a:r>
                      <a:rPr kumimoji="1" lang="ja-JP" altLang="en-US" sz="4000" dirty="0" smtClean="0">
                        <a:ln>
                          <a:solidFill>
                            <a:schemeClr val="tx1"/>
                          </a:solidFill>
                        </a:ln>
                        <a:solidFill>
                          <a:schemeClr val="bg1"/>
                        </a:solidFill>
                        <a:effectLst>
                          <a:glow rad="101600">
                            <a:schemeClr val="accent6">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企　業</a:t>
                    </a:r>
                    <a:endParaRPr kumimoji="1" lang="ja-JP" altLang="en-US" sz="4000" dirty="0">
                      <a:ln>
                        <a:solidFill>
                          <a:schemeClr val="tx1"/>
                        </a:solidFill>
                      </a:ln>
                      <a:solidFill>
                        <a:schemeClr val="bg1"/>
                      </a:solidFill>
                      <a:effectLst>
                        <a:glow rad="101600">
                          <a:schemeClr val="accent6">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68" name="グループ化 67"/>
                  <p:cNvGrpSpPr/>
                  <p:nvPr/>
                </p:nvGrpSpPr>
                <p:grpSpPr>
                  <a:xfrm>
                    <a:off x="5580112" y="3801603"/>
                    <a:ext cx="648072" cy="972106"/>
                    <a:chOff x="7884368" y="836711"/>
                    <a:chExt cx="1008112" cy="1512169"/>
                  </a:xfrm>
                  <a:solidFill>
                    <a:srgbClr val="FF9900"/>
                  </a:solidFill>
                </p:grpSpPr>
                <p:sp>
                  <p:nvSpPr>
                    <p:cNvPr id="69" name="円/楕円 68"/>
                    <p:cNvSpPr/>
                    <p:nvPr/>
                  </p:nvSpPr>
                  <p:spPr>
                    <a:xfrm>
                      <a:off x="8028383" y="836711"/>
                      <a:ext cx="720079"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7884368" y="1484784"/>
                      <a:ext cx="1008112" cy="864096"/>
                    </a:xfrm>
                    <a:prstGeom prst="roundRect">
                      <a:avLst>
                        <a:gd name="adj" fmla="val 22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右矢印 19"/>
                <p:cNvSpPr/>
                <p:nvPr/>
              </p:nvSpPr>
              <p:spPr>
                <a:xfrm>
                  <a:off x="2407924" y="2840337"/>
                  <a:ext cx="775822" cy="11773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0800000">
                  <a:off x="5956418" y="2840337"/>
                  <a:ext cx="775822" cy="11773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右矢印 77"/>
              <p:cNvSpPr/>
              <p:nvPr/>
            </p:nvSpPr>
            <p:spPr>
              <a:xfrm rot="16200000">
                <a:off x="4184089" y="4236361"/>
                <a:ext cx="775822" cy="11773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rot="5400000">
                <a:off x="4184089" y="1284032"/>
                <a:ext cx="775822" cy="11773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p:cNvGrpSpPr/>
              <p:nvPr/>
            </p:nvGrpSpPr>
            <p:grpSpPr>
              <a:xfrm>
                <a:off x="3278320" y="548680"/>
                <a:ext cx="2587361" cy="972106"/>
                <a:chOff x="5580112" y="692696"/>
                <a:chExt cx="2587361" cy="972106"/>
              </a:xfrm>
            </p:grpSpPr>
            <p:grpSp>
              <p:nvGrpSpPr>
                <p:cNvPr id="64" name="グループ化 63"/>
                <p:cNvGrpSpPr/>
                <p:nvPr/>
              </p:nvGrpSpPr>
              <p:grpSpPr>
                <a:xfrm>
                  <a:off x="5580112" y="692696"/>
                  <a:ext cx="648072" cy="972106"/>
                  <a:chOff x="7884368" y="836711"/>
                  <a:chExt cx="1008112" cy="1512168"/>
                </a:xfrm>
                <a:solidFill>
                  <a:srgbClr val="00FF00"/>
                </a:solidFill>
              </p:grpSpPr>
              <p:sp>
                <p:nvSpPr>
                  <p:cNvPr id="50" name="円/楕円 49"/>
                  <p:cNvSpPr/>
                  <p:nvPr/>
                </p:nvSpPr>
                <p:spPr>
                  <a:xfrm>
                    <a:off x="8028383" y="836711"/>
                    <a:ext cx="720079"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884368" y="1484783"/>
                    <a:ext cx="1008112" cy="864096"/>
                  </a:xfrm>
                  <a:prstGeom prst="roundRect">
                    <a:avLst>
                      <a:gd name="adj" fmla="val 22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6335688" y="824806"/>
                  <a:ext cx="1831785" cy="707886"/>
                </a:xfrm>
                <a:prstGeom prst="rect">
                  <a:avLst/>
                </a:prstGeom>
                <a:noFill/>
              </p:spPr>
              <p:txBody>
                <a:bodyPr wrap="square" rtlCol="0">
                  <a:spAutoFit/>
                </a:bodyPr>
                <a:lstStyle/>
                <a:p>
                  <a:r>
                    <a:rPr kumimoji="1" lang="ja-JP" altLang="en-US" sz="4000" dirty="0" smtClean="0">
                      <a:ln>
                        <a:solidFill>
                          <a:schemeClr val="tx1"/>
                        </a:solidFill>
                      </a:ln>
                      <a:solidFill>
                        <a:schemeClr val="bg1"/>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商　業</a:t>
                  </a:r>
                  <a:endParaRPr kumimoji="1" lang="ja-JP" altLang="en-US" sz="4000" dirty="0">
                    <a:ln>
                      <a:solidFill>
                        <a:schemeClr val="tx1"/>
                      </a:solidFill>
                    </a:ln>
                    <a:solidFill>
                      <a:schemeClr val="bg1"/>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sp>
          <p:nvSpPr>
            <p:cNvPr id="87" name="円弧 86"/>
            <p:cNvSpPr/>
            <p:nvPr/>
          </p:nvSpPr>
          <p:spPr>
            <a:xfrm rot="1854698">
              <a:off x="5675771" y="1829810"/>
              <a:ext cx="2780140" cy="1141112"/>
            </a:xfrm>
            <a:prstGeom prst="arc">
              <a:avLst>
                <a:gd name="adj1" fmla="val 11010141"/>
                <a:gd name="adj2" fmla="val 555"/>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sp>
          <p:nvSpPr>
            <p:cNvPr id="88" name="円弧 87"/>
            <p:cNvSpPr/>
            <p:nvPr/>
          </p:nvSpPr>
          <p:spPr>
            <a:xfrm rot="12542948">
              <a:off x="360325" y="4752268"/>
              <a:ext cx="2780140" cy="1141112"/>
            </a:xfrm>
            <a:prstGeom prst="arc">
              <a:avLst>
                <a:gd name="adj1" fmla="val 11010141"/>
                <a:gd name="adj2" fmla="val 555"/>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sp>
          <p:nvSpPr>
            <p:cNvPr id="89" name="円弧 88"/>
            <p:cNvSpPr/>
            <p:nvPr/>
          </p:nvSpPr>
          <p:spPr>
            <a:xfrm rot="8100000">
              <a:off x="5775128" y="4748872"/>
              <a:ext cx="2780140" cy="1141112"/>
            </a:xfrm>
            <a:prstGeom prst="arc">
              <a:avLst>
                <a:gd name="adj1" fmla="val 11010141"/>
                <a:gd name="adj2" fmla="val 555"/>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sp>
          <p:nvSpPr>
            <p:cNvPr id="90" name="円弧 89"/>
            <p:cNvSpPr/>
            <p:nvPr/>
          </p:nvSpPr>
          <p:spPr>
            <a:xfrm rot="19697777">
              <a:off x="350564" y="1887355"/>
              <a:ext cx="2780140" cy="1141112"/>
            </a:xfrm>
            <a:prstGeom prst="arc">
              <a:avLst>
                <a:gd name="adj1" fmla="val 11010141"/>
                <a:gd name="adj2" fmla="val 555"/>
              </a:avLst>
            </a:prstGeom>
            <a:ln w="76200" cap="rnd">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chemeClr val="accent2"/>
                  </a:solidFill>
                </a:ln>
              </a:endParaRPr>
            </a:p>
          </p:txBody>
        </p:sp>
      </p:grpSp>
      <p:grpSp>
        <p:nvGrpSpPr>
          <p:cNvPr id="94" name="グループ化 93"/>
          <p:cNvGrpSpPr/>
          <p:nvPr/>
        </p:nvGrpSpPr>
        <p:grpSpPr>
          <a:xfrm>
            <a:off x="1043608" y="1828548"/>
            <a:ext cx="6857298" cy="2456609"/>
            <a:chOff x="1043608" y="1828548"/>
            <a:chExt cx="6857298" cy="2456609"/>
          </a:xfrm>
        </p:grpSpPr>
        <p:sp>
          <p:nvSpPr>
            <p:cNvPr id="74" name="テキスト ボックス 73"/>
            <p:cNvSpPr txBox="1"/>
            <p:nvPr/>
          </p:nvSpPr>
          <p:spPr>
            <a:xfrm rot="1377982">
              <a:off x="5375321" y="1828548"/>
              <a:ext cx="1080120" cy="276999"/>
            </a:xfrm>
            <a:prstGeom prst="rect">
              <a:avLst/>
            </a:prstGeom>
            <a:noFill/>
          </p:spPr>
          <p:txBody>
            <a:bodyPr wrap="square" lIns="0" tIns="0" rIns="0" bIns="0" rtlCol="0">
              <a:spAutoFit/>
            </a:bodyPr>
            <a:lstStyle/>
            <a:p>
              <a:pPr algn="ctr"/>
              <a:r>
                <a:rPr kumimoji="1" lang="ja-JP" altLang="en-US" b="1" dirty="0" smtClean="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rPr>
                <a:t>いいね！</a:t>
              </a:r>
              <a:endParaRPr kumimoji="1" lang="ja-JP" altLang="en-US" b="1" dirty="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5" name="テキスト ボックス 74"/>
            <p:cNvSpPr txBox="1"/>
            <p:nvPr/>
          </p:nvSpPr>
          <p:spPr>
            <a:xfrm rot="20361229">
              <a:off x="1043608" y="3068960"/>
              <a:ext cx="1080120" cy="276999"/>
            </a:xfrm>
            <a:prstGeom prst="rect">
              <a:avLst/>
            </a:prstGeom>
            <a:noFill/>
          </p:spPr>
          <p:txBody>
            <a:bodyPr wrap="square" lIns="0" tIns="0" rIns="0" bIns="0" rtlCol="0">
              <a:spAutoFit/>
            </a:bodyPr>
            <a:lstStyle/>
            <a:p>
              <a:pPr algn="ctr"/>
              <a:r>
                <a:rPr kumimoji="1" lang="ja-JP" altLang="en-US" b="1" dirty="0" smtClean="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rPr>
                <a:t>いいね！</a:t>
              </a:r>
              <a:endParaRPr kumimoji="1" lang="ja-JP" altLang="en-US" b="1" dirty="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7" name="テキスト ボックス 76"/>
            <p:cNvSpPr txBox="1"/>
            <p:nvPr/>
          </p:nvSpPr>
          <p:spPr>
            <a:xfrm rot="985884">
              <a:off x="3220969" y="4008158"/>
              <a:ext cx="1080120" cy="276999"/>
            </a:xfrm>
            <a:prstGeom prst="rect">
              <a:avLst/>
            </a:prstGeom>
            <a:noFill/>
          </p:spPr>
          <p:txBody>
            <a:bodyPr wrap="square" lIns="0" tIns="0" rIns="0" bIns="0" rtlCol="0">
              <a:spAutoFit/>
            </a:bodyPr>
            <a:lstStyle/>
            <a:p>
              <a:pPr algn="ctr"/>
              <a:r>
                <a:rPr kumimoji="1" lang="ja-JP" altLang="en-US" b="1" dirty="0" smtClean="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rPr>
                <a:t>いいね！</a:t>
              </a:r>
              <a:endParaRPr kumimoji="1" lang="ja-JP" altLang="en-US" b="1" dirty="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1" name="テキスト ボックス 90"/>
            <p:cNvSpPr txBox="1"/>
            <p:nvPr/>
          </p:nvSpPr>
          <p:spPr>
            <a:xfrm rot="20537383">
              <a:off x="6820786" y="3298692"/>
              <a:ext cx="1080120" cy="276999"/>
            </a:xfrm>
            <a:prstGeom prst="rect">
              <a:avLst/>
            </a:prstGeom>
            <a:noFill/>
          </p:spPr>
          <p:txBody>
            <a:bodyPr wrap="square" lIns="0" tIns="0" rIns="0" bIns="0" rtlCol="0">
              <a:spAutoFit/>
            </a:bodyPr>
            <a:lstStyle/>
            <a:p>
              <a:pPr algn="ctr"/>
              <a:r>
                <a:rPr kumimoji="1" lang="ja-JP" altLang="en-US" b="1" dirty="0" smtClean="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rPr>
                <a:t>いいね！</a:t>
              </a:r>
              <a:endParaRPr kumimoji="1" lang="ja-JP" altLang="en-US" b="1" dirty="0">
                <a:ln>
                  <a:solidFill>
                    <a:schemeClr val="bg1"/>
                  </a:solidFill>
                </a:ln>
                <a:solidFill>
                  <a:schemeClr val="bg1"/>
                </a:solidFill>
                <a:effectLst>
                  <a:glow rad="139700">
                    <a:srgbClr val="0000FF">
                      <a:alpha val="40000"/>
                    </a:srgbClr>
                  </a:glow>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dissolv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2"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par>
                                <p:cTn id="18" presetID="9" presetClass="entr" presetSubtype="0" fill="hold" grpId="2"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dissolve">
                                      <p:cBhvr>
                                        <p:cTn id="20" dur="500"/>
                                        <p:tgtEl>
                                          <p:spTgt spid="60"/>
                                        </p:tgtEl>
                                      </p:cBhvr>
                                    </p:animEffect>
                                  </p:childTnLst>
                                </p:cTn>
                              </p:par>
                              <p:par>
                                <p:cTn id="21" presetID="9" presetClass="entr" presetSubtype="0" fill="hold" grpId="2"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63"/>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2"/>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4"/>
                                        </p:tgtEl>
                                        <p:attrNameLst>
                                          <p:attrName>style.visibility</p:attrName>
                                        </p:attrNameLst>
                                      </p:cBhvr>
                                      <p:to>
                                        <p:strVal val="hidden"/>
                                      </p:to>
                                    </p:set>
                                  </p:childTnLst>
                                </p:cTn>
                              </p:par>
                            </p:childTnLst>
                          </p:cTn>
                        </p:par>
                        <p:par>
                          <p:cTn id="40" fill="hold">
                            <p:stCondLst>
                              <p:cond delay="0"/>
                            </p:stCondLst>
                            <p:childTnLst>
                              <p:par>
                                <p:cTn id="41" presetID="9"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dissolve">
                                      <p:cBhvr>
                                        <p:cTn id="43" dur="500"/>
                                        <p:tgtEl>
                                          <p:spTgt spid="49"/>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dissolve">
                                      <p:cBhvr>
                                        <p:cTn id="4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1" animBg="1"/>
      <p:bldP spid="53" grpId="2" animBg="1"/>
      <p:bldP spid="60" grpId="1" animBg="1"/>
      <p:bldP spid="60" grpId="2" animBg="1"/>
      <p:bldP spid="61" grpId="1" animBg="1"/>
      <p:bldP spid="61" grpId="2" animBg="1"/>
      <p:bldP spid="62" grpId="1" animBg="1"/>
      <p:bldP spid="6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500034" y="1285860"/>
            <a:ext cx="8445624" cy="30792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■仕事へのモチベーション向上</a:t>
            </a:r>
            <a:endParaRPr kumimoji="1" lang="en-US" altLang="ja-JP" sz="36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dirty="0" smtClean="0">
              <a:solidFill>
                <a:schemeClr val="bg1"/>
              </a:solidFill>
              <a:effectLst>
                <a:glow rad="101600">
                  <a:schemeClr val="tx1">
                    <a:lumMod val="85000"/>
                    <a:lumOff val="1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indent="-342900">
              <a:spcBef>
                <a:spcPct val="20000"/>
              </a:spcBef>
              <a:defRPr/>
            </a:pPr>
            <a:r>
              <a:rPr kumimoji="1" lang="ja-JP" altLang="en-US" sz="36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■創造性豊かな組織風土の確立</a:t>
            </a:r>
            <a:endParaRPr kumimoji="1" lang="en-US" altLang="ja-JP" sz="3600" b="0" i="0" u="none" strike="noStrike" kern="1200" cap="none" spc="0" normalizeH="0" baseline="0" noProof="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indent="-342900">
              <a:spcBef>
                <a:spcPct val="20000"/>
              </a:spcBef>
              <a:defRPr/>
            </a:pPr>
            <a:endParaRPr lang="en-US" altLang="ja-JP" sz="2000" dirty="0" smtClean="0">
              <a:solidFill>
                <a:schemeClr val="bg1"/>
              </a:solidFill>
              <a:effectLst>
                <a:glow rad="101600">
                  <a:schemeClr val="tx1">
                    <a:lumMod val="85000"/>
                    <a:lumOff val="1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indent="-342900">
              <a:spcBef>
                <a:spcPct val="20000"/>
              </a:spcBef>
              <a:defRPr/>
            </a:pPr>
            <a:r>
              <a:rPr lang="ja-JP" altLang="en-US" sz="360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■他団体との交流で発展の可能性</a:t>
            </a:r>
            <a:endParaRPr lang="en-US" altLang="ja-JP" sz="3600" dirty="0" smtClean="0">
              <a:ln w="3175">
                <a:solidFill>
                  <a:schemeClr val="tx1"/>
                </a:solid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bg1"/>
              </a:solidFill>
              <a:effectLst>
                <a:glow rad="101600">
                  <a:schemeClr val="tx1">
                    <a:lumMod val="85000"/>
                    <a:lumOff val="1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4" name="コンテンツ プレースホルダ 10"/>
          <p:cNvSpPr txBox="1">
            <a:spLocks/>
          </p:cNvSpPr>
          <p:nvPr/>
        </p:nvSpPr>
        <p:spPr>
          <a:xfrm>
            <a:off x="251520" y="357166"/>
            <a:ext cx="8568952" cy="864096"/>
          </a:xfrm>
          <a:prstGeom prst="rect">
            <a:avLst/>
          </a:prstGeom>
        </p:spPr>
        <p:txBody>
          <a:bodyPr vert="horz" lIns="91440" tIns="45720" rIns="91440" bIns="45720" rtlCol="0">
            <a:noAutofit/>
          </a:bodyPr>
          <a:lstStyle/>
          <a:p>
            <a:pPr marL="342900" lvl="0" indent="-342900">
              <a:spcBef>
                <a:spcPct val="20000"/>
              </a:spcBef>
              <a:defRPr/>
            </a:pPr>
            <a:r>
              <a:rPr lang="ja-JP" altLang="en-US" sz="4400" b="1" spc="300" dirty="0" smtClean="0">
                <a:ln w="19050" cmpd="sng">
                  <a:solidFill>
                    <a:schemeClr val="accent1">
                      <a:tint val="10000"/>
                    </a:schemeClr>
                  </a:solidFill>
                  <a:prstDash val="solid"/>
                  <a:miter lim="800000"/>
                </a:ln>
                <a:solidFill>
                  <a:srgbClr val="FF6600"/>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効果</a:t>
            </a:r>
            <a:endParaRPr kumimoji="1" lang="en-US" altLang="ja-JP" sz="4400" b="0" i="0" u="none" strike="noStrike" kern="1200" cap="none" spc="0" normalizeH="0" baseline="0" noProof="0" dirty="0" smtClean="0">
              <a:ln>
                <a:noFill/>
              </a:ln>
              <a:solidFill>
                <a:schemeClr val="bg1"/>
              </a:soli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5" name="正方形/長方形 14"/>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提言２</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 name="コンテンツ プレースホルダ 10"/>
          <p:cNvSpPr>
            <a:spLocks noGrp="1"/>
          </p:cNvSpPr>
          <p:nvPr>
            <p:ph idx="1"/>
          </p:nvPr>
        </p:nvSpPr>
        <p:spPr>
          <a:xfrm>
            <a:off x="395536" y="3717032"/>
            <a:ext cx="8445624" cy="720080"/>
          </a:xfrm>
        </p:spPr>
        <p:txBody>
          <a:bodyPr>
            <a:noAutofit/>
          </a:bodyPr>
          <a:lstStyle/>
          <a:p>
            <a:pPr algn="ctr">
              <a:buNone/>
            </a:pPr>
            <a:r>
              <a:rPr lang="ja-JP" altLang="en-US"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自治体職員の積極的な地域への参加</a:t>
            </a:r>
            <a:endParaRPr lang="en-US" altLang="ja-JP"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 name="下矢印 4"/>
          <p:cNvSpPr/>
          <p:nvPr/>
        </p:nvSpPr>
        <p:spPr>
          <a:xfrm>
            <a:off x="2699792" y="2276872"/>
            <a:ext cx="3672408" cy="1224136"/>
          </a:xfrm>
          <a:prstGeom prst="downArrow">
            <a:avLst>
              <a:gd name="adj1" fmla="val 50000"/>
              <a:gd name="adj2" fmla="val 50399"/>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 10"/>
          <p:cNvSpPr txBox="1">
            <a:spLocks/>
          </p:cNvSpPr>
          <p:nvPr/>
        </p:nvSpPr>
        <p:spPr>
          <a:xfrm>
            <a:off x="323528" y="1268760"/>
            <a:ext cx="8445624" cy="100811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地域の中でのＯＪＴ策</a:t>
            </a:r>
            <a:endParaRPr kumimoji="1" lang="en-US" altLang="ja-JP"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grpSp>
        <p:nvGrpSpPr>
          <p:cNvPr id="13" name="グループ化 12"/>
          <p:cNvGrpSpPr/>
          <p:nvPr/>
        </p:nvGrpSpPr>
        <p:grpSpPr>
          <a:xfrm>
            <a:off x="457200" y="4509120"/>
            <a:ext cx="8229600" cy="1563086"/>
            <a:chOff x="457200" y="4509120"/>
            <a:chExt cx="8229600" cy="1563086"/>
          </a:xfrm>
        </p:grpSpPr>
        <p:sp>
          <p:nvSpPr>
            <p:cNvPr id="8" name="角丸四角形 7"/>
            <p:cNvSpPr/>
            <p:nvPr/>
          </p:nvSpPr>
          <p:spPr>
            <a:xfrm>
              <a:off x="539552" y="4509120"/>
              <a:ext cx="8064896" cy="1563086"/>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9" name="タイトル 9"/>
            <p:cNvSpPr txBox="1">
              <a:spLocks/>
            </p:cNvSpPr>
            <p:nvPr/>
          </p:nvSpPr>
          <p:spPr>
            <a:xfrm>
              <a:off x="457200" y="4572008"/>
              <a:ext cx="8229600" cy="141907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i="0" u="none" strike="noStrike" kern="1200" cap="none" spc="300" normalizeH="0" baseline="0" noProof="0" dirty="0" smtClean="0">
                  <a:ln w="19050" cmpd="sng">
                    <a:solidFill>
                      <a:schemeClr val="accent1">
                        <a:tint val="10000"/>
                      </a:schemeClr>
                    </a:solidFill>
                    <a:prstDash val="solid"/>
                    <a:miter lim="800000"/>
                  </a:ln>
                  <a:solidFill>
                    <a:srgbClr val="FF66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rPr>
                <a:t>まちづくり派遣制度</a:t>
              </a:r>
              <a:endParaRPr kumimoji="1" lang="en-US" altLang="ja-JP" sz="5400" i="0" u="none" strike="noStrike" kern="1200" cap="none" spc="300" normalizeH="0" baseline="0" noProof="0" dirty="0" smtClean="0">
                <a:ln w="19050" cmpd="sng">
                  <a:solidFill>
                    <a:schemeClr val="accent1">
                      <a:tint val="10000"/>
                    </a:schemeClr>
                  </a:solidFill>
                  <a:prstDash val="solid"/>
                  <a:miter lim="800000"/>
                </a:ln>
                <a:solidFill>
                  <a:srgbClr val="FF66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i="0" u="none" strike="noStrike" kern="1200" cap="none" spc="300" normalizeH="0" baseline="0" noProof="0" dirty="0" smtClean="0">
                  <a:ln w="12700" cmpd="sng">
                    <a:solidFill>
                      <a:schemeClr val="accent1">
                        <a:tint val="10000"/>
                      </a:schemeClr>
                    </a:solidFill>
                    <a:prstDash val="solid"/>
                    <a:miter lim="800000"/>
                  </a:ln>
                  <a:solidFill>
                    <a:srgbClr val="FF66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rPr>
                <a:t>（自治体職員地域貢献派遣制度）</a:t>
              </a:r>
              <a:endParaRPr kumimoji="1" lang="ja-JP" altLang="en-US" sz="2800" i="0" u="none" strike="noStrike" kern="1200" cap="none" spc="300" normalizeH="0" baseline="0" noProof="0" dirty="0">
                <a:ln w="12700" cmpd="sng">
                  <a:solidFill>
                    <a:schemeClr val="accent1">
                      <a:tint val="10000"/>
                    </a:schemeClr>
                  </a:solidFill>
                  <a:prstDash val="solid"/>
                  <a:miter lim="800000"/>
                </a:ln>
                <a:solidFill>
                  <a:srgbClr val="FF6600"/>
                </a:solidFill>
                <a:effectLst>
                  <a:glow rad="101600">
                    <a:schemeClr val="accent5">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dissolv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はじめに</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3" name="コンテンツ プレースホルダ 10"/>
          <p:cNvSpPr>
            <a:spLocks noGrp="1"/>
          </p:cNvSpPr>
          <p:nvPr>
            <p:ph idx="1"/>
          </p:nvPr>
        </p:nvSpPr>
        <p:spPr>
          <a:xfrm>
            <a:off x="0" y="2204864"/>
            <a:ext cx="9144000" cy="2232248"/>
          </a:xfrm>
          <a:solidFill>
            <a:schemeClr val="accent1">
              <a:lumMod val="40000"/>
              <a:lumOff val="60000"/>
              <a:alpha val="70000"/>
            </a:schemeClr>
          </a:solidFill>
        </p:spPr>
        <p:txBody>
          <a:bodyPr anchor="t">
            <a:noAutofit/>
          </a:bodyPr>
          <a:lstStyle/>
          <a:p>
            <a:pPr algn="ctr">
              <a:buNone/>
            </a:pPr>
            <a:r>
              <a:rPr lang="ja-JP" altLang="en-US" sz="4800" dirty="0" smtClean="0">
                <a:ln w="28575">
                  <a:solidFill>
                    <a:schemeClr val="bg1"/>
                  </a:solidFill>
                </a:ln>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くまもと</a:t>
            </a:r>
            <a:r>
              <a:rPr lang="ja-JP" altLang="en-US" sz="480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が元気になるためには</a:t>
            </a:r>
            <a:endParaRPr lang="en-US" altLang="ja-JP" sz="480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spcBef>
                <a:spcPts val="0"/>
              </a:spcBef>
              <a:buNone/>
            </a:pPr>
            <a:r>
              <a:rPr lang="ja-JP" altLang="en-US" sz="600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まず、</a:t>
            </a:r>
            <a:r>
              <a:rPr lang="ja-JP" altLang="en-US" sz="8800" dirty="0" smtClean="0">
                <a:ln w="28575">
                  <a:solidFill>
                    <a:schemeClr val="bg1"/>
                  </a:solidFill>
                </a:ln>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人が元気</a:t>
            </a:r>
            <a:r>
              <a:rPr lang="ja-JP" altLang="en-US" sz="600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に</a:t>
            </a:r>
            <a:endParaRPr lang="en-US" altLang="ja-JP" sz="600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4" name="コンテンツ プレースホルダ 10"/>
          <p:cNvSpPr txBox="1">
            <a:spLocks/>
          </p:cNvSpPr>
          <p:nvPr/>
        </p:nvSpPr>
        <p:spPr>
          <a:xfrm>
            <a:off x="0" y="2204864"/>
            <a:ext cx="9144000" cy="2232248"/>
          </a:xfrm>
          <a:prstGeom prst="rect">
            <a:avLst/>
          </a:prstGeom>
          <a:solidFill>
            <a:schemeClr val="accent1">
              <a:lumMod val="40000"/>
              <a:lumOff val="60000"/>
              <a:alpha val="70000"/>
            </a:schemeClr>
          </a:solidFill>
        </p:spPr>
        <p:txBody>
          <a:bodyPr vert="horz" lIns="91440" tIns="45720" rIns="91440" bIns="45720" rtlCol="0" anchor="t">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800" b="0" i="0" u="none" strike="noStrike" kern="1200" cap="none" spc="0" normalizeH="0" baseline="0" noProof="0" dirty="0" smtClean="0">
                <a:ln w="28575">
                  <a:solidFill>
                    <a:schemeClr val="bg1"/>
                  </a:solidFill>
                </a:ln>
                <a:solidFill>
                  <a:srgbClr val="0000FF"/>
                </a:soli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求む！熊本を元気にする</a:t>
            </a:r>
            <a:endParaRPr kumimoji="1" lang="en-US" altLang="ja-JP" sz="4800" b="0" i="0" u="none" strike="noStrike" kern="1200" cap="none" spc="0" normalizeH="0" baseline="0" noProof="0" dirty="0" smtClean="0">
              <a:ln w="28575">
                <a:solidFill>
                  <a:schemeClr val="bg1"/>
                </a:solidFill>
              </a:ln>
              <a:solidFill>
                <a:srgbClr val="0000FF"/>
              </a:soli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1" lang="ja-JP" altLang="en-US" sz="8000" b="0" i="0" u="none" strike="noStrike" kern="1200" cap="none" spc="0" normalizeH="0" baseline="0" noProof="0" dirty="0" smtClean="0">
                <a:ln w="28575">
                  <a:solidFill>
                    <a:schemeClr val="bg1"/>
                  </a:solidFill>
                </a:ln>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２１世紀型○○</a:t>
            </a:r>
            <a:endParaRPr kumimoji="1" lang="en-US" altLang="ja-JP" sz="9600" b="0" i="0" u="none" strike="noStrike" kern="1200" cap="none" spc="0" normalizeH="0" baseline="0" noProof="0" dirty="0" smtClean="0">
              <a:ln w="28575">
                <a:solidFill>
                  <a:schemeClr val="bg1"/>
                </a:solidFill>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51" presetClass="entr"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70" decel="100000"/>
                                        <p:tgtEl>
                                          <p:spTgt spid="14"/>
                                        </p:tgtEl>
                                      </p:cBhvr>
                                    </p:animEffect>
                                    <p:animScale>
                                      <p:cBhvr>
                                        <p:cTn id="17" dur="770" decel="100000"/>
                                        <p:tgtEl>
                                          <p:spTgt spid="14"/>
                                        </p:tgtEl>
                                      </p:cBhvr>
                                      <p:from x="10000" y="10000"/>
                                      <p:to x="200000" y="450000"/>
                                    </p:animScale>
                                    <p:animScale>
                                      <p:cBhvr>
                                        <p:cTn id="18" dur="1230" accel="100000" fill="hold">
                                          <p:stCondLst>
                                            <p:cond delay="770"/>
                                          </p:stCondLst>
                                        </p:cTn>
                                        <p:tgtEl>
                                          <p:spTgt spid="14"/>
                                        </p:tgtEl>
                                      </p:cBhvr>
                                      <p:from x="200000" y="450000"/>
                                      <p:to x="100000" y="100000"/>
                                    </p:animScale>
                                    <p:set>
                                      <p:cBhvr>
                                        <p:cTn id="19" dur="770" fill="hold"/>
                                        <p:tgtEl>
                                          <p:spTgt spid="14"/>
                                        </p:tgtEl>
                                        <p:attrNameLst>
                                          <p:attrName>ppt_x</p:attrName>
                                        </p:attrNameLst>
                                      </p:cBhvr>
                                      <p:to>
                                        <p:strVal val="(0.5)"/>
                                      </p:to>
                                    </p:set>
                                    <p:anim from="(0.5)" to="(#ppt_x)" calcmode="lin" valueType="num">
                                      <p:cBhvr>
                                        <p:cTn id="20" dur="1230" accel="100000" fill="hold">
                                          <p:stCondLst>
                                            <p:cond delay="770"/>
                                          </p:stCondLst>
                                        </p:cTn>
                                        <p:tgtEl>
                                          <p:spTgt spid="14"/>
                                        </p:tgtEl>
                                        <p:attrNameLst>
                                          <p:attrName>ppt_x</p:attrName>
                                        </p:attrNameLst>
                                      </p:cBhvr>
                                    </p:anim>
                                    <p:set>
                                      <p:cBhvr>
                                        <p:cTn id="21" dur="770" fill="hold"/>
                                        <p:tgtEl>
                                          <p:spTgt spid="14"/>
                                        </p:tgtEl>
                                        <p:attrNameLst>
                                          <p:attrName>ppt_y</p:attrName>
                                        </p:attrNameLst>
                                      </p:cBhvr>
                                      <p:to>
                                        <p:strVal val="(#ppt_y+0.4)"/>
                                      </p:to>
                                    </p:set>
                                    <p:anim from="(#ppt_y+0.4)" to="(#ppt_y)" calcmode="lin" valueType="num">
                                      <p:cBhvr>
                                        <p:cTn id="22"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15" name="正方形/長方形 14"/>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派遣制度の整備</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 name="コンテンツ プレースホルダ 10"/>
          <p:cNvSpPr>
            <a:spLocks noGrp="1"/>
          </p:cNvSpPr>
          <p:nvPr>
            <p:ph idx="1"/>
          </p:nvPr>
        </p:nvSpPr>
        <p:spPr>
          <a:xfrm>
            <a:off x="539552" y="2361990"/>
            <a:ext cx="8445624" cy="1152128"/>
          </a:xfrm>
        </p:spPr>
        <p:txBody>
          <a:bodyPr>
            <a:noAutofit/>
          </a:bodyPr>
          <a:lstStyle/>
          <a:p>
            <a:pPr>
              <a:buNone/>
            </a:pPr>
            <a:r>
              <a:rPr lang="ja-JP" altLang="en-US"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毎年、業務とは別に各部署から任命し、指定され</a:t>
            </a:r>
            <a:endParaRPr lang="en-US" altLang="ja-JP"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buNone/>
            </a:pPr>
            <a:r>
              <a:rPr lang="ja-JP" altLang="en-US"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た期間、指定された地域で地域活動に参加</a:t>
            </a:r>
            <a:endParaRPr lang="en-US" altLang="ja-JP"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6" name="コンテンツ プレースホルダ 10"/>
          <p:cNvSpPr txBox="1">
            <a:spLocks/>
          </p:cNvSpPr>
          <p:nvPr/>
        </p:nvSpPr>
        <p:spPr>
          <a:xfrm>
            <a:off x="214282" y="1588142"/>
            <a:ext cx="8568952" cy="86409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まちづくり担当者の地域への派遣</a:t>
            </a:r>
            <a:endParaRPr kumimoji="1" lang="en-US" altLang="ja-JP"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9" name="コンテンツ プレースホルダ 10"/>
          <p:cNvSpPr txBox="1">
            <a:spLocks/>
          </p:cNvSpPr>
          <p:nvPr/>
        </p:nvSpPr>
        <p:spPr>
          <a:xfrm>
            <a:off x="539552" y="4797152"/>
            <a:ext cx="8445624"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個別の地域情報を収集し、行政運営に生かす</a:t>
            </a:r>
            <a:endParaRPr kumimoji="1" lang="en-US" altLang="ja-JP" sz="32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2" name="コンテンツ プレースホルダ 10"/>
          <p:cNvSpPr txBox="1">
            <a:spLocks/>
          </p:cNvSpPr>
          <p:nvPr/>
        </p:nvSpPr>
        <p:spPr>
          <a:xfrm>
            <a:off x="251520" y="4077072"/>
            <a:ext cx="8568952" cy="86409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自治会カルテの作成</a:t>
            </a:r>
            <a:endParaRPr kumimoji="1" lang="en-US" altLang="ja-JP" sz="4400" b="0" i="0" u="none" strike="noStrike" kern="1200" cap="none" spc="0" normalizeH="0" baseline="0" noProof="0" dirty="0" smtClean="0">
              <a:ln w="19050">
                <a:solidFill>
                  <a:schemeClr val="bg1"/>
                </a:solidFill>
              </a:ln>
              <a:solidFill>
                <a:srgbClr val="00B0F0"/>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l="-2000" r="-2000"/>
          </a:stretch>
        </a:blipFill>
        <a:effectLst/>
      </p:bgPr>
    </p:bg>
    <p:spTree>
      <p:nvGrpSpPr>
        <p:cNvPr id="1" name=""/>
        <p:cNvGrpSpPr/>
        <p:nvPr/>
      </p:nvGrpSpPr>
      <p:grpSpPr>
        <a:xfrm>
          <a:off x="0" y="0"/>
          <a:ext cx="0" cy="0"/>
          <a:chOff x="0" y="0"/>
          <a:chExt cx="0" cy="0"/>
        </a:xfrm>
      </p:grpSpPr>
      <p:sp>
        <p:nvSpPr>
          <p:cNvPr id="246" name="正方形/長方形 245"/>
          <p:cNvSpPr/>
          <p:nvPr/>
        </p:nvSpPr>
        <p:spPr>
          <a:xfrm>
            <a:off x="0" y="0"/>
            <a:ext cx="9144000" cy="6858000"/>
          </a:xfrm>
          <a:prstGeom prst="rect">
            <a:avLst/>
          </a:prstGeom>
          <a:solidFill>
            <a:schemeClr val="tx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グループ化 65"/>
          <p:cNvGrpSpPr/>
          <p:nvPr/>
        </p:nvGrpSpPr>
        <p:grpSpPr>
          <a:xfrm>
            <a:off x="1403648" y="1268760"/>
            <a:ext cx="6228184" cy="4671138"/>
            <a:chOff x="1403648" y="1700808"/>
            <a:chExt cx="6228184" cy="4671138"/>
          </a:xfrm>
        </p:grpSpPr>
        <p:sp>
          <p:nvSpPr>
            <p:cNvPr id="3" name="正方形/長方形 2"/>
            <p:cNvSpPr/>
            <p:nvPr/>
          </p:nvSpPr>
          <p:spPr>
            <a:xfrm>
              <a:off x="1403648" y="1700808"/>
              <a:ext cx="6228184" cy="4671138"/>
            </a:xfrm>
            <a:prstGeom prst="rect">
              <a:avLst/>
            </a:prstGeom>
            <a:solidFill>
              <a:schemeClr val="bg1"/>
            </a:solidFill>
            <a:ln>
              <a:solidFill>
                <a:schemeClr val="tx1"/>
              </a:solidFill>
            </a:ln>
            <a:effectLst>
              <a:outerShdw blurRad="63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000" dirty="0" smtClean="0">
                  <a:solidFill>
                    <a:schemeClr val="tx1"/>
                  </a:solidFill>
                  <a:latin typeface="HGP創英角ｺﾞｼｯｸUB" pitchFamily="50" charset="-128"/>
                  <a:ea typeface="HGP創英角ｺﾞｼｯｸUB" pitchFamily="50" charset="-128"/>
                </a:rPr>
                <a:t>○○自治会カルテ</a:t>
              </a:r>
              <a:endParaRPr kumimoji="1" lang="en-US" altLang="ja-JP" sz="2000" dirty="0" smtClean="0">
                <a:solidFill>
                  <a:schemeClr val="tx1"/>
                </a:solidFill>
                <a:latin typeface="HGP創英角ｺﾞｼｯｸUB" pitchFamily="50" charset="-128"/>
                <a:ea typeface="HGP創英角ｺﾞｼｯｸUB" pitchFamily="50" charset="-128"/>
              </a:endParaRPr>
            </a:p>
            <a:p>
              <a:pPr algn="ctr"/>
              <a:endParaRPr lang="en-US" altLang="ja-JP" sz="12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　　　　　　　　　　　　　　　　　　　</a:t>
              </a:r>
              <a:r>
                <a:rPr kumimoji="1" lang="ja-JP" altLang="en-US" dirty="0" smtClean="0">
                  <a:solidFill>
                    <a:schemeClr val="tx1"/>
                  </a:solidFill>
                  <a:latin typeface="HGP創英角ｺﾞｼｯｸUB" pitchFamily="50" charset="-128"/>
                  <a:ea typeface="HGP創英角ｺﾞｼｯｸUB" pitchFamily="50" charset="-128"/>
                </a:rPr>
                <a:t>■人口</a:t>
              </a:r>
              <a:r>
                <a:rPr lang="ja-JP" altLang="en-US" dirty="0" smtClean="0">
                  <a:solidFill>
                    <a:schemeClr val="tx1"/>
                  </a:solidFill>
                  <a:latin typeface="HGP創英角ｺﾞｼｯｸUB" pitchFamily="50" charset="-128"/>
                  <a:ea typeface="HGP創英角ｺﾞｼｯｸUB" pitchFamily="50" charset="-128"/>
                </a:rPr>
                <a:t>　　　　　■○○</a:t>
              </a:r>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r>
                <a:rPr kumimoji="1" lang="ja-JP" altLang="en-US" dirty="0" smtClean="0">
                  <a:solidFill>
                    <a:schemeClr val="tx1"/>
                  </a:solidFill>
                  <a:latin typeface="HGP創英角ｺﾞｼｯｸUB" pitchFamily="50" charset="-128"/>
                  <a:ea typeface="HGP創英角ｺﾞｼｯｸUB" pitchFamily="50" charset="-128"/>
                </a:rPr>
                <a:t>　　　　　　　　　　　　　　　　　　　　　■○○</a:t>
              </a:r>
              <a:r>
                <a:rPr lang="ja-JP" altLang="en-US" dirty="0" smtClean="0">
                  <a:solidFill>
                    <a:schemeClr val="tx1"/>
                  </a:solidFill>
                  <a:latin typeface="HGP創英角ｺﾞｼｯｸUB" pitchFamily="50" charset="-128"/>
                  <a:ea typeface="HGP創英角ｺﾞｼｯｸUB" pitchFamily="50" charset="-128"/>
                </a:rPr>
                <a:t>　　　　　■○○　　</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4" name="角丸四角形 3"/>
            <p:cNvSpPr/>
            <p:nvPr/>
          </p:nvSpPr>
          <p:spPr>
            <a:xfrm>
              <a:off x="1763688" y="2204864"/>
              <a:ext cx="2736304" cy="2952328"/>
            </a:xfrm>
            <a:prstGeom prst="roundRect">
              <a:avLst>
                <a:gd name="adj" fmla="val 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63688" y="3356992"/>
              <a:ext cx="2736304"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2195736" y="2204864"/>
              <a:ext cx="768928" cy="2923147"/>
            </a:xfrm>
            <a:custGeom>
              <a:avLst/>
              <a:gdLst>
                <a:gd name="connsiteX0" fmla="*/ 768928 w 768928"/>
                <a:gd name="connsiteY0" fmla="*/ 0 h 2784764"/>
                <a:gd name="connsiteX1" fmla="*/ 768928 w 768928"/>
                <a:gd name="connsiteY1" fmla="*/ 800100 h 2784764"/>
                <a:gd name="connsiteX2" fmla="*/ 0 w 768928"/>
                <a:gd name="connsiteY2" fmla="*/ 1735282 h 2784764"/>
                <a:gd name="connsiteX3" fmla="*/ 20782 w 768928"/>
                <a:gd name="connsiteY3" fmla="*/ 2784764 h 2784764"/>
              </a:gdLst>
              <a:ahLst/>
              <a:cxnLst>
                <a:cxn ang="0">
                  <a:pos x="connsiteX0" y="connsiteY0"/>
                </a:cxn>
                <a:cxn ang="0">
                  <a:pos x="connsiteX1" y="connsiteY1"/>
                </a:cxn>
                <a:cxn ang="0">
                  <a:pos x="connsiteX2" y="connsiteY2"/>
                </a:cxn>
                <a:cxn ang="0">
                  <a:pos x="connsiteX3" y="connsiteY3"/>
                </a:cxn>
              </a:cxnLst>
              <a:rect l="l" t="t" r="r" b="b"/>
              <a:pathLst>
                <a:path w="768928" h="2784764">
                  <a:moveTo>
                    <a:pt x="768928" y="0"/>
                  </a:moveTo>
                  <a:lnTo>
                    <a:pt x="768928" y="800100"/>
                  </a:lnTo>
                  <a:lnTo>
                    <a:pt x="0" y="1735282"/>
                  </a:lnTo>
                  <a:lnTo>
                    <a:pt x="20782" y="2784764"/>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a:off x="1763689" y="4083627"/>
              <a:ext cx="2694012" cy="374073"/>
            </a:xfrm>
            <a:custGeom>
              <a:avLst/>
              <a:gdLst>
                <a:gd name="connsiteX0" fmla="*/ 0 w 2597727"/>
                <a:gd name="connsiteY0" fmla="*/ 0 h 374073"/>
                <a:gd name="connsiteX1" fmla="*/ 0 w 2597727"/>
                <a:gd name="connsiteY1" fmla="*/ 0 h 374073"/>
                <a:gd name="connsiteX2" fmla="*/ 2202872 w 2597727"/>
                <a:gd name="connsiteY2" fmla="*/ 0 h 374073"/>
                <a:gd name="connsiteX3" fmla="*/ 2597727 w 2597727"/>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7727" h="374073">
                  <a:moveTo>
                    <a:pt x="0" y="0"/>
                  </a:moveTo>
                  <a:lnTo>
                    <a:pt x="0" y="0"/>
                  </a:lnTo>
                  <a:lnTo>
                    <a:pt x="2202872" y="0"/>
                  </a:lnTo>
                  <a:lnTo>
                    <a:pt x="2597727" y="374073"/>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6" name="グループ化 25"/>
            <p:cNvGrpSpPr/>
            <p:nvPr/>
          </p:nvGrpSpPr>
          <p:grpSpPr>
            <a:xfrm>
              <a:off x="3669162" y="2204864"/>
              <a:ext cx="110750" cy="2952328"/>
              <a:chOff x="3491880" y="2060848"/>
              <a:chExt cx="110750" cy="2952328"/>
            </a:xfrm>
          </p:grpSpPr>
          <p:sp>
            <p:nvSpPr>
              <p:cNvPr id="13" name="正方形/長方形 12"/>
              <p:cNvSpPr/>
              <p:nvPr/>
            </p:nvSpPr>
            <p:spPr>
              <a:xfrm>
                <a:off x="3494630" y="2060848"/>
                <a:ext cx="108000"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494080" y="2213248"/>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493530" y="2841222"/>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92980" y="3469196"/>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492430" y="4097170"/>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91880" y="4725144"/>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p:cNvSpPr/>
            <p:nvPr/>
          </p:nvSpPr>
          <p:spPr>
            <a:xfrm>
              <a:off x="2195736" y="306896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699792" y="2420888"/>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907704" y="3717032"/>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267744" y="414908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627784" y="3717032"/>
              <a:ext cx="43204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ｺﾞｼｯｸUB" pitchFamily="50" charset="-128"/>
                  <a:ea typeface="HGP創英角ｺﾞｼｯｸUB" pitchFamily="50" charset="-128"/>
                </a:rPr>
                <a:t>文</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35" name="円/楕円 34"/>
            <p:cNvSpPr/>
            <p:nvPr/>
          </p:nvSpPr>
          <p:spPr>
            <a:xfrm>
              <a:off x="2339752" y="47251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3347864" y="37890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4067944"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C:\Users\seisakukenkyuin01\AppData\Local\Microsoft\Windows\Temporary Internet Files\Content.IE5\U1EIFBK0\MC900223650[1].wmf"/>
            <p:cNvPicPr>
              <a:picLocks noChangeAspect="1" noChangeArrowheads="1"/>
            </p:cNvPicPr>
            <p:nvPr/>
          </p:nvPicPr>
          <p:blipFill>
            <a:blip r:embed="rId3" cstate="email"/>
            <a:srcRect/>
            <a:stretch>
              <a:fillRect/>
            </a:stretch>
          </p:blipFill>
          <p:spPr bwMode="auto">
            <a:xfrm>
              <a:off x="3779912" y="3068960"/>
              <a:ext cx="340505" cy="293298"/>
            </a:xfrm>
            <a:prstGeom prst="rect">
              <a:avLst/>
            </a:prstGeom>
            <a:noFill/>
          </p:spPr>
        </p:pic>
        <p:sp>
          <p:nvSpPr>
            <p:cNvPr id="3075" name="Firewall"/>
            <p:cNvSpPr>
              <a:spLocks noEditPoints="1" noChangeArrowheads="1"/>
            </p:cNvSpPr>
            <p:nvPr/>
          </p:nvSpPr>
          <p:spPr bwMode="auto">
            <a:xfrm>
              <a:off x="2987824" y="3068960"/>
              <a:ext cx="544835" cy="27241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pic>
          <p:nvPicPr>
            <p:cNvPr id="3076" name="Picture 4" descr="C:\Users\seisakukenkyuin01\AppData\Local\Microsoft\Windows\Temporary Internet Files\Content.IE5\9OFTWNUE\MC900441497[1].png"/>
            <p:cNvPicPr>
              <a:picLocks noChangeAspect="1" noChangeArrowheads="1"/>
            </p:cNvPicPr>
            <p:nvPr/>
          </p:nvPicPr>
          <p:blipFill>
            <a:blip r:embed="rId4" cstate="email"/>
            <a:srcRect/>
            <a:stretch>
              <a:fillRect/>
            </a:stretch>
          </p:blipFill>
          <p:spPr bwMode="auto">
            <a:xfrm flipH="1">
              <a:off x="2411760" y="2708920"/>
              <a:ext cx="410230" cy="410230"/>
            </a:xfrm>
            <a:prstGeom prst="rect">
              <a:avLst/>
            </a:prstGeom>
            <a:noFill/>
          </p:spPr>
        </p:pic>
        <p:pic>
          <p:nvPicPr>
            <p:cNvPr id="3077" name="Picture 5" descr="C:\Users\seisakukenkyuin01\AppData\Local\Microsoft\Windows\Temporary Internet Files\Content.IE5\VOIJEP2C\MC900441443[1].png"/>
            <p:cNvPicPr>
              <a:picLocks noChangeAspect="1" noChangeArrowheads="1"/>
            </p:cNvPicPr>
            <p:nvPr/>
          </p:nvPicPr>
          <p:blipFill>
            <a:blip r:embed="rId5" cstate="email"/>
            <a:srcRect/>
            <a:stretch>
              <a:fillRect/>
            </a:stretch>
          </p:blipFill>
          <p:spPr bwMode="auto">
            <a:xfrm>
              <a:off x="2627785" y="4177451"/>
              <a:ext cx="432048" cy="432048"/>
            </a:xfrm>
            <a:prstGeom prst="rect">
              <a:avLst/>
            </a:prstGeom>
            <a:noFill/>
          </p:spPr>
        </p:pic>
        <p:grpSp>
          <p:nvGrpSpPr>
            <p:cNvPr id="49" name="グループ化 48"/>
            <p:cNvGrpSpPr/>
            <p:nvPr/>
          </p:nvGrpSpPr>
          <p:grpSpPr>
            <a:xfrm>
              <a:off x="1763688" y="5229200"/>
              <a:ext cx="2736304" cy="1008112"/>
              <a:chOff x="1884276" y="5229200"/>
              <a:chExt cx="2736304" cy="1008112"/>
            </a:xfrm>
          </p:grpSpPr>
          <p:sp>
            <p:nvSpPr>
              <p:cNvPr id="43" name="正方形/長方形 42"/>
              <p:cNvSpPr/>
              <p:nvPr/>
            </p:nvSpPr>
            <p:spPr>
              <a:xfrm>
                <a:off x="1884276" y="5229200"/>
                <a:ext cx="2736304"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2064296" y="55172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064296" y="56696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064296" y="58220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064296" y="59744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9" name="Picture 7"/>
            <p:cNvPicPr>
              <a:picLocks noChangeAspect="1" noChangeArrowheads="1"/>
            </p:cNvPicPr>
            <p:nvPr/>
          </p:nvPicPr>
          <p:blipFill>
            <a:blip r:embed="rId6" cstate="email"/>
            <a:srcRect l="12032" t="8665" r="9762" b="11187"/>
            <a:stretch>
              <a:fillRect/>
            </a:stretch>
          </p:blipFill>
          <p:spPr bwMode="auto">
            <a:xfrm>
              <a:off x="4788024" y="2564904"/>
              <a:ext cx="720080" cy="683153"/>
            </a:xfrm>
            <a:prstGeom prst="rect">
              <a:avLst/>
            </a:prstGeom>
            <a:noFill/>
            <a:ln w="9525">
              <a:noFill/>
              <a:miter lim="800000"/>
              <a:headEnd/>
              <a:tailEnd/>
            </a:ln>
            <a:effectLst/>
          </p:spPr>
        </p:pic>
        <p:pic>
          <p:nvPicPr>
            <p:cNvPr id="52" name="Picture 7"/>
            <p:cNvPicPr>
              <a:picLocks noChangeAspect="1" noChangeArrowheads="1"/>
            </p:cNvPicPr>
            <p:nvPr/>
          </p:nvPicPr>
          <p:blipFill>
            <a:blip r:embed="rId6" cstate="email"/>
            <a:srcRect l="12032" t="8665" r="9762" b="11187"/>
            <a:stretch>
              <a:fillRect/>
            </a:stretch>
          </p:blipFill>
          <p:spPr bwMode="auto">
            <a:xfrm>
              <a:off x="4788024" y="3717032"/>
              <a:ext cx="720080" cy="683153"/>
            </a:xfrm>
            <a:prstGeom prst="rect">
              <a:avLst/>
            </a:prstGeom>
            <a:noFill/>
            <a:ln w="9525">
              <a:noFill/>
              <a:miter lim="800000"/>
              <a:headEnd/>
              <a:tailEnd/>
            </a:ln>
            <a:effectLst/>
          </p:spPr>
        </p:pic>
        <p:pic>
          <p:nvPicPr>
            <p:cNvPr id="53" name="Picture 7"/>
            <p:cNvPicPr>
              <a:picLocks noChangeAspect="1" noChangeArrowheads="1"/>
            </p:cNvPicPr>
            <p:nvPr/>
          </p:nvPicPr>
          <p:blipFill>
            <a:blip r:embed="rId6" cstate="email"/>
            <a:srcRect l="12032" t="8665" r="9762" b="11187"/>
            <a:stretch>
              <a:fillRect/>
            </a:stretch>
          </p:blipFill>
          <p:spPr bwMode="auto">
            <a:xfrm>
              <a:off x="6156176" y="2564904"/>
              <a:ext cx="720080" cy="683153"/>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cstate="email"/>
            <a:srcRect l="13905" t="8843" r="13905" b="13175"/>
            <a:stretch>
              <a:fillRect/>
            </a:stretch>
          </p:blipFill>
          <p:spPr bwMode="auto">
            <a:xfrm>
              <a:off x="6228184" y="3645024"/>
              <a:ext cx="720080" cy="720080"/>
            </a:xfrm>
            <a:prstGeom prst="rect">
              <a:avLst/>
            </a:prstGeom>
            <a:noFill/>
            <a:ln w="9525">
              <a:noFill/>
              <a:miter lim="800000"/>
              <a:headEnd/>
              <a:tailEnd/>
            </a:ln>
            <a:effectLst/>
          </p:spPr>
        </p:pic>
        <p:sp>
          <p:nvSpPr>
            <p:cNvPr id="56" name="正方形/長方形 55"/>
            <p:cNvSpPr/>
            <p:nvPr/>
          </p:nvSpPr>
          <p:spPr>
            <a:xfrm>
              <a:off x="4644008" y="4437112"/>
              <a:ext cx="273630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4824028" y="4653136"/>
              <a:ext cx="2376264" cy="1368152"/>
              <a:chOff x="4824028" y="4725144"/>
              <a:chExt cx="2376264" cy="1368152"/>
            </a:xfrm>
          </p:grpSpPr>
          <p:cxnSp>
            <p:nvCxnSpPr>
              <p:cNvPr id="57" name="直線コネクタ 56"/>
              <p:cNvCxnSpPr/>
              <p:nvPr/>
            </p:nvCxnSpPr>
            <p:spPr>
              <a:xfrm>
                <a:off x="4824028" y="49205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824028" y="53114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824028" y="57023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4824028" y="6093296"/>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824028" y="47251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824028" y="51160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824028" y="55069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824028" y="58978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1" name="テキスト ボックス 440"/>
          <p:cNvSpPr txBox="1"/>
          <p:nvPr/>
        </p:nvSpPr>
        <p:spPr>
          <a:xfrm>
            <a:off x="251520" y="35913"/>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●自治会カルテのイメージ</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248" name="グループ化 247"/>
          <p:cNvGrpSpPr/>
          <p:nvPr/>
        </p:nvGrpSpPr>
        <p:grpSpPr>
          <a:xfrm>
            <a:off x="323528" y="476672"/>
            <a:ext cx="8568952" cy="6267028"/>
            <a:chOff x="323528" y="476672"/>
            <a:chExt cx="8568952" cy="6267028"/>
          </a:xfrm>
        </p:grpSpPr>
        <p:grpSp>
          <p:nvGrpSpPr>
            <p:cNvPr id="444" name="グループ化 443"/>
            <p:cNvGrpSpPr/>
            <p:nvPr/>
          </p:nvGrpSpPr>
          <p:grpSpPr>
            <a:xfrm>
              <a:off x="323528" y="476672"/>
              <a:ext cx="8568952" cy="6264696"/>
              <a:chOff x="323528" y="476672"/>
              <a:chExt cx="8568952" cy="6264696"/>
            </a:xfrm>
          </p:grpSpPr>
          <p:grpSp>
            <p:nvGrpSpPr>
              <p:cNvPr id="440" name="グループ化 439"/>
              <p:cNvGrpSpPr/>
              <p:nvPr/>
            </p:nvGrpSpPr>
            <p:grpSpPr>
              <a:xfrm>
                <a:off x="323528" y="476672"/>
                <a:ext cx="8568952" cy="6264696"/>
                <a:chOff x="107504" y="332656"/>
                <a:chExt cx="8568952" cy="6264696"/>
              </a:xfrm>
            </p:grpSpPr>
            <p:grpSp>
              <p:nvGrpSpPr>
                <p:cNvPr id="79" name="グループ化 78"/>
                <p:cNvGrpSpPr/>
                <p:nvPr/>
              </p:nvGrpSpPr>
              <p:grpSpPr>
                <a:xfrm>
                  <a:off x="2195736" y="980728"/>
                  <a:ext cx="4533901" cy="5616624"/>
                  <a:chOff x="2627784" y="836712"/>
                  <a:chExt cx="4533901" cy="5616624"/>
                </a:xfrm>
              </p:grpSpPr>
              <p:grpSp>
                <p:nvGrpSpPr>
                  <p:cNvPr id="74" name="グループ化 73"/>
                  <p:cNvGrpSpPr/>
                  <p:nvPr/>
                </p:nvGrpSpPr>
                <p:grpSpPr>
                  <a:xfrm>
                    <a:off x="2627784" y="836712"/>
                    <a:ext cx="4533901" cy="5616624"/>
                    <a:chOff x="1331640" y="404664"/>
                    <a:chExt cx="4824536" cy="5976664"/>
                  </a:xfrm>
                </p:grpSpPr>
                <p:sp>
                  <p:nvSpPr>
                    <p:cNvPr id="67" name="ひし形 66"/>
                    <p:cNvSpPr/>
                    <p:nvPr/>
                  </p:nvSpPr>
                  <p:spPr>
                    <a:xfrm>
                      <a:off x="1331640" y="1700808"/>
                      <a:ext cx="2664296" cy="2664296"/>
                    </a:xfrm>
                    <a:prstGeom prst="diamond">
                      <a:avLst/>
                    </a:prstGeom>
                    <a:gradFill>
                      <a:gsLst>
                        <a:gs pos="0">
                          <a:srgbClr val="99FF99"/>
                        </a:gs>
                        <a:gs pos="53000">
                          <a:srgbClr val="33CC33"/>
                        </a:gs>
                      </a:gsLst>
                      <a:path path="circle">
                        <a:fillToRect l="50000" t="50000" r="50000" b="50000"/>
                      </a:path>
                    </a:gra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ひし形 67"/>
                    <p:cNvSpPr/>
                    <p:nvPr/>
                  </p:nvSpPr>
                  <p:spPr>
                    <a:xfrm>
                      <a:off x="2699792" y="404664"/>
                      <a:ext cx="2664296" cy="2664296"/>
                    </a:xfrm>
                    <a:prstGeom prst="diamond">
                      <a:avLst/>
                    </a:prstGeom>
                    <a:gradFill flip="none" rotWithShape="1">
                      <a:gsLst>
                        <a:gs pos="0">
                          <a:srgbClr val="99FF99"/>
                        </a:gs>
                        <a:gs pos="53000">
                          <a:srgbClr val="33CC33"/>
                        </a:gs>
                      </a:gsLst>
                      <a:path path="circle">
                        <a:fillToRect l="50000" t="50000" r="50000" b="50000"/>
                      </a:path>
                      <a:tileRect/>
                    </a:gra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9" name="ひし形 68"/>
                    <p:cNvSpPr/>
                    <p:nvPr/>
                  </p:nvSpPr>
                  <p:spPr>
                    <a:xfrm>
                      <a:off x="1979712" y="3717032"/>
                      <a:ext cx="2592288" cy="2664296"/>
                    </a:xfrm>
                    <a:prstGeom prst="diamond">
                      <a:avLst/>
                    </a:prstGeom>
                    <a:gradFill>
                      <a:gsLst>
                        <a:gs pos="0">
                          <a:srgbClr val="99FF99"/>
                        </a:gs>
                        <a:gs pos="53000">
                          <a:srgbClr val="33CC33"/>
                        </a:gs>
                      </a:gsLst>
                      <a:path path="circle">
                        <a:fillToRect l="50000" t="50000" r="50000" b="50000"/>
                      </a:path>
                    </a:gra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ひし形 69"/>
                    <p:cNvSpPr/>
                    <p:nvPr/>
                  </p:nvSpPr>
                  <p:spPr>
                    <a:xfrm>
                      <a:off x="3059832" y="1988840"/>
                      <a:ext cx="3096344" cy="3096344"/>
                    </a:xfrm>
                    <a:prstGeom prst="diamond">
                      <a:avLst/>
                    </a:prstGeom>
                    <a:gradFill>
                      <a:gsLst>
                        <a:gs pos="0">
                          <a:srgbClr val="99FF99"/>
                        </a:gs>
                        <a:gs pos="53000">
                          <a:srgbClr val="33CC33"/>
                        </a:gs>
                      </a:gsLst>
                      <a:path path="circle">
                        <a:fillToRect l="50000" t="50000" r="50000" b="50000"/>
                      </a:path>
                    </a:gra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p:cNvSpPr txBox="1"/>
                  <p:nvPr/>
                </p:nvSpPr>
                <p:spPr>
                  <a:xfrm>
                    <a:off x="3707904" y="4869160"/>
                    <a:ext cx="1723549" cy="461665"/>
                  </a:xfrm>
                  <a:prstGeom prst="rect">
                    <a:avLst/>
                  </a:prstGeom>
                  <a:noFill/>
                </p:spPr>
                <p:txBody>
                  <a:bodyPr wrap="none" rtlCol="0">
                    <a:spAutoFit/>
                  </a:bodyPr>
                  <a:lstStyle/>
                  <a:p>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□○自治会</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6" name="テキスト ボックス 75"/>
                  <p:cNvSpPr txBox="1"/>
                  <p:nvPr/>
                </p:nvSpPr>
                <p:spPr>
                  <a:xfrm>
                    <a:off x="4860032" y="3501008"/>
                    <a:ext cx="1723549" cy="461665"/>
                  </a:xfrm>
                  <a:prstGeom prst="rect">
                    <a:avLst/>
                  </a:prstGeom>
                  <a:noFill/>
                </p:spPr>
                <p:txBody>
                  <a:bodyPr wrap="none" rtlCol="0">
                    <a:spAutoFit/>
                  </a:bodyPr>
                  <a:lstStyle/>
                  <a:p>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kumimoji="1" lang="en-US" altLang="ja-JP"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自治会</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7" name="テキスト ボックス 76"/>
                  <p:cNvSpPr txBox="1"/>
                  <p:nvPr/>
                </p:nvSpPr>
                <p:spPr>
                  <a:xfrm>
                    <a:off x="2915816" y="2996952"/>
                    <a:ext cx="1723549" cy="461665"/>
                  </a:xfrm>
                  <a:prstGeom prst="rect">
                    <a:avLst/>
                  </a:prstGeom>
                  <a:noFill/>
                </p:spPr>
                <p:txBody>
                  <a:bodyPr wrap="none" rtlCol="0">
                    <a:spAutoFit/>
                  </a:bodyPr>
                  <a:lstStyle/>
                  <a:p>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○○自治会</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8" name="テキスト ボックス 77"/>
                  <p:cNvSpPr txBox="1"/>
                  <p:nvPr/>
                </p:nvSpPr>
                <p:spPr>
                  <a:xfrm>
                    <a:off x="4355976" y="1700808"/>
                    <a:ext cx="1723549" cy="461665"/>
                  </a:xfrm>
                  <a:prstGeom prst="rect">
                    <a:avLst/>
                  </a:prstGeom>
                  <a:noFill/>
                </p:spPr>
                <p:txBody>
                  <a:bodyPr wrap="none" rtlCol="0">
                    <a:spAutoFit/>
                  </a:bodyPr>
                  <a:lstStyle/>
                  <a:p>
                    <a:r>
                      <a:rPr kumimoji="1" lang="ja-JP" altLang="en-US" sz="2400" dirty="0" smtClean="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△○自治会</a:t>
                    </a:r>
                    <a:endParaRPr kumimoji="1" lang="ja-JP" altLang="en-US" sz="2400" dirty="0">
                      <a:solidFill>
                        <a:srgbClr val="0000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260" name="グループ化 259"/>
                <p:cNvGrpSpPr/>
                <p:nvPr/>
              </p:nvGrpSpPr>
              <p:grpSpPr>
                <a:xfrm>
                  <a:off x="611560" y="548680"/>
                  <a:ext cx="2304256" cy="1728192"/>
                  <a:chOff x="1403648" y="1700808"/>
                  <a:chExt cx="6228184" cy="4671138"/>
                </a:xfrm>
              </p:grpSpPr>
              <p:sp>
                <p:nvSpPr>
                  <p:cNvPr id="261" name="正方形/長方形 260"/>
                  <p:cNvSpPr/>
                  <p:nvPr/>
                </p:nvSpPr>
                <p:spPr>
                  <a:xfrm>
                    <a:off x="1403648" y="1700808"/>
                    <a:ext cx="6228184" cy="4671138"/>
                  </a:xfrm>
                  <a:prstGeom prst="rect">
                    <a:avLst/>
                  </a:prstGeom>
                  <a:solidFill>
                    <a:schemeClr val="bg1"/>
                  </a:solidFill>
                  <a:ln>
                    <a:solidFill>
                      <a:schemeClr val="tx1"/>
                    </a:solidFill>
                  </a:ln>
                  <a:effectLst>
                    <a:outerShdw blurRad="63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800" dirty="0" smtClean="0">
                        <a:solidFill>
                          <a:schemeClr val="tx1"/>
                        </a:solidFill>
                        <a:latin typeface="HGP創英角ｺﾞｼｯｸUB" pitchFamily="50" charset="-128"/>
                        <a:ea typeface="HGP創英角ｺﾞｼｯｸUB" pitchFamily="50" charset="-128"/>
                      </a:rPr>
                      <a:t>○○自治会カルテ</a:t>
                    </a:r>
                    <a:endParaRPr kumimoji="1" lang="en-US" altLang="ja-JP" sz="800" dirty="0" smtClean="0">
                      <a:solidFill>
                        <a:schemeClr val="tx1"/>
                      </a:solidFill>
                      <a:latin typeface="HGP創英角ｺﾞｼｯｸUB" pitchFamily="50" charset="-128"/>
                      <a:ea typeface="HGP創英角ｺﾞｼｯｸUB" pitchFamily="50" charset="-128"/>
                    </a:endParaRPr>
                  </a:p>
                  <a:p>
                    <a:pPr algn="ctr"/>
                    <a:endParaRPr lang="en-US" altLang="ja-JP" sz="12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　　　　　　　　　　　　　　　　　　　</a:t>
                    </a:r>
                    <a:r>
                      <a:rPr kumimoji="1" lang="ja-JP" altLang="en-US" dirty="0" smtClean="0">
                        <a:solidFill>
                          <a:schemeClr val="tx1"/>
                        </a:solidFill>
                        <a:latin typeface="HGP創英角ｺﾞｼｯｸUB" pitchFamily="50" charset="-128"/>
                        <a:ea typeface="HGP創英角ｺﾞｼｯｸUB" pitchFamily="50" charset="-128"/>
                      </a:rPr>
                      <a:t>■人口</a:t>
                    </a:r>
                    <a:r>
                      <a:rPr lang="ja-JP" altLang="en-US" dirty="0" smtClean="0">
                        <a:solidFill>
                          <a:schemeClr val="tx1"/>
                        </a:solidFill>
                        <a:latin typeface="HGP創英角ｺﾞｼｯｸUB" pitchFamily="50" charset="-128"/>
                        <a:ea typeface="HGP創英角ｺﾞｼｯｸUB" pitchFamily="50" charset="-128"/>
                      </a:rPr>
                      <a:t>　　　　　■○○</a:t>
                    </a:r>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r>
                      <a:rPr kumimoji="1" lang="ja-JP" altLang="en-US" dirty="0" smtClean="0">
                        <a:solidFill>
                          <a:schemeClr val="tx1"/>
                        </a:solidFill>
                        <a:latin typeface="HGP創英角ｺﾞｼｯｸUB" pitchFamily="50" charset="-128"/>
                        <a:ea typeface="HGP創英角ｺﾞｼｯｸUB" pitchFamily="50" charset="-128"/>
                      </a:rPr>
                      <a:t>　　　　　　　　　　　　　　　　　　　　　</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262" name="角丸四角形 261"/>
                  <p:cNvSpPr/>
                  <p:nvPr/>
                </p:nvSpPr>
                <p:spPr>
                  <a:xfrm>
                    <a:off x="1763688" y="2204864"/>
                    <a:ext cx="2736304" cy="2952328"/>
                  </a:xfrm>
                  <a:prstGeom prst="roundRect">
                    <a:avLst>
                      <a:gd name="adj" fmla="val 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1763688" y="3356992"/>
                    <a:ext cx="2736304"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フリーフォーム 263"/>
                  <p:cNvSpPr/>
                  <p:nvPr/>
                </p:nvSpPr>
                <p:spPr>
                  <a:xfrm>
                    <a:off x="2195736" y="2204864"/>
                    <a:ext cx="768928" cy="2923147"/>
                  </a:xfrm>
                  <a:custGeom>
                    <a:avLst/>
                    <a:gdLst>
                      <a:gd name="connsiteX0" fmla="*/ 768928 w 768928"/>
                      <a:gd name="connsiteY0" fmla="*/ 0 h 2784764"/>
                      <a:gd name="connsiteX1" fmla="*/ 768928 w 768928"/>
                      <a:gd name="connsiteY1" fmla="*/ 800100 h 2784764"/>
                      <a:gd name="connsiteX2" fmla="*/ 0 w 768928"/>
                      <a:gd name="connsiteY2" fmla="*/ 1735282 h 2784764"/>
                      <a:gd name="connsiteX3" fmla="*/ 20782 w 768928"/>
                      <a:gd name="connsiteY3" fmla="*/ 2784764 h 2784764"/>
                    </a:gdLst>
                    <a:ahLst/>
                    <a:cxnLst>
                      <a:cxn ang="0">
                        <a:pos x="connsiteX0" y="connsiteY0"/>
                      </a:cxn>
                      <a:cxn ang="0">
                        <a:pos x="connsiteX1" y="connsiteY1"/>
                      </a:cxn>
                      <a:cxn ang="0">
                        <a:pos x="connsiteX2" y="connsiteY2"/>
                      </a:cxn>
                      <a:cxn ang="0">
                        <a:pos x="connsiteX3" y="connsiteY3"/>
                      </a:cxn>
                    </a:cxnLst>
                    <a:rect l="l" t="t" r="r" b="b"/>
                    <a:pathLst>
                      <a:path w="768928" h="2784764">
                        <a:moveTo>
                          <a:pt x="768928" y="0"/>
                        </a:moveTo>
                        <a:lnTo>
                          <a:pt x="768928" y="800100"/>
                        </a:lnTo>
                        <a:lnTo>
                          <a:pt x="0" y="1735282"/>
                        </a:lnTo>
                        <a:lnTo>
                          <a:pt x="20782" y="2784764"/>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5" name="フリーフォーム 264"/>
                  <p:cNvSpPr/>
                  <p:nvPr/>
                </p:nvSpPr>
                <p:spPr>
                  <a:xfrm>
                    <a:off x="1763689" y="4083627"/>
                    <a:ext cx="2694012" cy="374073"/>
                  </a:xfrm>
                  <a:custGeom>
                    <a:avLst/>
                    <a:gdLst>
                      <a:gd name="connsiteX0" fmla="*/ 0 w 2597727"/>
                      <a:gd name="connsiteY0" fmla="*/ 0 h 374073"/>
                      <a:gd name="connsiteX1" fmla="*/ 0 w 2597727"/>
                      <a:gd name="connsiteY1" fmla="*/ 0 h 374073"/>
                      <a:gd name="connsiteX2" fmla="*/ 2202872 w 2597727"/>
                      <a:gd name="connsiteY2" fmla="*/ 0 h 374073"/>
                      <a:gd name="connsiteX3" fmla="*/ 2597727 w 2597727"/>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7727" h="374073">
                        <a:moveTo>
                          <a:pt x="0" y="0"/>
                        </a:moveTo>
                        <a:lnTo>
                          <a:pt x="0" y="0"/>
                        </a:lnTo>
                        <a:lnTo>
                          <a:pt x="2202872" y="0"/>
                        </a:lnTo>
                        <a:lnTo>
                          <a:pt x="2597727" y="374073"/>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66" name="グループ化 25"/>
                  <p:cNvGrpSpPr/>
                  <p:nvPr/>
                </p:nvGrpSpPr>
                <p:grpSpPr>
                  <a:xfrm>
                    <a:off x="3669162" y="2204864"/>
                    <a:ext cx="110750" cy="2952328"/>
                    <a:chOff x="3491880" y="2060848"/>
                    <a:chExt cx="110750" cy="2952328"/>
                  </a:xfrm>
                </p:grpSpPr>
                <p:sp>
                  <p:nvSpPr>
                    <p:cNvPr id="299" name="正方形/長方形 298"/>
                    <p:cNvSpPr/>
                    <p:nvPr/>
                  </p:nvSpPr>
                  <p:spPr>
                    <a:xfrm>
                      <a:off x="3494630" y="2060848"/>
                      <a:ext cx="108000"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正方形/長方形 299"/>
                    <p:cNvSpPr/>
                    <p:nvPr/>
                  </p:nvSpPr>
                  <p:spPr>
                    <a:xfrm>
                      <a:off x="3494080" y="2213248"/>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3493530" y="2841222"/>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20"/>
                    <p:cNvSpPr/>
                    <p:nvPr/>
                  </p:nvSpPr>
                  <p:spPr>
                    <a:xfrm>
                      <a:off x="3492980" y="3469196"/>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3492430" y="4097170"/>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3491880" y="4725144"/>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7" name="正方形/長方形 266"/>
                  <p:cNvSpPr/>
                  <p:nvPr/>
                </p:nvSpPr>
                <p:spPr>
                  <a:xfrm>
                    <a:off x="2195736" y="306896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2699792" y="2420888"/>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1907704" y="3717032"/>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2267744" y="414908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2627784" y="3717032"/>
                    <a:ext cx="43204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latin typeface="HGP創英角ｺﾞｼｯｸUB" pitchFamily="50" charset="-128"/>
                        <a:ea typeface="HGP創英角ｺﾞｼｯｸUB" pitchFamily="50" charset="-128"/>
                      </a:rPr>
                      <a:t>文</a:t>
                    </a:r>
                    <a:endParaRPr kumimoji="1" lang="ja-JP" altLang="en-US" sz="700" dirty="0">
                      <a:solidFill>
                        <a:schemeClr val="tx1"/>
                      </a:solidFill>
                      <a:latin typeface="HGP創英角ｺﾞｼｯｸUB" pitchFamily="50" charset="-128"/>
                      <a:ea typeface="HGP創英角ｺﾞｼｯｸUB" pitchFamily="50" charset="-128"/>
                    </a:endParaRPr>
                  </a:p>
                </p:txBody>
              </p:sp>
              <p:sp>
                <p:nvSpPr>
                  <p:cNvPr id="272" name="円/楕円 271"/>
                  <p:cNvSpPr/>
                  <p:nvPr/>
                </p:nvSpPr>
                <p:spPr>
                  <a:xfrm>
                    <a:off x="2339752" y="47251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3347864" y="37890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円/楕円 273"/>
                  <p:cNvSpPr/>
                  <p:nvPr/>
                </p:nvSpPr>
                <p:spPr>
                  <a:xfrm>
                    <a:off x="4067944"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5" name="Picture 2" descr="C:\Users\seisakukenkyuin01\AppData\Local\Microsoft\Windows\Temporary Internet Files\Content.IE5\U1EIFBK0\MC900223650[1].wmf"/>
                  <p:cNvPicPr>
                    <a:picLocks noChangeAspect="1" noChangeArrowheads="1"/>
                  </p:cNvPicPr>
                  <p:nvPr/>
                </p:nvPicPr>
                <p:blipFill>
                  <a:blip r:embed="rId3" cstate="email"/>
                  <a:srcRect/>
                  <a:stretch>
                    <a:fillRect/>
                  </a:stretch>
                </p:blipFill>
                <p:spPr bwMode="auto">
                  <a:xfrm>
                    <a:off x="3779912" y="3068960"/>
                    <a:ext cx="340505" cy="293298"/>
                  </a:xfrm>
                  <a:prstGeom prst="rect">
                    <a:avLst/>
                  </a:prstGeom>
                  <a:noFill/>
                </p:spPr>
              </p:pic>
              <p:sp>
                <p:nvSpPr>
                  <p:cNvPr id="276" name="Firewall"/>
                  <p:cNvSpPr>
                    <a:spLocks noEditPoints="1" noChangeArrowheads="1"/>
                  </p:cNvSpPr>
                  <p:nvPr/>
                </p:nvSpPr>
                <p:spPr bwMode="auto">
                  <a:xfrm>
                    <a:off x="2987824" y="3068960"/>
                    <a:ext cx="544835" cy="27241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pic>
                <p:nvPicPr>
                  <p:cNvPr id="277" name="Picture 4" descr="C:\Users\seisakukenkyuin01\AppData\Local\Microsoft\Windows\Temporary Internet Files\Content.IE5\9OFTWNUE\MC900441497[1].png"/>
                  <p:cNvPicPr>
                    <a:picLocks noChangeAspect="1" noChangeArrowheads="1"/>
                  </p:cNvPicPr>
                  <p:nvPr/>
                </p:nvPicPr>
                <p:blipFill>
                  <a:blip r:embed="rId8" cstate="email"/>
                  <a:srcRect/>
                  <a:stretch>
                    <a:fillRect/>
                  </a:stretch>
                </p:blipFill>
                <p:spPr bwMode="auto">
                  <a:xfrm flipH="1">
                    <a:off x="2411760" y="2708920"/>
                    <a:ext cx="410230" cy="410230"/>
                  </a:xfrm>
                  <a:prstGeom prst="rect">
                    <a:avLst/>
                  </a:prstGeom>
                  <a:noFill/>
                </p:spPr>
              </p:pic>
              <p:pic>
                <p:nvPicPr>
                  <p:cNvPr id="278" name="Picture 5" descr="C:\Users\seisakukenkyuin01\AppData\Local\Microsoft\Windows\Temporary Internet Files\Content.IE5\VOIJEP2C\MC900441443[1].png"/>
                  <p:cNvPicPr>
                    <a:picLocks noChangeAspect="1" noChangeArrowheads="1"/>
                  </p:cNvPicPr>
                  <p:nvPr/>
                </p:nvPicPr>
                <p:blipFill>
                  <a:blip r:embed="rId9" cstate="email"/>
                  <a:srcRect/>
                  <a:stretch>
                    <a:fillRect/>
                  </a:stretch>
                </p:blipFill>
                <p:spPr bwMode="auto">
                  <a:xfrm>
                    <a:off x="2627785" y="4177451"/>
                    <a:ext cx="432048" cy="432048"/>
                  </a:xfrm>
                  <a:prstGeom prst="rect">
                    <a:avLst/>
                  </a:prstGeom>
                  <a:noFill/>
                </p:spPr>
              </p:pic>
              <p:grpSp>
                <p:nvGrpSpPr>
                  <p:cNvPr id="279" name="グループ化 48"/>
                  <p:cNvGrpSpPr/>
                  <p:nvPr/>
                </p:nvGrpSpPr>
                <p:grpSpPr>
                  <a:xfrm>
                    <a:off x="1792909" y="5204160"/>
                    <a:ext cx="2736304" cy="1008112"/>
                    <a:chOff x="1913497" y="5204160"/>
                    <a:chExt cx="2736304" cy="1008112"/>
                  </a:xfrm>
                </p:grpSpPr>
                <p:sp>
                  <p:nvSpPr>
                    <p:cNvPr id="294" name="正方形/長方形 293"/>
                    <p:cNvSpPr/>
                    <p:nvPr/>
                  </p:nvSpPr>
                  <p:spPr>
                    <a:xfrm>
                      <a:off x="1913497" y="5204160"/>
                      <a:ext cx="2736304"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5" name="直線コネクタ 294"/>
                    <p:cNvCxnSpPr/>
                    <p:nvPr/>
                  </p:nvCxnSpPr>
                  <p:spPr>
                    <a:xfrm>
                      <a:off x="2064296" y="55172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2064296" y="56696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2064296" y="58220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2064296" y="59744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0" name="Picture 7"/>
                  <p:cNvPicPr>
                    <a:picLocks noChangeAspect="1" noChangeArrowheads="1"/>
                  </p:cNvPicPr>
                  <p:nvPr/>
                </p:nvPicPr>
                <p:blipFill>
                  <a:blip r:embed="rId6" cstate="email"/>
                  <a:srcRect l="12032" t="8665" r="9762" b="11187"/>
                  <a:stretch>
                    <a:fillRect/>
                  </a:stretch>
                </p:blipFill>
                <p:spPr bwMode="auto">
                  <a:xfrm>
                    <a:off x="4788024" y="2564904"/>
                    <a:ext cx="720080" cy="683153"/>
                  </a:xfrm>
                  <a:prstGeom prst="rect">
                    <a:avLst/>
                  </a:prstGeom>
                  <a:noFill/>
                  <a:ln w="9525">
                    <a:noFill/>
                    <a:miter lim="800000"/>
                    <a:headEnd/>
                    <a:tailEnd/>
                  </a:ln>
                  <a:effectLst/>
                </p:spPr>
              </p:pic>
              <p:pic>
                <p:nvPicPr>
                  <p:cNvPr id="281" name="Picture 7"/>
                  <p:cNvPicPr>
                    <a:picLocks noChangeAspect="1" noChangeArrowheads="1"/>
                  </p:cNvPicPr>
                  <p:nvPr/>
                </p:nvPicPr>
                <p:blipFill>
                  <a:blip r:embed="rId6" cstate="email"/>
                  <a:srcRect l="12032" t="8665" r="9762" b="11187"/>
                  <a:stretch>
                    <a:fillRect/>
                  </a:stretch>
                </p:blipFill>
                <p:spPr bwMode="auto">
                  <a:xfrm>
                    <a:off x="4788024" y="3717032"/>
                    <a:ext cx="720080" cy="683153"/>
                  </a:xfrm>
                  <a:prstGeom prst="rect">
                    <a:avLst/>
                  </a:prstGeom>
                  <a:noFill/>
                  <a:ln w="9525">
                    <a:noFill/>
                    <a:miter lim="800000"/>
                    <a:headEnd/>
                    <a:tailEnd/>
                  </a:ln>
                  <a:effectLst/>
                </p:spPr>
              </p:pic>
              <p:pic>
                <p:nvPicPr>
                  <p:cNvPr id="282" name="Picture 7"/>
                  <p:cNvPicPr>
                    <a:picLocks noChangeAspect="1" noChangeArrowheads="1"/>
                  </p:cNvPicPr>
                  <p:nvPr/>
                </p:nvPicPr>
                <p:blipFill>
                  <a:blip r:embed="rId6" cstate="email"/>
                  <a:srcRect l="12032" t="8665" r="9762" b="11187"/>
                  <a:stretch>
                    <a:fillRect/>
                  </a:stretch>
                </p:blipFill>
                <p:spPr bwMode="auto">
                  <a:xfrm>
                    <a:off x="6156176" y="2564904"/>
                    <a:ext cx="720080" cy="683153"/>
                  </a:xfrm>
                  <a:prstGeom prst="rect">
                    <a:avLst/>
                  </a:prstGeom>
                  <a:noFill/>
                  <a:ln w="9525">
                    <a:noFill/>
                    <a:miter lim="800000"/>
                    <a:headEnd/>
                    <a:tailEnd/>
                  </a:ln>
                  <a:effectLst/>
                </p:spPr>
              </p:pic>
              <p:pic>
                <p:nvPicPr>
                  <p:cNvPr id="283" name="Picture 8"/>
                  <p:cNvPicPr>
                    <a:picLocks noChangeAspect="1" noChangeArrowheads="1"/>
                  </p:cNvPicPr>
                  <p:nvPr/>
                </p:nvPicPr>
                <p:blipFill>
                  <a:blip r:embed="rId7" cstate="email"/>
                  <a:srcRect l="13905" t="8843" r="13905" b="13175"/>
                  <a:stretch>
                    <a:fillRect/>
                  </a:stretch>
                </p:blipFill>
                <p:spPr bwMode="auto">
                  <a:xfrm>
                    <a:off x="6228184" y="3645024"/>
                    <a:ext cx="720080" cy="720080"/>
                  </a:xfrm>
                  <a:prstGeom prst="rect">
                    <a:avLst/>
                  </a:prstGeom>
                  <a:noFill/>
                  <a:ln w="9525">
                    <a:noFill/>
                    <a:miter lim="800000"/>
                    <a:headEnd/>
                    <a:tailEnd/>
                  </a:ln>
                  <a:effectLst/>
                </p:spPr>
              </p:pic>
              <p:sp>
                <p:nvSpPr>
                  <p:cNvPr id="284" name="正方形/長方形 283"/>
                  <p:cNvSpPr/>
                  <p:nvPr/>
                </p:nvSpPr>
                <p:spPr>
                  <a:xfrm>
                    <a:off x="4644008" y="4437112"/>
                    <a:ext cx="273630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5" name="グループ化 64"/>
                  <p:cNvGrpSpPr/>
                  <p:nvPr/>
                </p:nvGrpSpPr>
                <p:grpSpPr>
                  <a:xfrm>
                    <a:off x="4824028" y="4653136"/>
                    <a:ext cx="2376264" cy="1368152"/>
                    <a:chOff x="4824028" y="4725144"/>
                    <a:chExt cx="2376264" cy="1368152"/>
                  </a:xfrm>
                </p:grpSpPr>
                <p:cxnSp>
                  <p:nvCxnSpPr>
                    <p:cNvPr id="286" name="直線コネクタ 285"/>
                    <p:cNvCxnSpPr/>
                    <p:nvPr/>
                  </p:nvCxnSpPr>
                  <p:spPr>
                    <a:xfrm>
                      <a:off x="4824028" y="49205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a:off x="4824028" y="53114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4824028" y="57023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4824028" y="6093296"/>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4824028" y="47251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4824028" y="51160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a:off x="4824028" y="55069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4824028" y="58978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5" name="グループ化 304"/>
                <p:cNvGrpSpPr/>
                <p:nvPr/>
              </p:nvGrpSpPr>
              <p:grpSpPr>
                <a:xfrm>
                  <a:off x="107504" y="4005064"/>
                  <a:ext cx="2304256" cy="1728192"/>
                  <a:chOff x="1403648" y="1700808"/>
                  <a:chExt cx="6228184" cy="4671138"/>
                </a:xfrm>
              </p:grpSpPr>
              <p:sp>
                <p:nvSpPr>
                  <p:cNvPr id="306" name="正方形/長方形 305"/>
                  <p:cNvSpPr/>
                  <p:nvPr/>
                </p:nvSpPr>
                <p:spPr>
                  <a:xfrm>
                    <a:off x="1403648" y="1700808"/>
                    <a:ext cx="6228184" cy="4671138"/>
                  </a:xfrm>
                  <a:prstGeom prst="rect">
                    <a:avLst/>
                  </a:prstGeom>
                  <a:solidFill>
                    <a:schemeClr val="bg1"/>
                  </a:solidFill>
                  <a:ln>
                    <a:solidFill>
                      <a:schemeClr val="tx1"/>
                    </a:solidFill>
                  </a:ln>
                  <a:effectLst>
                    <a:outerShdw blurRad="63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800" dirty="0" smtClean="0">
                        <a:solidFill>
                          <a:schemeClr val="tx1"/>
                        </a:solidFill>
                        <a:latin typeface="HGP創英角ｺﾞｼｯｸUB" pitchFamily="50" charset="-128"/>
                        <a:ea typeface="HGP創英角ｺﾞｼｯｸUB" pitchFamily="50" charset="-128"/>
                      </a:rPr>
                      <a:t>○○自治会カルテ</a:t>
                    </a:r>
                    <a:endParaRPr kumimoji="1" lang="en-US" altLang="ja-JP" sz="800" dirty="0" smtClean="0">
                      <a:solidFill>
                        <a:schemeClr val="tx1"/>
                      </a:solidFill>
                      <a:latin typeface="HGP創英角ｺﾞｼｯｸUB" pitchFamily="50" charset="-128"/>
                      <a:ea typeface="HGP創英角ｺﾞｼｯｸUB" pitchFamily="50" charset="-128"/>
                    </a:endParaRPr>
                  </a:p>
                  <a:p>
                    <a:pPr algn="ctr"/>
                    <a:endParaRPr lang="en-US" altLang="ja-JP" sz="12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　　　　　　　　　　　　　　　　　　　</a:t>
                    </a:r>
                    <a:r>
                      <a:rPr kumimoji="1" lang="ja-JP" altLang="en-US" dirty="0" smtClean="0">
                        <a:solidFill>
                          <a:schemeClr val="tx1"/>
                        </a:solidFill>
                        <a:latin typeface="HGP創英角ｺﾞｼｯｸUB" pitchFamily="50" charset="-128"/>
                        <a:ea typeface="HGP創英角ｺﾞｼｯｸUB" pitchFamily="50" charset="-128"/>
                      </a:rPr>
                      <a:t>■人口</a:t>
                    </a:r>
                    <a:r>
                      <a:rPr lang="ja-JP" altLang="en-US" dirty="0" smtClean="0">
                        <a:solidFill>
                          <a:schemeClr val="tx1"/>
                        </a:solidFill>
                        <a:latin typeface="HGP創英角ｺﾞｼｯｸUB" pitchFamily="50" charset="-128"/>
                        <a:ea typeface="HGP創英角ｺﾞｼｯｸUB" pitchFamily="50" charset="-128"/>
                      </a:rPr>
                      <a:t>　　　　　■○○</a:t>
                    </a:r>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r>
                      <a:rPr kumimoji="1" lang="ja-JP" altLang="en-US" dirty="0" smtClean="0">
                        <a:solidFill>
                          <a:schemeClr val="tx1"/>
                        </a:solidFill>
                        <a:latin typeface="HGP創英角ｺﾞｼｯｸUB" pitchFamily="50" charset="-128"/>
                        <a:ea typeface="HGP創英角ｺﾞｼｯｸUB" pitchFamily="50" charset="-128"/>
                      </a:rPr>
                      <a:t>　　　　　　　　　　　　　　　　　　　　　</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307" name="角丸四角形 306"/>
                  <p:cNvSpPr/>
                  <p:nvPr/>
                </p:nvSpPr>
                <p:spPr>
                  <a:xfrm>
                    <a:off x="1763688" y="2204864"/>
                    <a:ext cx="2736304" cy="2952328"/>
                  </a:xfrm>
                  <a:prstGeom prst="roundRect">
                    <a:avLst>
                      <a:gd name="adj" fmla="val 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p:cNvSpPr/>
                  <p:nvPr/>
                </p:nvSpPr>
                <p:spPr>
                  <a:xfrm>
                    <a:off x="1763688" y="3356992"/>
                    <a:ext cx="2736304"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a:off x="2195736" y="2204864"/>
                    <a:ext cx="768928" cy="2923147"/>
                  </a:xfrm>
                  <a:custGeom>
                    <a:avLst/>
                    <a:gdLst>
                      <a:gd name="connsiteX0" fmla="*/ 768928 w 768928"/>
                      <a:gd name="connsiteY0" fmla="*/ 0 h 2784764"/>
                      <a:gd name="connsiteX1" fmla="*/ 768928 w 768928"/>
                      <a:gd name="connsiteY1" fmla="*/ 800100 h 2784764"/>
                      <a:gd name="connsiteX2" fmla="*/ 0 w 768928"/>
                      <a:gd name="connsiteY2" fmla="*/ 1735282 h 2784764"/>
                      <a:gd name="connsiteX3" fmla="*/ 20782 w 768928"/>
                      <a:gd name="connsiteY3" fmla="*/ 2784764 h 2784764"/>
                    </a:gdLst>
                    <a:ahLst/>
                    <a:cxnLst>
                      <a:cxn ang="0">
                        <a:pos x="connsiteX0" y="connsiteY0"/>
                      </a:cxn>
                      <a:cxn ang="0">
                        <a:pos x="connsiteX1" y="connsiteY1"/>
                      </a:cxn>
                      <a:cxn ang="0">
                        <a:pos x="connsiteX2" y="connsiteY2"/>
                      </a:cxn>
                      <a:cxn ang="0">
                        <a:pos x="connsiteX3" y="connsiteY3"/>
                      </a:cxn>
                    </a:cxnLst>
                    <a:rect l="l" t="t" r="r" b="b"/>
                    <a:pathLst>
                      <a:path w="768928" h="2784764">
                        <a:moveTo>
                          <a:pt x="768928" y="0"/>
                        </a:moveTo>
                        <a:lnTo>
                          <a:pt x="768928" y="800100"/>
                        </a:lnTo>
                        <a:lnTo>
                          <a:pt x="0" y="1735282"/>
                        </a:lnTo>
                        <a:lnTo>
                          <a:pt x="20782" y="2784764"/>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0" name="フリーフォーム 309"/>
                  <p:cNvSpPr/>
                  <p:nvPr/>
                </p:nvSpPr>
                <p:spPr>
                  <a:xfrm>
                    <a:off x="1763689" y="4083627"/>
                    <a:ext cx="2694012" cy="374073"/>
                  </a:xfrm>
                  <a:custGeom>
                    <a:avLst/>
                    <a:gdLst>
                      <a:gd name="connsiteX0" fmla="*/ 0 w 2597727"/>
                      <a:gd name="connsiteY0" fmla="*/ 0 h 374073"/>
                      <a:gd name="connsiteX1" fmla="*/ 0 w 2597727"/>
                      <a:gd name="connsiteY1" fmla="*/ 0 h 374073"/>
                      <a:gd name="connsiteX2" fmla="*/ 2202872 w 2597727"/>
                      <a:gd name="connsiteY2" fmla="*/ 0 h 374073"/>
                      <a:gd name="connsiteX3" fmla="*/ 2597727 w 2597727"/>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7727" h="374073">
                        <a:moveTo>
                          <a:pt x="0" y="0"/>
                        </a:moveTo>
                        <a:lnTo>
                          <a:pt x="0" y="0"/>
                        </a:lnTo>
                        <a:lnTo>
                          <a:pt x="2202872" y="0"/>
                        </a:lnTo>
                        <a:lnTo>
                          <a:pt x="2597727" y="374073"/>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11" name="グループ化 25"/>
                  <p:cNvGrpSpPr/>
                  <p:nvPr/>
                </p:nvGrpSpPr>
                <p:grpSpPr>
                  <a:xfrm>
                    <a:off x="3669162" y="2204864"/>
                    <a:ext cx="110750" cy="2952328"/>
                    <a:chOff x="3491880" y="2060848"/>
                    <a:chExt cx="110750" cy="2952328"/>
                  </a:xfrm>
                </p:grpSpPr>
                <p:sp>
                  <p:nvSpPr>
                    <p:cNvPr id="344" name="正方形/長方形 343"/>
                    <p:cNvSpPr/>
                    <p:nvPr/>
                  </p:nvSpPr>
                  <p:spPr>
                    <a:xfrm>
                      <a:off x="3494630" y="2060848"/>
                      <a:ext cx="108000"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p:cNvSpPr/>
                    <p:nvPr/>
                  </p:nvSpPr>
                  <p:spPr>
                    <a:xfrm>
                      <a:off x="3494080" y="2213248"/>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3493530" y="2841222"/>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20"/>
                    <p:cNvSpPr/>
                    <p:nvPr/>
                  </p:nvSpPr>
                  <p:spPr>
                    <a:xfrm>
                      <a:off x="3492980" y="3469196"/>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3492430" y="4097170"/>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3491880" y="4725144"/>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2" name="正方形/長方形 311"/>
                  <p:cNvSpPr/>
                  <p:nvPr/>
                </p:nvSpPr>
                <p:spPr>
                  <a:xfrm>
                    <a:off x="2195736" y="306896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2699792" y="2420888"/>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1907704" y="3717032"/>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2267744" y="414908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2627784" y="3717032"/>
                    <a:ext cx="43204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latin typeface="HGP創英角ｺﾞｼｯｸUB" pitchFamily="50" charset="-128"/>
                        <a:ea typeface="HGP創英角ｺﾞｼｯｸUB" pitchFamily="50" charset="-128"/>
                      </a:rPr>
                      <a:t>文</a:t>
                    </a:r>
                    <a:endParaRPr kumimoji="1" lang="ja-JP" altLang="en-US" sz="700" dirty="0">
                      <a:solidFill>
                        <a:schemeClr val="tx1"/>
                      </a:solidFill>
                      <a:latin typeface="HGP創英角ｺﾞｼｯｸUB" pitchFamily="50" charset="-128"/>
                      <a:ea typeface="HGP創英角ｺﾞｼｯｸUB" pitchFamily="50" charset="-128"/>
                    </a:endParaRPr>
                  </a:p>
                </p:txBody>
              </p:sp>
              <p:sp>
                <p:nvSpPr>
                  <p:cNvPr id="317" name="円/楕円 316"/>
                  <p:cNvSpPr/>
                  <p:nvPr/>
                </p:nvSpPr>
                <p:spPr>
                  <a:xfrm>
                    <a:off x="2339752" y="47251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317"/>
                  <p:cNvSpPr/>
                  <p:nvPr/>
                </p:nvSpPr>
                <p:spPr>
                  <a:xfrm>
                    <a:off x="3347864" y="37890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円/楕円 318"/>
                  <p:cNvSpPr/>
                  <p:nvPr/>
                </p:nvSpPr>
                <p:spPr>
                  <a:xfrm>
                    <a:off x="4067944"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0" name="Picture 2" descr="C:\Users\seisakukenkyuin01\AppData\Local\Microsoft\Windows\Temporary Internet Files\Content.IE5\U1EIFBK0\MC900223650[1].wmf"/>
                  <p:cNvPicPr>
                    <a:picLocks noChangeAspect="1" noChangeArrowheads="1"/>
                  </p:cNvPicPr>
                  <p:nvPr/>
                </p:nvPicPr>
                <p:blipFill>
                  <a:blip r:embed="rId3" cstate="email"/>
                  <a:srcRect/>
                  <a:stretch>
                    <a:fillRect/>
                  </a:stretch>
                </p:blipFill>
                <p:spPr bwMode="auto">
                  <a:xfrm>
                    <a:off x="3779912" y="3068960"/>
                    <a:ext cx="340505" cy="293298"/>
                  </a:xfrm>
                  <a:prstGeom prst="rect">
                    <a:avLst/>
                  </a:prstGeom>
                  <a:noFill/>
                </p:spPr>
              </p:pic>
              <p:sp>
                <p:nvSpPr>
                  <p:cNvPr id="321" name="Firewall"/>
                  <p:cNvSpPr>
                    <a:spLocks noEditPoints="1" noChangeArrowheads="1"/>
                  </p:cNvSpPr>
                  <p:nvPr/>
                </p:nvSpPr>
                <p:spPr bwMode="auto">
                  <a:xfrm>
                    <a:off x="2987824" y="3068960"/>
                    <a:ext cx="544835" cy="27241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pic>
                <p:nvPicPr>
                  <p:cNvPr id="322" name="Picture 4" descr="C:\Users\seisakukenkyuin01\AppData\Local\Microsoft\Windows\Temporary Internet Files\Content.IE5\9OFTWNUE\MC900441497[1].png"/>
                  <p:cNvPicPr>
                    <a:picLocks noChangeAspect="1" noChangeArrowheads="1"/>
                  </p:cNvPicPr>
                  <p:nvPr/>
                </p:nvPicPr>
                <p:blipFill>
                  <a:blip r:embed="rId8" cstate="email"/>
                  <a:srcRect/>
                  <a:stretch>
                    <a:fillRect/>
                  </a:stretch>
                </p:blipFill>
                <p:spPr bwMode="auto">
                  <a:xfrm flipH="1">
                    <a:off x="2411760" y="2708920"/>
                    <a:ext cx="410230" cy="410230"/>
                  </a:xfrm>
                  <a:prstGeom prst="rect">
                    <a:avLst/>
                  </a:prstGeom>
                  <a:noFill/>
                </p:spPr>
              </p:pic>
              <p:pic>
                <p:nvPicPr>
                  <p:cNvPr id="323" name="Picture 5" descr="C:\Users\seisakukenkyuin01\AppData\Local\Microsoft\Windows\Temporary Internet Files\Content.IE5\VOIJEP2C\MC900441443[1].png"/>
                  <p:cNvPicPr>
                    <a:picLocks noChangeAspect="1" noChangeArrowheads="1"/>
                  </p:cNvPicPr>
                  <p:nvPr/>
                </p:nvPicPr>
                <p:blipFill>
                  <a:blip r:embed="rId9" cstate="email"/>
                  <a:srcRect/>
                  <a:stretch>
                    <a:fillRect/>
                  </a:stretch>
                </p:blipFill>
                <p:spPr bwMode="auto">
                  <a:xfrm>
                    <a:off x="2627785" y="4177451"/>
                    <a:ext cx="432048" cy="432048"/>
                  </a:xfrm>
                  <a:prstGeom prst="rect">
                    <a:avLst/>
                  </a:prstGeom>
                  <a:noFill/>
                </p:spPr>
              </p:pic>
              <p:grpSp>
                <p:nvGrpSpPr>
                  <p:cNvPr id="324" name="グループ化 48"/>
                  <p:cNvGrpSpPr/>
                  <p:nvPr/>
                </p:nvGrpSpPr>
                <p:grpSpPr>
                  <a:xfrm>
                    <a:off x="1792909" y="5204160"/>
                    <a:ext cx="2736304" cy="1008112"/>
                    <a:chOff x="1913497" y="5204160"/>
                    <a:chExt cx="2736304" cy="1008112"/>
                  </a:xfrm>
                </p:grpSpPr>
                <p:sp>
                  <p:nvSpPr>
                    <p:cNvPr id="339" name="正方形/長方形 338"/>
                    <p:cNvSpPr/>
                    <p:nvPr/>
                  </p:nvSpPr>
                  <p:spPr>
                    <a:xfrm>
                      <a:off x="1913497" y="5204160"/>
                      <a:ext cx="2736304"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0" name="直線コネクタ 339"/>
                    <p:cNvCxnSpPr/>
                    <p:nvPr/>
                  </p:nvCxnSpPr>
                  <p:spPr>
                    <a:xfrm>
                      <a:off x="2064296" y="55172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2064296" y="56696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線コネクタ 341"/>
                    <p:cNvCxnSpPr/>
                    <p:nvPr/>
                  </p:nvCxnSpPr>
                  <p:spPr>
                    <a:xfrm>
                      <a:off x="2064296" y="58220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p:cNvCxnSpPr/>
                    <p:nvPr/>
                  </p:nvCxnSpPr>
                  <p:spPr>
                    <a:xfrm>
                      <a:off x="2064296" y="59744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5" name="Picture 7"/>
                  <p:cNvPicPr>
                    <a:picLocks noChangeAspect="1" noChangeArrowheads="1"/>
                  </p:cNvPicPr>
                  <p:nvPr/>
                </p:nvPicPr>
                <p:blipFill>
                  <a:blip r:embed="rId6" cstate="email"/>
                  <a:srcRect l="12032" t="8665" r="9762" b="11187"/>
                  <a:stretch>
                    <a:fillRect/>
                  </a:stretch>
                </p:blipFill>
                <p:spPr bwMode="auto">
                  <a:xfrm>
                    <a:off x="4788024" y="2564904"/>
                    <a:ext cx="720080" cy="683153"/>
                  </a:xfrm>
                  <a:prstGeom prst="rect">
                    <a:avLst/>
                  </a:prstGeom>
                  <a:noFill/>
                  <a:ln w="9525">
                    <a:noFill/>
                    <a:miter lim="800000"/>
                    <a:headEnd/>
                    <a:tailEnd/>
                  </a:ln>
                  <a:effectLst/>
                </p:spPr>
              </p:pic>
              <p:pic>
                <p:nvPicPr>
                  <p:cNvPr id="326" name="Picture 7"/>
                  <p:cNvPicPr>
                    <a:picLocks noChangeAspect="1" noChangeArrowheads="1"/>
                  </p:cNvPicPr>
                  <p:nvPr/>
                </p:nvPicPr>
                <p:blipFill>
                  <a:blip r:embed="rId6" cstate="email"/>
                  <a:srcRect l="12032" t="8665" r="9762" b="11187"/>
                  <a:stretch>
                    <a:fillRect/>
                  </a:stretch>
                </p:blipFill>
                <p:spPr bwMode="auto">
                  <a:xfrm>
                    <a:off x="4788024" y="3717032"/>
                    <a:ext cx="720080" cy="683153"/>
                  </a:xfrm>
                  <a:prstGeom prst="rect">
                    <a:avLst/>
                  </a:prstGeom>
                  <a:noFill/>
                  <a:ln w="9525">
                    <a:noFill/>
                    <a:miter lim="800000"/>
                    <a:headEnd/>
                    <a:tailEnd/>
                  </a:ln>
                  <a:effectLst/>
                </p:spPr>
              </p:pic>
              <p:pic>
                <p:nvPicPr>
                  <p:cNvPr id="327" name="Picture 7"/>
                  <p:cNvPicPr>
                    <a:picLocks noChangeAspect="1" noChangeArrowheads="1"/>
                  </p:cNvPicPr>
                  <p:nvPr/>
                </p:nvPicPr>
                <p:blipFill>
                  <a:blip r:embed="rId6" cstate="email"/>
                  <a:srcRect l="12032" t="8665" r="9762" b="11187"/>
                  <a:stretch>
                    <a:fillRect/>
                  </a:stretch>
                </p:blipFill>
                <p:spPr bwMode="auto">
                  <a:xfrm>
                    <a:off x="6156176" y="2564904"/>
                    <a:ext cx="720080" cy="683153"/>
                  </a:xfrm>
                  <a:prstGeom prst="rect">
                    <a:avLst/>
                  </a:prstGeom>
                  <a:noFill/>
                  <a:ln w="9525">
                    <a:noFill/>
                    <a:miter lim="800000"/>
                    <a:headEnd/>
                    <a:tailEnd/>
                  </a:ln>
                  <a:effectLst/>
                </p:spPr>
              </p:pic>
              <p:pic>
                <p:nvPicPr>
                  <p:cNvPr id="328" name="Picture 8"/>
                  <p:cNvPicPr>
                    <a:picLocks noChangeAspect="1" noChangeArrowheads="1"/>
                  </p:cNvPicPr>
                  <p:nvPr/>
                </p:nvPicPr>
                <p:blipFill>
                  <a:blip r:embed="rId7" cstate="email"/>
                  <a:srcRect l="13905" t="8843" r="13905" b="13175"/>
                  <a:stretch>
                    <a:fillRect/>
                  </a:stretch>
                </p:blipFill>
                <p:spPr bwMode="auto">
                  <a:xfrm>
                    <a:off x="6228184" y="3645024"/>
                    <a:ext cx="720080" cy="720080"/>
                  </a:xfrm>
                  <a:prstGeom prst="rect">
                    <a:avLst/>
                  </a:prstGeom>
                  <a:noFill/>
                  <a:ln w="9525">
                    <a:noFill/>
                    <a:miter lim="800000"/>
                    <a:headEnd/>
                    <a:tailEnd/>
                  </a:ln>
                  <a:effectLst/>
                </p:spPr>
              </p:pic>
              <p:sp>
                <p:nvSpPr>
                  <p:cNvPr id="329" name="正方形/長方形 328"/>
                  <p:cNvSpPr/>
                  <p:nvPr/>
                </p:nvSpPr>
                <p:spPr>
                  <a:xfrm>
                    <a:off x="4644008" y="4437112"/>
                    <a:ext cx="273630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0" name="グループ化 64"/>
                  <p:cNvGrpSpPr/>
                  <p:nvPr/>
                </p:nvGrpSpPr>
                <p:grpSpPr>
                  <a:xfrm>
                    <a:off x="4824028" y="4653136"/>
                    <a:ext cx="2376264" cy="1368152"/>
                    <a:chOff x="4824028" y="4725144"/>
                    <a:chExt cx="2376264" cy="1368152"/>
                  </a:xfrm>
                </p:grpSpPr>
                <p:cxnSp>
                  <p:nvCxnSpPr>
                    <p:cNvPr id="331" name="直線コネクタ 330"/>
                    <p:cNvCxnSpPr/>
                    <p:nvPr/>
                  </p:nvCxnSpPr>
                  <p:spPr>
                    <a:xfrm>
                      <a:off x="4824028" y="49205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a:off x="4824028" y="53114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4824028" y="57023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a:off x="4824028" y="6093296"/>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4824028" y="47251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4824028" y="51160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a:off x="4824028" y="55069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a:off x="4824028" y="58978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50" name="グループ化 349"/>
                <p:cNvGrpSpPr/>
                <p:nvPr/>
              </p:nvGrpSpPr>
              <p:grpSpPr>
                <a:xfrm>
                  <a:off x="6372200" y="4509120"/>
                  <a:ext cx="2304256" cy="1728192"/>
                  <a:chOff x="1403648" y="1700808"/>
                  <a:chExt cx="6228184" cy="4671138"/>
                </a:xfrm>
              </p:grpSpPr>
              <p:sp>
                <p:nvSpPr>
                  <p:cNvPr id="351" name="正方形/長方形 350"/>
                  <p:cNvSpPr/>
                  <p:nvPr/>
                </p:nvSpPr>
                <p:spPr>
                  <a:xfrm>
                    <a:off x="1403648" y="1700808"/>
                    <a:ext cx="6228184" cy="4671138"/>
                  </a:xfrm>
                  <a:prstGeom prst="rect">
                    <a:avLst/>
                  </a:prstGeom>
                  <a:solidFill>
                    <a:schemeClr val="bg1"/>
                  </a:solidFill>
                  <a:ln>
                    <a:solidFill>
                      <a:schemeClr val="tx1"/>
                    </a:solidFill>
                  </a:ln>
                  <a:effectLst>
                    <a:outerShdw blurRad="63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800" dirty="0" smtClean="0">
                        <a:solidFill>
                          <a:schemeClr val="tx1"/>
                        </a:solidFill>
                        <a:latin typeface="HGP創英角ｺﾞｼｯｸUB" pitchFamily="50" charset="-128"/>
                        <a:ea typeface="HGP創英角ｺﾞｼｯｸUB" pitchFamily="50" charset="-128"/>
                      </a:rPr>
                      <a:t>○○自治会カルテ</a:t>
                    </a:r>
                    <a:endParaRPr kumimoji="1" lang="en-US" altLang="ja-JP" sz="800" dirty="0" smtClean="0">
                      <a:solidFill>
                        <a:schemeClr val="tx1"/>
                      </a:solidFill>
                      <a:latin typeface="HGP創英角ｺﾞｼｯｸUB" pitchFamily="50" charset="-128"/>
                      <a:ea typeface="HGP創英角ｺﾞｼｯｸUB" pitchFamily="50" charset="-128"/>
                    </a:endParaRPr>
                  </a:p>
                  <a:p>
                    <a:pPr algn="ctr"/>
                    <a:endParaRPr lang="en-US" altLang="ja-JP" sz="12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　　　　　　　　　　　　　　　　　　　</a:t>
                    </a:r>
                    <a:r>
                      <a:rPr kumimoji="1" lang="ja-JP" altLang="en-US" dirty="0" smtClean="0">
                        <a:solidFill>
                          <a:schemeClr val="tx1"/>
                        </a:solidFill>
                        <a:latin typeface="HGP創英角ｺﾞｼｯｸUB" pitchFamily="50" charset="-128"/>
                        <a:ea typeface="HGP創英角ｺﾞｼｯｸUB" pitchFamily="50" charset="-128"/>
                      </a:rPr>
                      <a:t>■人口</a:t>
                    </a:r>
                    <a:r>
                      <a:rPr lang="ja-JP" altLang="en-US" dirty="0" smtClean="0">
                        <a:solidFill>
                          <a:schemeClr val="tx1"/>
                        </a:solidFill>
                        <a:latin typeface="HGP創英角ｺﾞｼｯｸUB" pitchFamily="50" charset="-128"/>
                        <a:ea typeface="HGP創英角ｺﾞｼｯｸUB" pitchFamily="50" charset="-128"/>
                      </a:rPr>
                      <a:t>　　　　　■○○</a:t>
                    </a:r>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r>
                      <a:rPr kumimoji="1" lang="ja-JP" altLang="en-US" dirty="0" smtClean="0">
                        <a:solidFill>
                          <a:schemeClr val="tx1"/>
                        </a:solidFill>
                        <a:latin typeface="HGP創英角ｺﾞｼｯｸUB" pitchFamily="50" charset="-128"/>
                        <a:ea typeface="HGP創英角ｺﾞｼｯｸUB" pitchFamily="50" charset="-128"/>
                      </a:rPr>
                      <a:t>　　　　　　　　　　　　　　　　　　　　　</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352" name="角丸四角形 351"/>
                  <p:cNvSpPr/>
                  <p:nvPr/>
                </p:nvSpPr>
                <p:spPr>
                  <a:xfrm>
                    <a:off x="1763688" y="2204864"/>
                    <a:ext cx="2736304" cy="2952328"/>
                  </a:xfrm>
                  <a:prstGeom prst="roundRect">
                    <a:avLst>
                      <a:gd name="adj" fmla="val 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1763688" y="3356992"/>
                    <a:ext cx="2736304"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フリーフォーム 353"/>
                  <p:cNvSpPr/>
                  <p:nvPr/>
                </p:nvSpPr>
                <p:spPr>
                  <a:xfrm>
                    <a:off x="2195736" y="2204864"/>
                    <a:ext cx="768928" cy="2923147"/>
                  </a:xfrm>
                  <a:custGeom>
                    <a:avLst/>
                    <a:gdLst>
                      <a:gd name="connsiteX0" fmla="*/ 768928 w 768928"/>
                      <a:gd name="connsiteY0" fmla="*/ 0 h 2784764"/>
                      <a:gd name="connsiteX1" fmla="*/ 768928 w 768928"/>
                      <a:gd name="connsiteY1" fmla="*/ 800100 h 2784764"/>
                      <a:gd name="connsiteX2" fmla="*/ 0 w 768928"/>
                      <a:gd name="connsiteY2" fmla="*/ 1735282 h 2784764"/>
                      <a:gd name="connsiteX3" fmla="*/ 20782 w 768928"/>
                      <a:gd name="connsiteY3" fmla="*/ 2784764 h 2784764"/>
                    </a:gdLst>
                    <a:ahLst/>
                    <a:cxnLst>
                      <a:cxn ang="0">
                        <a:pos x="connsiteX0" y="connsiteY0"/>
                      </a:cxn>
                      <a:cxn ang="0">
                        <a:pos x="connsiteX1" y="connsiteY1"/>
                      </a:cxn>
                      <a:cxn ang="0">
                        <a:pos x="connsiteX2" y="connsiteY2"/>
                      </a:cxn>
                      <a:cxn ang="0">
                        <a:pos x="connsiteX3" y="connsiteY3"/>
                      </a:cxn>
                    </a:cxnLst>
                    <a:rect l="l" t="t" r="r" b="b"/>
                    <a:pathLst>
                      <a:path w="768928" h="2784764">
                        <a:moveTo>
                          <a:pt x="768928" y="0"/>
                        </a:moveTo>
                        <a:lnTo>
                          <a:pt x="768928" y="800100"/>
                        </a:lnTo>
                        <a:lnTo>
                          <a:pt x="0" y="1735282"/>
                        </a:lnTo>
                        <a:lnTo>
                          <a:pt x="20782" y="2784764"/>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5" name="フリーフォーム 354"/>
                  <p:cNvSpPr/>
                  <p:nvPr/>
                </p:nvSpPr>
                <p:spPr>
                  <a:xfrm>
                    <a:off x="1763689" y="4083627"/>
                    <a:ext cx="2694012" cy="374073"/>
                  </a:xfrm>
                  <a:custGeom>
                    <a:avLst/>
                    <a:gdLst>
                      <a:gd name="connsiteX0" fmla="*/ 0 w 2597727"/>
                      <a:gd name="connsiteY0" fmla="*/ 0 h 374073"/>
                      <a:gd name="connsiteX1" fmla="*/ 0 w 2597727"/>
                      <a:gd name="connsiteY1" fmla="*/ 0 h 374073"/>
                      <a:gd name="connsiteX2" fmla="*/ 2202872 w 2597727"/>
                      <a:gd name="connsiteY2" fmla="*/ 0 h 374073"/>
                      <a:gd name="connsiteX3" fmla="*/ 2597727 w 2597727"/>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7727" h="374073">
                        <a:moveTo>
                          <a:pt x="0" y="0"/>
                        </a:moveTo>
                        <a:lnTo>
                          <a:pt x="0" y="0"/>
                        </a:lnTo>
                        <a:lnTo>
                          <a:pt x="2202872" y="0"/>
                        </a:lnTo>
                        <a:lnTo>
                          <a:pt x="2597727" y="374073"/>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56" name="グループ化 25"/>
                  <p:cNvGrpSpPr/>
                  <p:nvPr/>
                </p:nvGrpSpPr>
                <p:grpSpPr>
                  <a:xfrm>
                    <a:off x="3669162" y="2204864"/>
                    <a:ext cx="110750" cy="2952328"/>
                    <a:chOff x="3491880" y="2060848"/>
                    <a:chExt cx="110750" cy="2952328"/>
                  </a:xfrm>
                </p:grpSpPr>
                <p:sp>
                  <p:nvSpPr>
                    <p:cNvPr id="389" name="正方形/長方形 388"/>
                    <p:cNvSpPr/>
                    <p:nvPr/>
                  </p:nvSpPr>
                  <p:spPr>
                    <a:xfrm>
                      <a:off x="3494630" y="2060848"/>
                      <a:ext cx="108000"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3494080" y="2213248"/>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3493530" y="2841222"/>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20"/>
                    <p:cNvSpPr/>
                    <p:nvPr/>
                  </p:nvSpPr>
                  <p:spPr>
                    <a:xfrm>
                      <a:off x="3492980" y="3469196"/>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3492430" y="4097170"/>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3491880" y="4725144"/>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7" name="正方形/長方形 356"/>
                  <p:cNvSpPr/>
                  <p:nvPr/>
                </p:nvSpPr>
                <p:spPr>
                  <a:xfrm>
                    <a:off x="2195736" y="306896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2699792" y="2420888"/>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1907704" y="3717032"/>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2267744" y="414908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2627784" y="3717032"/>
                    <a:ext cx="43204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latin typeface="HGP創英角ｺﾞｼｯｸUB" pitchFamily="50" charset="-128"/>
                        <a:ea typeface="HGP創英角ｺﾞｼｯｸUB" pitchFamily="50" charset="-128"/>
                      </a:rPr>
                      <a:t>文</a:t>
                    </a:r>
                    <a:endParaRPr kumimoji="1" lang="ja-JP" altLang="en-US" sz="700" dirty="0">
                      <a:solidFill>
                        <a:schemeClr val="tx1"/>
                      </a:solidFill>
                      <a:latin typeface="HGP創英角ｺﾞｼｯｸUB" pitchFamily="50" charset="-128"/>
                      <a:ea typeface="HGP創英角ｺﾞｼｯｸUB" pitchFamily="50" charset="-128"/>
                    </a:endParaRPr>
                  </a:p>
                </p:txBody>
              </p:sp>
              <p:sp>
                <p:nvSpPr>
                  <p:cNvPr id="362" name="円/楕円 361"/>
                  <p:cNvSpPr/>
                  <p:nvPr/>
                </p:nvSpPr>
                <p:spPr>
                  <a:xfrm>
                    <a:off x="2339752" y="47251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円/楕円 362"/>
                  <p:cNvSpPr/>
                  <p:nvPr/>
                </p:nvSpPr>
                <p:spPr>
                  <a:xfrm>
                    <a:off x="3347864" y="37890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円/楕円 363"/>
                  <p:cNvSpPr/>
                  <p:nvPr/>
                </p:nvSpPr>
                <p:spPr>
                  <a:xfrm>
                    <a:off x="4067944"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5" name="Picture 2" descr="C:\Users\seisakukenkyuin01\AppData\Local\Microsoft\Windows\Temporary Internet Files\Content.IE5\U1EIFBK0\MC900223650[1].wmf"/>
                  <p:cNvPicPr>
                    <a:picLocks noChangeAspect="1" noChangeArrowheads="1"/>
                  </p:cNvPicPr>
                  <p:nvPr/>
                </p:nvPicPr>
                <p:blipFill>
                  <a:blip r:embed="rId3" cstate="email"/>
                  <a:srcRect/>
                  <a:stretch>
                    <a:fillRect/>
                  </a:stretch>
                </p:blipFill>
                <p:spPr bwMode="auto">
                  <a:xfrm>
                    <a:off x="3779912" y="3068960"/>
                    <a:ext cx="340505" cy="293298"/>
                  </a:xfrm>
                  <a:prstGeom prst="rect">
                    <a:avLst/>
                  </a:prstGeom>
                  <a:noFill/>
                </p:spPr>
              </p:pic>
              <p:sp>
                <p:nvSpPr>
                  <p:cNvPr id="366" name="Firewall"/>
                  <p:cNvSpPr>
                    <a:spLocks noEditPoints="1" noChangeArrowheads="1"/>
                  </p:cNvSpPr>
                  <p:nvPr/>
                </p:nvSpPr>
                <p:spPr bwMode="auto">
                  <a:xfrm>
                    <a:off x="2987824" y="3068960"/>
                    <a:ext cx="544835" cy="27241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pic>
                <p:nvPicPr>
                  <p:cNvPr id="367" name="Picture 4" descr="C:\Users\seisakukenkyuin01\AppData\Local\Microsoft\Windows\Temporary Internet Files\Content.IE5\9OFTWNUE\MC900441497[1].png"/>
                  <p:cNvPicPr>
                    <a:picLocks noChangeAspect="1" noChangeArrowheads="1"/>
                  </p:cNvPicPr>
                  <p:nvPr/>
                </p:nvPicPr>
                <p:blipFill>
                  <a:blip r:embed="rId8" cstate="email"/>
                  <a:srcRect/>
                  <a:stretch>
                    <a:fillRect/>
                  </a:stretch>
                </p:blipFill>
                <p:spPr bwMode="auto">
                  <a:xfrm flipH="1">
                    <a:off x="2411760" y="2708920"/>
                    <a:ext cx="410230" cy="410230"/>
                  </a:xfrm>
                  <a:prstGeom prst="rect">
                    <a:avLst/>
                  </a:prstGeom>
                  <a:noFill/>
                </p:spPr>
              </p:pic>
              <p:pic>
                <p:nvPicPr>
                  <p:cNvPr id="368" name="Picture 5" descr="C:\Users\seisakukenkyuin01\AppData\Local\Microsoft\Windows\Temporary Internet Files\Content.IE5\VOIJEP2C\MC900441443[1].png"/>
                  <p:cNvPicPr>
                    <a:picLocks noChangeAspect="1" noChangeArrowheads="1"/>
                  </p:cNvPicPr>
                  <p:nvPr/>
                </p:nvPicPr>
                <p:blipFill>
                  <a:blip r:embed="rId9" cstate="email"/>
                  <a:srcRect/>
                  <a:stretch>
                    <a:fillRect/>
                  </a:stretch>
                </p:blipFill>
                <p:spPr bwMode="auto">
                  <a:xfrm>
                    <a:off x="2627785" y="4177451"/>
                    <a:ext cx="432048" cy="432048"/>
                  </a:xfrm>
                  <a:prstGeom prst="rect">
                    <a:avLst/>
                  </a:prstGeom>
                  <a:noFill/>
                </p:spPr>
              </p:pic>
              <p:grpSp>
                <p:nvGrpSpPr>
                  <p:cNvPr id="369" name="グループ化 48"/>
                  <p:cNvGrpSpPr/>
                  <p:nvPr/>
                </p:nvGrpSpPr>
                <p:grpSpPr>
                  <a:xfrm>
                    <a:off x="1792909" y="5204160"/>
                    <a:ext cx="2736304" cy="1008112"/>
                    <a:chOff x="1913497" y="5204160"/>
                    <a:chExt cx="2736304" cy="1008112"/>
                  </a:xfrm>
                </p:grpSpPr>
                <p:sp>
                  <p:nvSpPr>
                    <p:cNvPr id="384" name="正方形/長方形 383"/>
                    <p:cNvSpPr/>
                    <p:nvPr/>
                  </p:nvSpPr>
                  <p:spPr>
                    <a:xfrm>
                      <a:off x="1913497" y="5204160"/>
                      <a:ext cx="2736304"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5" name="直線コネクタ 384"/>
                    <p:cNvCxnSpPr/>
                    <p:nvPr/>
                  </p:nvCxnSpPr>
                  <p:spPr>
                    <a:xfrm>
                      <a:off x="2064296" y="55172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a:off x="2064296" y="56696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a:off x="2064296" y="58220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2064296" y="59744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0" name="Picture 7"/>
                  <p:cNvPicPr>
                    <a:picLocks noChangeAspect="1" noChangeArrowheads="1"/>
                  </p:cNvPicPr>
                  <p:nvPr/>
                </p:nvPicPr>
                <p:blipFill>
                  <a:blip r:embed="rId6" cstate="email"/>
                  <a:srcRect l="12032" t="8665" r="9762" b="11187"/>
                  <a:stretch>
                    <a:fillRect/>
                  </a:stretch>
                </p:blipFill>
                <p:spPr bwMode="auto">
                  <a:xfrm>
                    <a:off x="4788024" y="2564904"/>
                    <a:ext cx="720080" cy="683153"/>
                  </a:xfrm>
                  <a:prstGeom prst="rect">
                    <a:avLst/>
                  </a:prstGeom>
                  <a:noFill/>
                  <a:ln w="9525">
                    <a:noFill/>
                    <a:miter lim="800000"/>
                    <a:headEnd/>
                    <a:tailEnd/>
                  </a:ln>
                  <a:effectLst/>
                </p:spPr>
              </p:pic>
              <p:pic>
                <p:nvPicPr>
                  <p:cNvPr id="371" name="Picture 7"/>
                  <p:cNvPicPr>
                    <a:picLocks noChangeAspect="1" noChangeArrowheads="1"/>
                  </p:cNvPicPr>
                  <p:nvPr/>
                </p:nvPicPr>
                <p:blipFill>
                  <a:blip r:embed="rId6" cstate="email"/>
                  <a:srcRect l="12032" t="8665" r="9762" b="11187"/>
                  <a:stretch>
                    <a:fillRect/>
                  </a:stretch>
                </p:blipFill>
                <p:spPr bwMode="auto">
                  <a:xfrm>
                    <a:off x="4788024" y="3717032"/>
                    <a:ext cx="720080" cy="683153"/>
                  </a:xfrm>
                  <a:prstGeom prst="rect">
                    <a:avLst/>
                  </a:prstGeom>
                  <a:noFill/>
                  <a:ln w="9525">
                    <a:noFill/>
                    <a:miter lim="800000"/>
                    <a:headEnd/>
                    <a:tailEnd/>
                  </a:ln>
                  <a:effectLst/>
                </p:spPr>
              </p:pic>
              <p:pic>
                <p:nvPicPr>
                  <p:cNvPr id="372" name="Picture 7"/>
                  <p:cNvPicPr>
                    <a:picLocks noChangeAspect="1" noChangeArrowheads="1"/>
                  </p:cNvPicPr>
                  <p:nvPr/>
                </p:nvPicPr>
                <p:blipFill>
                  <a:blip r:embed="rId6" cstate="email"/>
                  <a:srcRect l="12032" t="8665" r="9762" b="11187"/>
                  <a:stretch>
                    <a:fillRect/>
                  </a:stretch>
                </p:blipFill>
                <p:spPr bwMode="auto">
                  <a:xfrm>
                    <a:off x="6156176" y="2564904"/>
                    <a:ext cx="720080" cy="683153"/>
                  </a:xfrm>
                  <a:prstGeom prst="rect">
                    <a:avLst/>
                  </a:prstGeom>
                  <a:noFill/>
                  <a:ln w="9525">
                    <a:noFill/>
                    <a:miter lim="800000"/>
                    <a:headEnd/>
                    <a:tailEnd/>
                  </a:ln>
                  <a:effectLst/>
                </p:spPr>
              </p:pic>
              <p:pic>
                <p:nvPicPr>
                  <p:cNvPr id="373" name="Picture 8"/>
                  <p:cNvPicPr>
                    <a:picLocks noChangeAspect="1" noChangeArrowheads="1"/>
                  </p:cNvPicPr>
                  <p:nvPr/>
                </p:nvPicPr>
                <p:blipFill>
                  <a:blip r:embed="rId7" cstate="email"/>
                  <a:srcRect l="13905" t="8843" r="13905" b="13175"/>
                  <a:stretch>
                    <a:fillRect/>
                  </a:stretch>
                </p:blipFill>
                <p:spPr bwMode="auto">
                  <a:xfrm>
                    <a:off x="6228184" y="3645024"/>
                    <a:ext cx="720080" cy="720080"/>
                  </a:xfrm>
                  <a:prstGeom prst="rect">
                    <a:avLst/>
                  </a:prstGeom>
                  <a:noFill/>
                  <a:ln w="9525">
                    <a:noFill/>
                    <a:miter lim="800000"/>
                    <a:headEnd/>
                    <a:tailEnd/>
                  </a:ln>
                  <a:effectLst/>
                </p:spPr>
              </p:pic>
              <p:sp>
                <p:nvSpPr>
                  <p:cNvPr id="374" name="正方形/長方形 373"/>
                  <p:cNvSpPr/>
                  <p:nvPr/>
                </p:nvSpPr>
                <p:spPr>
                  <a:xfrm>
                    <a:off x="4644008" y="4437112"/>
                    <a:ext cx="273630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5" name="グループ化 64"/>
                  <p:cNvGrpSpPr/>
                  <p:nvPr/>
                </p:nvGrpSpPr>
                <p:grpSpPr>
                  <a:xfrm>
                    <a:off x="4824028" y="4653136"/>
                    <a:ext cx="2376264" cy="1368152"/>
                    <a:chOff x="4824028" y="4725144"/>
                    <a:chExt cx="2376264" cy="1368152"/>
                  </a:xfrm>
                </p:grpSpPr>
                <p:cxnSp>
                  <p:nvCxnSpPr>
                    <p:cNvPr id="376" name="直線コネクタ 375"/>
                    <p:cNvCxnSpPr/>
                    <p:nvPr/>
                  </p:nvCxnSpPr>
                  <p:spPr>
                    <a:xfrm>
                      <a:off x="4824028" y="49205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4824028" y="53114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a:off x="4824028" y="57023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4824028" y="6093296"/>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0" name="直線コネクタ 379"/>
                    <p:cNvCxnSpPr/>
                    <p:nvPr/>
                  </p:nvCxnSpPr>
                  <p:spPr>
                    <a:xfrm>
                      <a:off x="4824028" y="47251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p:cNvCxnSpPr/>
                    <p:nvPr/>
                  </p:nvCxnSpPr>
                  <p:spPr>
                    <a:xfrm>
                      <a:off x="4824028" y="51160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a:off x="4824028" y="55069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4824028" y="58978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95" name="グループ化 394"/>
                <p:cNvGrpSpPr/>
                <p:nvPr/>
              </p:nvGrpSpPr>
              <p:grpSpPr>
                <a:xfrm>
                  <a:off x="6156176" y="332656"/>
                  <a:ext cx="2304256" cy="1728192"/>
                  <a:chOff x="1403648" y="1700808"/>
                  <a:chExt cx="6228184" cy="4671138"/>
                </a:xfrm>
              </p:grpSpPr>
              <p:sp>
                <p:nvSpPr>
                  <p:cNvPr id="396" name="正方形/長方形 395"/>
                  <p:cNvSpPr/>
                  <p:nvPr/>
                </p:nvSpPr>
                <p:spPr>
                  <a:xfrm>
                    <a:off x="1403648" y="1700808"/>
                    <a:ext cx="6228184" cy="4671138"/>
                  </a:xfrm>
                  <a:prstGeom prst="rect">
                    <a:avLst/>
                  </a:prstGeom>
                  <a:solidFill>
                    <a:schemeClr val="bg1"/>
                  </a:solidFill>
                  <a:ln>
                    <a:solidFill>
                      <a:schemeClr val="tx1"/>
                    </a:solidFill>
                  </a:ln>
                  <a:effectLst>
                    <a:outerShdw blurRad="63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800" dirty="0" smtClean="0">
                        <a:solidFill>
                          <a:schemeClr val="tx1"/>
                        </a:solidFill>
                        <a:latin typeface="HGP創英角ｺﾞｼｯｸUB" pitchFamily="50" charset="-128"/>
                        <a:ea typeface="HGP創英角ｺﾞｼｯｸUB" pitchFamily="50" charset="-128"/>
                      </a:rPr>
                      <a:t>○○自治会カルテ</a:t>
                    </a:r>
                    <a:endParaRPr kumimoji="1" lang="en-US" altLang="ja-JP" sz="800" dirty="0" smtClean="0">
                      <a:solidFill>
                        <a:schemeClr val="tx1"/>
                      </a:solidFill>
                      <a:latin typeface="HGP創英角ｺﾞｼｯｸUB" pitchFamily="50" charset="-128"/>
                      <a:ea typeface="HGP創英角ｺﾞｼｯｸUB" pitchFamily="50" charset="-128"/>
                    </a:endParaRPr>
                  </a:p>
                  <a:p>
                    <a:pPr algn="ctr"/>
                    <a:endParaRPr lang="en-US" altLang="ja-JP" sz="12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　　　　　　　　　　　　　　　　　　　</a:t>
                    </a:r>
                    <a:r>
                      <a:rPr kumimoji="1" lang="ja-JP" altLang="en-US" dirty="0" smtClean="0">
                        <a:solidFill>
                          <a:schemeClr val="tx1"/>
                        </a:solidFill>
                        <a:latin typeface="HGP創英角ｺﾞｼｯｸUB" pitchFamily="50" charset="-128"/>
                        <a:ea typeface="HGP創英角ｺﾞｼｯｸUB" pitchFamily="50" charset="-128"/>
                      </a:rPr>
                      <a:t>■人口</a:t>
                    </a:r>
                    <a:r>
                      <a:rPr lang="ja-JP" altLang="en-US" dirty="0" smtClean="0">
                        <a:solidFill>
                          <a:schemeClr val="tx1"/>
                        </a:solidFill>
                        <a:latin typeface="HGP創英角ｺﾞｼｯｸUB" pitchFamily="50" charset="-128"/>
                        <a:ea typeface="HGP創英角ｺﾞｼｯｸUB" pitchFamily="50" charset="-128"/>
                      </a:rPr>
                      <a:t>　　　　　■○○</a:t>
                    </a:r>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endParaRPr lang="en-US" altLang="ja-JP" dirty="0" smtClean="0">
                      <a:solidFill>
                        <a:schemeClr val="tx1"/>
                      </a:solidFill>
                      <a:latin typeface="HGP創英角ｺﾞｼｯｸUB" pitchFamily="50" charset="-128"/>
                      <a:ea typeface="HGP創英角ｺﾞｼｯｸUB" pitchFamily="50" charset="-128"/>
                    </a:endParaRPr>
                  </a:p>
                  <a:p>
                    <a:r>
                      <a:rPr kumimoji="1" lang="ja-JP" altLang="en-US" dirty="0" smtClean="0">
                        <a:solidFill>
                          <a:schemeClr val="tx1"/>
                        </a:solidFill>
                        <a:latin typeface="HGP創英角ｺﾞｼｯｸUB" pitchFamily="50" charset="-128"/>
                        <a:ea typeface="HGP創英角ｺﾞｼｯｸUB" pitchFamily="50" charset="-128"/>
                      </a:rPr>
                      <a:t>　　　　　　　　　　　　　　　　　　　　　</a:t>
                    </a:r>
                    <a:endParaRPr kumimoji="1" lang="ja-JP" altLang="en-US" dirty="0">
                      <a:solidFill>
                        <a:schemeClr val="tx1"/>
                      </a:solidFill>
                      <a:latin typeface="HGP創英角ｺﾞｼｯｸUB" pitchFamily="50" charset="-128"/>
                      <a:ea typeface="HGP創英角ｺﾞｼｯｸUB" pitchFamily="50" charset="-128"/>
                    </a:endParaRPr>
                  </a:p>
                </p:txBody>
              </p:sp>
              <p:sp>
                <p:nvSpPr>
                  <p:cNvPr id="397" name="角丸四角形 396"/>
                  <p:cNvSpPr/>
                  <p:nvPr/>
                </p:nvSpPr>
                <p:spPr>
                  <a:xfrm>
                    <a:off x="1763688" y="2204864"/>
                    <a:ext cx="2736304" cy="2952328"/>
                  </a:xfrm>
                  <a:prstGeom prst="roundRect">
                    <a:avLst>
                      <a:gd name="adj" fmla="val 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1763688" y="3356992"/>
                    <a:ext cx="2736304"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フリーフォーム 398"/>
                  <p:cNvSpPr/>
                  <p:nvPr/>
                </p:nvSpPr>
                <p:spPr>
                  <a:xfrm>
                    <a:off x="2195736" y="2204864"/>
                    <a:ext cx="768928" cy="2923147"/>
                  </a:xfrm>
                  <a:custGeom>
                    <a:avLst/>
                    <a:gdLst>
                      <a:gd name="connsiteX0" fmla="*/ 768928 w 768928"/>
                      <a:gd name="connsiteY0" fmla="*/ 0 h 2784764"/>
                      <a:gd name="connsiteX1" fmla="*/ 768928 w 768928"/>
                      <a:gd name="connsiteY1" fmla="*/ 800100 h 2784764"/>
                      <a:gd name="connsiteX2" fmla="*/ 0 w 768928"/>
                      <a:gd name="connsiteY2" fmla="*/ 1735282 h 2784764"/>
                      <a:gd name="connsiteX3" fmla="*/ 20782 w 768928"/>
                      <a:gd name="connsiteY3" fmla="*/ 2784764 h 2784764"/>
                    </a:gdLst>
                    <a:ahLst/>
                    <a:cxnLst>
                      <a:cxn ang="0">
                        <a:pos x="connsiteX0" y="connsiteY0"/>
                      </a:cxn>
                      <a:cxn ang="0">
                        <a:pos x="connsiteX1" y="connsiteY1"/>
                      </a:cxn>
                      <a:cxn ang="0">
                        <a:pos x="connsiteX2" y="connsiteY2"/>
                      </a:cxn>
                      <a:cxn ang="0">
                        <a:pos x="connsiteX3" y="connsiteY3"/>
                      </a:cxn>
                    </a:cxnLst>
                    <a:rect l="l" t="t" r="r" b="b"/>
                    <a:pathLst>
                      <a:path w="768928" h="2784764">
                        <a:moveTo>
                          <a:pt x="768928" y="0"/>
                        </a:moveTo>
                        <a:lnTo>
                          <a:pt x="768928" y="800100"/>
                        </a:lnTo>
                        <a:lnTo>
                          <a:pt x="0" y="1735282"/>
                        </a:lnTo>
                        <a:lnTo>
                          <a:pt x="20782" y="2784764"/>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0" name="フリーフォーム 399"/>
                  <p:cNvSpPr/>
                  <p:nvPr/>
                </p:nvSpPr>
                <p:spPr>
                  <a:xfrm>
                    <a:off x="1763689" y="4083627"/>
                    <a:ext cx="2694012" cy="374073"/>
                  </a:xfrm>
                  <a:custGeom>
                    <a:avLst/>
                    <a:gdLst>
                      <a:gd name="connsiteX0" fmla="*/ 0 w 2597727"/>
                      <a:gd name="connsiteY0" fmla="*/ 0 h 374073"/>
                      <a:gd name="connsiteX1" fmla="*/ 0 w 2597727"/>
                      <a:gd name="connsiteY1" fmla="*/ 0 h 374073"/>
                      <a:gd name="connsiteX2" fmla="*/ 2202872 w 2597727"/>
                      <a:gd name="connsiteY2" fmla="*/ 0 h 374073"/>
                      <a:gd name="connsiteX3" fmla="*/ 2597727 w 2597727"/>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7727" h="374073">
                        <a:moveTo>
                          <a:pt x="0" y="0"/>
                        </a:moveTo>
                        <a:lnTo>
                          <a:pt x="0" y="0"/>
                        </a:lnTo>
                        <a:lnTo>
                          <a:pt x="2202872" y="0"/>
                        </a:lnTo>
                        <a:lnTo>
                          <a:pt x="2597727" y="374073"/>
                        </a:lnTo>
                      </a:path>
                    </a:pathLst>
                  </a:cu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01" name="グループ化 25"/>
                  <p:cNvGrpSpPr/>
                  <p:nvPr/>
                </p:nvGrpSpPr>
                <p:grpSpPr>
                  <a:xfrm>
                    <a:off x="3669162" y="2204864"/>
                    <a:ext cx="110750" cy="2952328"/>
                    <a:chOff x="3491880" y="2060848"/>
                    <a:chExt cx="110750" cy="2952328"/>
                  </a:xfrm>
                </p:grpSpPr>
                <p:sp>
                  <p:nvSpPr>
                    <p:cNvPr id="434" name="正方形/長方形 433"/>
                    <p:cNvSpPr/>
                    <p:nvPr/>
                  </p:nvSpPr>
                  <p:spPr>
                    <a:xfrm>
                      <a:off x="3494630" y="2060848"/>
                      <a:ext cx="108000"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p:cNvSpPr/>
                    <p:nvPr/>
                  </p:nvSpPr>
                  <p:spPr>
                    <a:xfrm>
                      <a:off x="3494080" y="2213248"/>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a:off x="3493530" y="2841222"/>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20"/>
                    <p:cNvSpPr/>
                    <p:nvPr/>
                  </p:nvSpPr>
                  <p:spPr>
                    <a:xfrm>
                      <a:off x="3492980" y="3469196"/>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p:cNvSpPr/>
                    <p:nvPr/>
                  </p:nvSpPr>
                  <p:spPr>
                    <a:xfrm>
                      <a:off x="3492430" y="4097170"/>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3491880" y="4725144"/>
                      <a:ext cx="108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2" name="正方形/長方形 401"/>
                  <p:cNvSpPr/>
                  <p:nvPr/>
                </p:nvSpPr>
                <p:spPr>
                  <a:xfrm>
                    <a:off x="2195736" y="306896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p:cNvSpPr/>
                  <p:nvPr/>
                </p:nvSpPr>
                <p:spPr>
                  <a:xfrm>
                    <a:off x="2699792" y="2420888"/>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1907704" y="3717032"/>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2267744" y="4149080"/>
                    <a:ext cx="21602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2627784" y="3717032"/>
                    <a:ext cx="43204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latin typeface="HGP創英角ｺﾞｼｯｸUB" pitchFamily="50" charset="-128"/>
                        <a:ea typeface="HGP創英角ｺﾞｼｯｸUB" pitchFamily="50" charset="-128"/>
                      </a:rPr>
                      <a:t>文</a:t>
                    </a:r>
                    <a:endParaRPr kumimoji="1" lang="ja-JP" altLang="en-US" sz="700" dirty="0">
                      <a:solidFill>
                        <a:schemeClr val="tx1"/>
                      </a:solidFill>
                      <a:latin typeface="HGP創英角ｺﾞｼｯｸUB" pitchFamily="50" charset="-128"/>
                      <a:ea typeface="HGP創英角ｺﾞｼｯｸUB" pitchFamily="50" charset="-128"/>
                    </a:endParaRPr>
                  </a:p>
                </p:txBody>
              </p:sp>
              <p:sp>
                <p:nvSpPr>
                  <p:cNvPr id="407" name="円/楕円 406"/>
                  <p:cNvSpPr/>
                  <p:nvPr/>
                </p:nvSpPr>
                <p:spPr>
                  <a:xfrm>
                    <a:off x="2339752" y="47251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円/楕円 407"/>
                  <p:cNvSpPr/>
                  <p:nvPr/>
                </p:nvSpPr>
                <p:spPr>
                  <a:xfrm>
                    <a:off x="3347864" y="37890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円/楕円 408"/>
                  <p:cNvSpPr/>
                  <p:nvPr/>
                </p:nvSpPr>
                <p:spPr>
                  <a:xfrm>
                    <a:off x="4067944"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Picture 2" descr="C:\Users\seisakukenkyuin01\AppData\Local\Microsoft\Windows\Temporary Internet Files\Content.IE5\U1EIFBK0\MC900223650[1].wmf"/>
                  <p:cNvPicPr>
                    <a:picLocks noChangeAspect="1" noChangeArrowheads="1"/>
                  </p:cNvPicPr>
                  <p:nvPr/>
                </p:nvPicPr>
                <p:blipFill>
                  <a:blip r:embed="rId3" cstate="email"/>
                  <a:srcRect/>
                  <a:stretch>
                    <a:fillRect/>
                  </a:stretch>
                </p:blipFill>
                <p:spPr bwMode="auto">
                  <a:xfrm>
                    <a:off x="3779912" y="3068960"/>
                    <a:ext cx="340505" cy="293298"/>
                  </a:xfrm>
                  <a:prstGeom prst="rect">
                    <a:avLst/>
                  </a:prstGeom>
                  <a:noFill/>
                </p:spPr>
              </p:pic>
              <p:sp>
                <p:nvSpPr>
                  <p:cNvPr id="411" name="Firewall"/>
                  <p:cNvSpPr>
                    <a:spLocks noEditPoints="1" noChangeArrowheads="1"/>
                  </p:cNvSpPr>
                  <p:nvPr/>
                </p:nvSpPr>
                <p:spPr bwMode="auto">
                  <a:xfrm>
                    <a:off x="2987824" y="3068960"/>
                    <a:ext cx="544835" cy="27241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pic>
                <p:nvPicPr>
                  <p:cNvPr id="412" name="Picture 4" descr="C:\Users\seisakukenkyuin01\AppData\Local\Microsoft\Windows\Temporary Internet Files\Content.IE5\9OFTWNUE\MC900441497[1].png"/>
                  <p:cNvPicPr>
                    <a:picLocks noChangeAspect="1" noChangeArrowheads="1"/>
                  </p:cNvPicPr>
                  <p:nvPr/>
                </p:nvPicPr>
                <p:blipFill>
                  <a:blip r:embed="rId8" cstate="email"/>
                  <a:srcRect/>
                  <a:stretch>
                    <a:fillRect/>
                  </a:stretch>
                </p:blipFill>
                <p:spPr bwMode="auto">
                  <a:xfrm flipH="1">
                    <a:off x="2411760" y="2708920"/>
                    <a:ext cx="410230" cy="410230"/>
                  </a:xfrm>
                  <a:prstGeom prst="rect">
                    <a:avLst/>
                  </a:prstGeom>
                  <a:noFill/>
                </p:spPr>
              </p:pic>
              <p:pic>
                <p:nvPicPr>
                  <p:cNvPr id="413" name="Picture 5" descr="C:\Users\seisakukenkyuin01\AppData\Local\Microsoft\Windows\Temporary Internet Files\Content.IE5\VOIJEP2C\MC900441443[1].png"/>
                  <p:cNvPicPr>
                    <a:picLocks noChangeAspect="1" noChangeArrowheads="1"/>
                  </p:cNvPicPr>
                  <p:nvPr/>
                </p:nvPicPr>
                <p:blipFill>
                  <a:blip r:embed="rId9" cstate="email"/>
                  <a:srcRect/>
                  <a:stretch>
                    <a:fillRect/>
                  </a:stretch>
                </p:blipFill>
                <p:spPr bwMode="auto">
                  <a:xfrm>
                    <a:off x="2627785" y="4177451"/>
                    <a:ext cx="432048" cy="432048"/>
                  </a:xfrm>
                  <a:prstGeom prst="rect">
                    <a:avLst/>
                  </a:prstGeom>
                  <a:noFill/>
                </p:spPr>
              </p:pic>
              <p:grpSp>
                <p:nvGrpSpPr>
                  <p:cNvPr id="414" name="グループ化 48"/>
                  <p:cNvGrpSpPr/>
                  <p:nvPr/>
                </p:nvGrpSpPr>
                <p:grpSpPr>
                  <a:xfrm>
                    <a:off x="1792909" y="5204160"/>
                    <a:ext cx="2736304" cy="1008112"/>
                    <a:chOff x="1913497" y="5204160"/>
                    <a:chExt cx="2736304" cy="1008112"/>
                  </a:xfrm>
                </p:grpSpPr>
                <p:sp>
                  <p:nvSpPr>
                    <p:cNvPr id="429" name="正方形/長方形 428"/>
                    <p:cNvSpPr/>
                    <p:nvPr/>
                  </p:nvSpPr>
                  <p:spPr>
                    <a:xfrm>
                      <a:off x="1913497" y="5204160"/>
                      <a:ext cx="2736304"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0" name="直線コネクタ 429"/>
                    <p:cNvCxnSpPr/>
                    <p:nvPr/>
                  </p:nvCxnSpPr>
                  <p:spPr>
                    <a:xfrm>
                      <a:off x="2064296" y="55172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直線コネクタ 430"/>
                    <p:cNvCxnSpPr/>
                    <p:nvPr/>
                  </p:nvCxnSpPr>
                  <p:spPr>
                    <a:xfrm>
                      <a:off x="2064296" y="56696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直線コネクタ 431"/>
                    <p:cNvCxnSpPr/>
                    <p:nvPr/>
                  </p:nvCxnSpPr>
                  <p:spPr>
                    <a:xfrm>
                      <a:off x="2064296" y="58220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直線コネクタ 432"/>
                    <p:cNvCxnSpPr/>
                    <p:nvPr/>
                  </p:nvCxnSpPr>
                  <p:spPr>
                    <a:xfrm>
                      <a:off x="2064296" y="5974432"/>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5" name="Picture 7"/>
                  <p:cNvPicPr>
                    <a:picLocks noChangeAspect="1" noChangeArrowheads="1"/>
                  </p:cNvPicPr>
                  <p:nvPr/>
                </p:nvPicPr>
                <p:blipFill>
                  <a:blip r:embed="rId6" cstate="email"/>
                  <a:srcRect l="12032" t="8665" r="9762" b="11187"/>
                  <a:stretch>
                    <a:fillRect/>
                  </a:stretch>
                </p:blipFill>
                <p:spPr bwMode="auto">
                  <a:xfrm>
                    <a:off x="4788024" y="2564904"/>
                    <a:ext cx="720080" cy="683153"/>
                  </a:xfrm>
                  <a:prstGeom prst="rect">
                    <a:avLst/>
                  </a:prstGeom>
                  <a:noFill/>
                  <a:ln w="9525">
                    <a:noFill/>
                    <a:miter lim="800000"/>
                    <a:headEnd/>
                    <a:tailEnd/>
                  </a:ln>
                  <a:effectLst/>
                </p:spPr>
              </p:pic>
              <p:pic>
                <p:nvPicPr>
                  <p:cNvPr id="416" name="Picture 7"/>
                  <p:cNvPicPr>
                    <a:picLocks noChangeAspect="1" noChangeArrowheads="1"/>
                  </p:cNvPicPr>
                  <p:nvPr/>
                </p:nvPicPr>
                <p:blipFill>
                  <a:blip r:embed="rId6" cstate="email"/>
                  <a:srcRect l="12032" t="8665" r="9762" b="11187"/>
                  <a:stretch>
                    <a:fillRect/>
                  </a:stretch>
                </p:blipFill>
                <p:spPr bwMode="auto">
                  <a:xfrm>
                    <a:off x="4788024" y="3717032"/>
                    <a:ext cx="720080" cy="683153"/>
                  </a:xfrm>
                  <a:prstGeom prst="rect">
                    <a:avLst/>
                  </a:prstGeom>
                  <a:noFill/>
                  <a:ln w="9525">
                    <a:noFill/>
                    <a:miter lim="800000"/>
                    <a:headEnd/>
                    <a:tailEnd/>
                  </a:ln>
                  <a:effectLst/>
                </p:spPr>
              </p:pic>
              <p:pic>
                <p:nvPicPr>
                  <p:cNvPr id="417" name="Picture 7"/>
                  <p:cNvPicPr>
                    <a:picLocks noChangeAspect="1" noChangeArrowheads="1"/>
                  </p:cNvPicPr>
                  <p:nvPr/>
                </p:nvPicPr>
                <p:blipFill>
                  <a:blip r:embed="rId6" cstate="email"/>
                  <a:srcRect l="12032" t="8665" r="9762" b="11187"/>
                  <a:stretch>
                    <a:fillRect/>
                  </a:stretch>
                </p:blipFill>
                <p:spPr bwMode="auto">
                  <a:xfrm>
                    <a:off x="6156176" y="2564904"/>
                    <a:ext cx="720080" cy="683153"/>
                  </a:xfrm>
                  <a:prstGeom prst="rect">
                    <a:avLst/>
                  </a:prstGeom>
                  <a:noFill/>
                  <a:ln w="9525">
                    <a:noFill/>
                    <a:miter lim="800000"/>
                    <a:headEnd/>
                    <a:tailEnd/>
                  </a:ln>
                  <a:effectLst/>
                </p:spPr>
              </p:pic>
              <p:pic>
                <p:nvPicPr>
                  <p:cNvPr id="418" name="Picture 8"/>
                  <p:cNvPicPr>
                    <a:picLocks noChangeAspect="1" noChangeArrowheads="1"/>
                  </p:cNvPicPr>
                  <p:nvPr/>
                </p:nvPicPr>
                <p:blipFill>
                  <a:blip r:embed="rId7" cstate="email"/>
                  <a:srcRect l="13905" t="8843" r="13905" b="13175"/>
                  <a:stretch>
                    <a:fillRect/>
                  </a:stretch>
                </p:blipFill>
                <p:spPr bwMode="auto">
                  <a:xfrm>
                    <a:off x="6228184" y="3645024"/>
                    <a:ext cx="720080" cy="720080"/>
                  </a:xfrm>
                  <a:prstGeom prst="rect">
                    <a:avLst/>
                  </a:prstGeom>
                  <a:noFill/>
                  <a:ln w="9525">
                    <a:noFill/>
                    <a:miter lim="800000"/>
                    <a:headEnd/>
                    <a:tailEnd/>
                  </a:ln>
                  <a:effectLst/>
                </p:spPr>
              </p:pic>
              <p:sp>
                <p:nvSpPr>
                  <p:cNvPr id="419" name="正方形/長方形 418"/>
                  <p:cNvSpPr/>
                  <p:nvPr/>
                </p:nvSpPr>
                <p:spPr>
                  <a:xfrm>
                    <a:off x="4644008" y="4437112"/>
                    <a:ext cx="273630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0" name="グループ化 64"/>
                  <p:cNvGrpSpPr/>
                  <p:nvPr/>
                </p:nvGrpSpPr>
                <p:grpSpPr>
                  <a:xfrm>
                    <a:off x="4824028" y="4653136"/>
                    <a:ext cx="2376264" cy="1368152"/>
                    <a:chOff x="4824028" y="4725144"/>
                    <a:chExt cx="2376264" cy="1368152"/>
                  </a:xfrm>
                </p:grpSpPr>
                <p:cxnSp>
                  <p:nvCxnSpPr>
                    <p:cNvPr id="421" name="直線コネクタ 420"/>
                    <p:cNvCxnSpPr/>
                    <p:nvPr/>
                  </p:nvCxnSpPr>
                  <p:spPr>
                    <a:xfrm>
                      <a:off x="4824028" y="49205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2" name="直線コネクタ 421"/>
                    <p:cNvCxnSpPr/>
                    <p:nvPr/>
                  </p:nvCxnSpPr>
                  <p:spPr>
                    <a:xfrm>
                      <a:off x="4824028" y="53114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3" name="直線コネクタ 422"/>
                    <p:cNvCxnSpPr/>
                    <p:nvPr/>
                  </p:nvCxnSpPr>
                  <p:spPr>
                    <a:xfrm>
                      <a:off x="4824028" y="570239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4" name="直線コネクタ 423"/>
                    <p:cNvCxnSpPr/>
                    <p:nvPr/>
                  </p:nvCxnSpPr>
                  <p:spPr>
                    <a:xfrm>
                      <a:off x="4824028" y="6093296"/>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5" name="直線コネクタ 424"/>
                    <p:cNvCxnSpPr/>
                    <p:nvPr/>
                  </p:nvCxnSpPr>
                  <p:spPr>
                    <a:xfrm>
                      <a:off x="4824028" y="47251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6" name="直線コネクタ 425"/>
                    <p:cNvCxnSpPr/>
                    <p:nvPr/>
                  </p:nvCxnSpPr>
                  <p:spPr>
                    <a:xfrm>
                      <a:off x="4824028" y="51160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7" name="直線コネクタ 426"/>
                    <p:cNvCxnSpPr/>
                    <p:nvPr/>
                  </p:nvCxnSpPr>
                  <p:spPr>
                    <a:xfrm>
                      <a:off x="4824028" y="55069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8" name="直線コネクタ 427"/>
                    <p:cNvCxnSpPr/>
                    <p:nvPr/>
                  </p:nvCxnSpPr>
                  <p:spPr>
                    <a:xfrm>
                      <a:off x="4824028" y="5897844"/>
                      <a:ext cx="23762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43" name="テキスト ボックス 442"/>
              <p:cNvSpPr txBox="1"/>
              <p:nvPr/>
            </p:nvSpPr>
            <p:spPr>
              <a:xfrm>
                <a:off x="3707904" y="2852936"/>
                <a:ext cx="1872208" cy="646331"/>
              </a:xfrm>
              <a:prstGeom prst="rect">
                <a:avLst/>
              </a:prstGeom>
              <a:noFill/>
            </p:spPr>
            <p:txBody>
              <a:bodyPr wrap="square" rtlCol="0">
                <a:spAutoFit/>
              </a:bodyPr>
              <a:lstStyle/>
              <a:p>
                <a:pPr algn="ctr"/>
                <a:r>
                  <a:rPr kumimoji="1" lang="ja-JP" altLang="en-US" sz="3600" dirty="0" smtClean="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○○市</a:t>
                </a:r>
                <a:endParaRPr kumimoji="1" lang="ja-JP" altLang="en-US" sz="3600"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sp>
          <p:nvSpPr>
            <p:cNvPr id="247" name="フリーフォーム 246"/>
            <p:cNvSpPr/>
            <p:nvPr/>
          </p:nvSpPr>
          <p:spPr>
            <a:xfrm>
              <a:off x="2411760" y="1124744"/>
              <a:ext cx="4529367" cy="5618956"/>
            </a:xfrm>
            <a:custGeom>
              <a:avLst/>
              <a:gdLst>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1839191 w 4530436"/>
                <a:gd name="connsiteY5" fmla="*/ 5621482 h 5621482"/>
                <a:gd name="connsiteX6" fmla="*/ 613064 w 4530436"/>
                <a:gd name="connsiteY6" fmla="*/ 4374573 h 5621482"/>
                <a:gd name="connsiteX7" fmla="*/ 1267691 w 4530436"/>
                <a:gd name="connsiteY7" fmla="*/ 3719946 h 5621482"/>
                <a:gd name="connsiteX8" fmla="*/ 0 w 4530436"/>
                <a:gd name="connsiteY8"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065318 w 4530436"/>
                <a:gd name="connsiteY5" fmla="*/ 4405746 h 5621482"/>
                <a:gd name="connsiteX6" fmla="*/ 1839191 w 4530436"/>
                <a:gd name="connsiteY6" fmla="*/ 5621482 h 5621482"/>
                <a:gd name="connsiteX7" fmla="*/ 613064 w 4530436"/>
                <a:gd name="connsiteY7" fmla="*/ 4374573 h 5621482"/>
                <a:gd name="connsiteX8" fmla="*/ 1267691 w 4530436"/>
                <a:gd name="connsiteY8" fmla="*/ 3719946 h 5621482"/>
                <a:gd name="connsiteX9" fmla="*/ 0 w 4530436"/>
                <a:gd name="connsiteY9"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025405 w 4530436"/>
                <a:gd name="connsiteY5" fmla="*/ 4395014 h 5621482"/>
                <a:gd name="connsiteX6" fmla="*/ 1839191 w 4530436"/>
                <a:gd name="connsiteY6" fmla="*/ 5621482 h 5621482"/>
                <a:gd name="connsiteX7" fmla="*/ 613064 w 4530436"/>
                <a:gd name="connsiteY7" fmla="*/ 4374573 h 5621482"/>
                <a:gd name="connsiteX8" fmla="*/ 1267691 w 4530436"/>
                <a:gd name="connsiteY8" fmla="*/ 3719946 h 5621482"/>
                <a:gd name="connsiteX9" fmla="*/ 0 w 4530436"/>
                <a:gd name="connsiteY9"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335482 w 4530436"/>
                <a:gd name="connsiteY5" fmla="*/ 4114800 h 5621482"/>
                <a:gd name="connsiteX6" fmla="*/ 3025405 w 4530436"/>
                <a:gd name="connsiteY6" fmla="*/ 4395014 h 5621482"/>
                <a:gd name="connsiteX7" fmla="*/ 1839191 w 4530436"/>
                <a:gd name="connsiteY7" fmla="*/ 5621482 h 5621482"/>
                <a:gd name="connsiteX8" fmla="*/ 613064 w 4530436"/>
                <a:gd name="connsiteY8" fmla="*/ 4374573 h 5621482"/>
                <a:gd name="connsiteX9" fmla="*/ 1267691 w 4530436"/>
                <a:gd name="connsiteY9" fmla="*/ 3719946 h 5621482"/>
                <a:gd name="connsiteX10" fmla="*/ 0 w 4530436"/>
                <a:gd name="connsiteY10"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335482 w 4530436"/>
                <a:gd name="connsiteY5" fmla="*/ 4114800 h 5621482"/>
                <a:gd name="connsiteX6" fmla="*/ 3097413 w 4530436"/>
                <a:gd name="connsiteY6" fmla="*/ 4395014 h 5621482"/>
                <a:gd name="connsiteX7" fmla="*/ 3025405 w 4530436"/>
                <a:gd name="connsiteY7" fmla="*/ 4395014 h 5621482"/>
                <a:gd name="connsiteX8" fmla="*/ 1839191 w 4530436"/>
                <a:gd name="connsiteY8" fmla="*/ 5621482 h 5621482"/>
                <a:gd name="connsiteX9" fmla="*/ 613064 w 4530436"/>
                <a:gd name="connsiteY9" fmla="*/ 4374573 h 5621482"/>
                <a:gd name="connsiteX10" fmla="*/ 1267691 w 4530436"/>
                <a:gd name="connsiteY10" fmla="*/ 3719946 h 5621482"/>
                <a:gd name="connsiteX11" fmla="*/ 0 w 4530436"/>
                <a:gd name="connsiteY11"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335482 w 4530436"/>
                <a:gd name="connsiteY5" fmla="*/ 4114800 h 5621482"/>
                <a:gd name="connsiteX6" fmla="*/ 3097413 w 4530436"/>
                <a:gd name="connsiteY6" fmla="*/ 4395014 h 5621482"/>
                <a:gd name="connsiteX7" fmla="*/ 3025405 w 4530436"/>
                <a:gd name="connsiteY7" fmla="*/ 4395014 h 5621482"/>
                <a:gd name="connsiteX8" fmla="*/ 1839191 w 4530436"/>
                <a:gd name="connsiteY8" fmla="*/ 5621482 h 5621482"/>
                <a:gd name="connsiteX9" fmla="*/ 613064 w 4530436"/>
                <a:gd name="connsiteY9" fmla="*/ 4374573 h 5621482"/>
                <a:gd name="connsiteX10" fmla="*/ 1267691 w 4530436"/>
                <a:gd name="connsiteY10" fmla="*/ 3719946 h 5621482"/>
                <a:gd name="connsiteX11" fmla="*/ 0 w 4530436"/>
                <a:gd name="connsiteY11" fmla="*/ 2452255 h 5621482"/>
                <a:gd name="connsiteX0" fmla="*/ 0 w 4530436"/>
                <a:gd name="connsiteY0" fmla="*/ 2452255 h 5621482"/>
                <a:gd name="connsiteX1" fmla="*/ 2535382 w 4530436"/>
                <a:gd name="connsiteY1" fmla="*/ 0 h 5621482"/>
                <a:gd name="connsiteX2" fmla="*/ 3792682 w 4530436"/>
                <a:gd name="connsiteY2" fmla="*/ 1246909 h 5621482"/>
                <a:gd name="connsiteX3" fmla="*/ 3314700 w 4530436"/>
                <a:gd name="connsiteY3" fmla="*/ 1735282 h 5621482"/>
                <a:gd name="connsiteX4" fmla="*/ 4530436 w 4530436"/>
                <a:gd name="connsiteY4" fmla="*/ 2951018 h 5621482"/>
                <a:gd name="connsiteX5" fmla="*/ 3335482 w 4530436"/>
                <a:gd name="connsiteY5" fmla="*/ 4114800 h 5621482"/>
                <a:gd name="connsiteX6" fmla="*/ 3097413 w 4530436"/>
                <a:gd name="connsiteY6" fmla="*/ 4395014 h 5621482"/>
                <a:gd name="connsiteX7" fmla="*/ 3025405 w 4530436"/>
                <a:gd name="connsiteY7" fmla="*/ 4395014 h 5621482"/>
                <a:gd name="connsiteX8" fmla="*/ 1839191 w 4530436"/>
                <a:gd name="connsiteY8" fmla="*/ 5621482 h 5621482"/>
                <a:gd name="connsiteX9" fmla="*/ 613064 w 4530436"/>
                <a:gd name="connsiteY9" fmla="*/ 4374573 h 5621482"/>
                <a:gd name="connsiteX10" fmla="*/ 1267691 w 4530436"/>
                <a:gd name="connsiteY10" fmla="*/ 3719946 h 5621482"/>
                <a:gd name="connsiteX11" fmla="*/ 0 w 4530436"/>
                <a:gd name="connsiteY11" fmla="*/ 2452255 h 5621482"/>
                <a:gd name="connsiteX0" fmla="*/ 0 w 4529367"/>
                <a:gd name="connsiteY0" fmla="*/ 2450798 h 5621482"/>
                <a:gd name="connsiteX1" fmla="*/ 2534313 w 4529367"/>
                <a:gd name="connsiteY1" fmla="*/ 0 h 5621482"/>
                <a:gd name="connsiteX2" fmla="*/ 3791613 w 4529367"/>
                <a:gd name="connsiteY2" fmla="*/ 1246909 h 5621482"/>
                <a:gd name="connsiteX3" fmla="*/ 3313631 w 4529367"/>
                <a:gd name="connsiteY3" fmla="*/ 1735282 h 5621482"/>
                <a:gd name="connsiteX4" fmla="*/ 4529367 w 4529367"/>
                <a:gd name="connsiteY4" fmla="*/ 2951018 h 5621482"/>
                <a:gd name="connsiteX5" fmla="*/ 3334413 w 4529367"/>
                <a:gd name="connsiteY5" fmla="*/ 4114800 h 5621482"/>
                <a:gd name="connsiteX6" fmla="*/ 3096344 w 4529367"/>
                <a:gd name="connsiteY6" fmla="*/ 4395014 h 5621482"/>
                <a:gd name="connsiteX7" fmla="*/ 3024336 w 4529367"/>
                <a:gd name="connsiteY7" fmla="*/ 4395014 h 5621482"/>
                <a:gd name="connsiteX8" fmla="*/ 1838122 w 4529367"/>
                <a:gd name="connsiteY8" fmla="*/ 5621482 h 5621482"/>
                <a:gd name="connsiteX9" fmla="*/ 611995 w 4529367"/>
                <a:gd name="connsiteY9" fmla="*/ 4374573 h 5621482"/>
                <a:gd name="connsiteX10" fmla="*/ 1266622 w 4529367"/>
                <a:gd name="connsiteY10" fmla="*/ 3719946 h 5621482"/>
                <a:gd name="connsiteX11" fmla="*/ 0 w 4529367"/>
                <a:gd name="connsiteY11" fmla="*/ 2450798 h 5621482"/>
                <a:gd name="connsiteX0" fmla="*/ 0 w 4529367"/>
                <a:gd name="connsiteY0" fmla="*/ 2450798 h 5621482"/>
                <a:gd name="connsiteX1" fmla="*/ 2534313 w 4529367"/>
                <a:gd name="connsiteY1" fmla="*/ 0 h 5621482"/>
                <a:gd name="connsiteX2" fmla="*/ 3791613 w 4529367"/>
                <a:gd name="connsiteY2" fmla="*/ 1246909 h 5621482"/>
                <a:gd name="connsiteX3" fmla="*/ 3313631 w 4529367"/>
                <a:gd name="connsiteY3" fmla="*/ 1735282 h 5621482"/>
                <a:gd name="connsiteX4" fmla="*/ 4529367 w 4529367"/>
                <a:gd name="connsiteY4" fmla="*/ 2951018 h 5621482"/>
                <a:gd name="connsiteX5" fmla="*/ 3334413 w 4529367"/>
                <a:gd name="connsiteY5" fmla="*/ 4114800 h 5621482"/>
                <a:gd name="connsiteX6" fmla="*/ 3096344 w 4529367"/>
                <a:gd name="connsiteY6" fmla="*/ 4395014 h 5621482"/>
                <a:gd name="connsiteX7" fmla="*/ 3024336 w 4529367"/>
                <a:gd name="connsiteY7" fmla="*/ 4395014 h 5621482"/>
                <a:gd name="connsiteX8" fmla="*/ 1838122 w 4529367"/>
                <a:gd name="connsiteY8" fmla="*/ 5621482 h 5621482"/>
                <a:gd name="connsiteX9" fmla="*/ 611995 w 4529367"/>
                <a:gd name="connsiteY9" fmla="*/ 4374573 h 5621482"/>
                <a:gd name="connsiteX10" fmla="*/ 1266622 w 4529367"/>
                <a:gd name="connsiteY10" fmla="*/ 3719946 h 5621482"/>
                <a:gd name="connsiteX11" fmla="*/ 0 w 4529367"/>
                <a:gd name="connsiteY11" fmla="*/ 2450798 h 5621482"/>
                <a:gd name="connsiteX0" fmla="*/ 0 w 4529367"/>
                <a:gd name="connsiteY0" fmla="*/ 2450798 h 5621482"/>
                <a:gd name="connsiteX1" fmla="*/ 2534313 w 4529367"/>
                <a:gd name="connsiteY1" fmla="*/ 0 h 5621482"/>
                <a:gd name="connsiteX2" fmla="*/ 3791613 w 4529367"/>
                <a:gd name="connsiteY2" fmla="*/ 1246909 h 5621482"/>
                <a:gd name="connsiteX3" fmla="*/ 3313631 w 4529367"/>
                <a:gd name="connsiteY3" fmla="*/ 1735282 h 5621482"/>
                <a:gd name="connsiteX4" fmla="*/ 4529367 w 4529367"/>
                <a:gd name="connsiteY4" fmla="*/ 2951018 h 5621482"/>
                <a:gd name="connsiteX5" fmla="*/ 3334413 w 4529367"/>
                <a:gd name="connsiteY5" fmla="*/ 4114800 h 5621482"/>
                <a:gd name="connsiteX6" fmla="*/ 3096344 w 4529367"/>
                <a:gd name="connsiteY6" fmla="*/ 4395014 h 5621482"/>
                <a:gd name="connsiteX7" fmla="*/ 3024336 w 4529367"/>
                <a:gd name="connsiteY7" fmla="*/ 4395014 h 5621482"/>
                <a:gd name="connsiteX8" fmla="*/ 1838122 w 4529367"/>
                <a:gd name="connsiteY8" fmla="*/ 5621482 h 5621482"/>
                <a:gd name="connsiteX9" fmla="*/ 611995 w 4529367"/>
                <a:gd name="connsiteY9" fmla="*/ 4374573 h 5621482"/>
                <a:gd name="connsiteX10" fmla="*/ 1266622 w 4529367"/>
                <a:gd name="connsiteY10" fmla="*/ 3719946 h 5621482"/>
                <a:gd name="connsiteX11" fmla="*/ 0 w 4529367"/>
                <a:gd name="connsiteY11" fmla="*/ 2450798 h 5621482"/>
                <a:gd name="connsiteX0" fmla="*/ 0 w 4529367"/>
                <a:gd name="connsiteY0" fmla="*/ 2448272 h 5618956"/>
                <a:gd name="connsiteX1" fmla="*/ 2520280 w 4529367"/>
                <a:gd name="connsiteY1" fmla="*/ 0 h 5618956"/>
                <a:gd name="connsiteX2" fmla="*/ 3791613 w 4529367"/>
                <a:gd name="connsiteY2" fmla="*/ 1244383 h 5618956"/>
                <a:gd name="connsiteX3" fmla="*/ 3313631 w 4529367"/>
                <a:gd name="connsiteY3" fmla="*/ 1732756 h 5618956"/>
                <a:gd name="connsiteX4" fmla="*/ 4529367 w 4529367"/>
                <a:gd name="connsiteY4" fmla="*/ 2948492 h 5618956"/>
                <a:gd name="connsiteX5" fmla="*/ 3334413 w 4529367"/>
                <a:gd name="connsiteY5" fmla="*/ 4112274 h 5618956"/>
                <a:gd name="connsiteX6" fmla="*/ 3096344 w 4529367"/>
                <a:gd name="connsiteY6" fmla="*/ 4392488 h 5618956"/>
                <a:gd name="connsiteX7" fmla="*/ 3024336 w 4529367"/>
                <a:gd name="connsiteY7" fmla="*/ 4392488 h 5618956"/>
                <a:gd name="connsiteX8" fmla="*/ 1838122 w 4529367"/>
                <a:gd name="connsiteY8" fmla="*/ 5618956 h 5618956"/>
                <a:gd name="connsiteX9" fmla="*/ 611995 w 4529367"/>
                <a:gd name="connsiteY9" fmla="*/ 4372047 h 5618956"/>
                <a:gd name="connsiteX10" fmla="*/ 1266622 w 4529367"/>
                <a:gd name="connsiteY10" fmla="*/ 3717420 h 5618956"/>
                <a:gd name="connsiteX11" fmla="*/ 0 w 4529367"/>
                <a:gd name="connsiteY11" fmla="*/ 2448272 h 561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9367" h="5618956">
                  <a:moveTo>
                    <a:pt x="0" y="2448272"/>
                  </a:moveTo>
                  <a:cubicBezTo>
                    <a:pt x="52698" y="2341271"/>
                    <a:pt x="2428591" y="116322"/>
                    <a:pt x="2520280" y="0"/>
                  </a:cubicBezTo>
                  <a:cubicBezTo>
                    <a:pt x="2604492" y="74580"/>
                    <a:pt x="3372513" y="828747"/>
                    <a:pt x="3791613" y="1244383"/>
                  </a:cubicBezTo>
                  <a:lnTo>
                    <a:pt x="3313631" y="1732756"/>
                  </a:lnTo>
                  <a:lnTo>
                    <a:pt x="4529367" y="2948492"/>
                  </a:lnTo>
                  <a:lnTo>
                    <a:pt x="3334413" y="4112274"/>
                  </a:lnTo>
                  <a:lnTo>
                    <a:pt x="3096344" y="4392488"/>
                  </a:lnTo>
                  <a:lnTo>
                    <a:pt x="3024336" y="4392488"/>
                  </a:lnTo>
                  <a:lnTo>
                    <a:pt x="1838122" y="5618956"/>
                  </a:lnTo>
                  <a:lnTo>
                    <a:pt x="611995" y="4372047"/>
                  </a:lnTo>
                  <a:lnTo>
                    <a:pt x="1266622" y="3717420"/>
                  </a:lnTo>
                  <a:cubicBezTo>
                    <a:pt x="844058" y="3294856"/>
                    <a:pt x="41401" y="2523372"/>
                    <a:pt x="0" y="2448272"/>
                  </a:cubicBezTo>
                  <a:close/>
                </a:path>
              </a:pathLst>
            </a:custGeom>
            <a:no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左カーブ矢印 444"/>
            <p:cNvSpPr/>
            <p:nvPr/>
          </p:nvSpPr>
          <p:spPr>
            <a:xfrm rot="13862072">
              <a:off x="5612190" y="531123"/>
              <a:ext cx="574225" cy="1586264"/>
            </a:xfrm>
            <a:prstGeom prst="curvedLeftArrow">
              <a:avLst>
                <a:gd name="adj1" fmla="val 40652"/>
                <a:gd name="adj2" fmla="val 88576"/>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446" name="左カーブ矢印 445"/>
            <p:cNvSpPr/>
            <p:nvPr/>
          </p:nvSpPr>
          <p:spPr>
            <a:xfrm rot="8749600" flipH="1">
              <a:off x="3023950" y="1148301"/>
              <a:ext cx="571475" cy="1586265"/>
            </a:xfrm>
            <a:prstGeom prst="curvedLeftArrow">
              <a:avLst>
                <a:gd name="adj1" fmla="val 40652"/>
                <a:gd name="adj2" fmla="val 88576"/>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447" name="左カーブ矢印 446"/>
            <p:cNvSpPr/>
            <p:nvPr/>
          </p:nvSpPr>
          <p:spPr>
            <a:xfrm rot="18657136">
              <a:off x="6872287" y="3156530"/>
              <a:ext cx="574225" cy="1586264"/>
            </a:xfrm>
            <a:prstGeom prst="curvedLeftArrow">
              <a:avLst>
                <a:gd name="adj1" fmla="val 40652"/>
                <a:gd name="adj2" fmla="val 88576"/>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448" name="左カーブ矢印 447"/>
            <p:cNvSpPr/>
            <p:nvPr/>
          </p:nvSpPr>
          <p:spPr>
            <a:xfrm rot="6910849" flipH="1">
              <a:off x="3109373" y="3735966"/>
              <a:ext cx="571475" cy="1586265"/>
            </a:xfrm>
            <a:prstGeom prst="curvedLeftArrow">
              <a:avLst>
                <a:gd name="adj1" fmla="val 40652"/>
                <a:gd name="adj2" fmla="val 106285"/>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dissolve">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6"/>
                                        </p:tgtEl>
                                        <p:attrNameLst>
                                          <p:attrName>style.visibility</p:attrName>
                                        </p:attrNameLst>
                                      </p:cBhvr>
                                      <p:to>
                                        <p:strVal val="hidden"/>
                                      </p:to>
                                    </p:set>
                                  </p:childTnLst>
                                </p:cTn>
                              </p:par>
                            </p:childTnLst>
                          </p:cTn>
                        </p:par>
                        <p:par>
                          <p:cTn id="16" fill="hold">
                            <p:stCondLst>
                              <p:cond delay="0"/>
                            </p:stCondLst>
                            <p:childTnLst>
                              <p:par>
                                <p:cTn id="17" presetID="9" presetClass="entr" presetSubtype="0" fill="hold" nodeType="after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dissolve">
                                      <p:cBhvr>
                                        <p:cTn id="1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正方形/長方形 4"/>
          <p:cNvSpPr/>
          <p:nvPr/>
        </p:nvSpPr>
        <p:spPr>
          <a:xfrm>
            <a:off x="0" y="0"/>
            <a:ext cx="9144000" cy="6858000"/>
          </a:xfrm>
          <a:prstGeom prst="rect">
            <a:avLst/>
          </a:prstGeom>
          <a:solidFill>
            <a:schemeClr val="tx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539552" y="1484784"/>
            <a:ext cx="8445624" cy="46805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buClrTx/>
              <a:buSzTx/>
              <a:buFont typeface="Arial" pitchFamily="34" charset="0"/>
              <a:buNone/>
              <a:tabLst/>
              <a:defRPr/>
            </a:pPr>
            <a:r>
              <a:rPr kumimoji="1" lang="ja-JP" altLang="en-US" sz="36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■ニーズや課題を的確に収集・把握し、行政運営に活用</a:t>
            </a:r>
            <a:endParaRPr kumimoji="1" lang="en-US" altLang="ja-JP" sz="36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endParaRPr kumimoji="1" lang="en-US" altLang="ja-JP" sz="20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r>
              <a:rPr lang="ja-JP" altLang="en-US" sz="360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■「誰の」「何の」ために働いているのかという、自治体職員の仕事の意義を体感</a:t>
            </a:r>
            <a:endParaRPr lang="en-US" altLang="ja-JP" sz="360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endParaRPr lang="en-US" altLang="ja-JP" sz="200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r>
              <a:rPr kumimoji="1" lang="ja-JP" altLang="en-US" sz="36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■創造性豊かな政策立案能力の向上</a:t>
            </a:r>
            <a:endParaRPr kumimoji="1" lang="en-US" altLang="ja-JP" sz="36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endParaRPr kumimoji="1" lang="en-US" altLang="ja-JP" sz="20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buClrTx/>
              <a:buSzTx/>
              <a:buFont typeface="Arial" pitchFamily="34" charset="0"/>
              <a:buNone/>
              <a:tabLst/>
              <a:defRPr/>
            </a:pPr>
            <a:r>
              <a:rPr lang="ja-JP" altLang="en-US" sz="360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■今後の地域活動を担う人材の育成</a:t>
            </a:r>
            <a:endParaRPr kumimoji="1" lang="en-US" altLang="ja-JP" sz="3600" b="0" i="0" u="none" strike="noStrike" kern="1200" cap="none" spc="0" normalizeH="0" baseline="0" noProof="0" dirty="0" smtClean="0">
              <a:ln w="3175">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p:txBody>
      </p:sp>
      <p:sp>
        <p:nvSpPr>
          <p:cNvPr id="14" name="コンテンツ プレースホルダ 10"/>
          <p:cNvSpPr txBox="1">
            <a:spLocks/>
          </p:cNvSpPr>
          <p:nvPr/>
        </p:nvSpPr>
        <p:spPr>
          <a:xfrm>
            <a:off x="251520" y="692696"/>
            <a:ext cx="8568952" cy="864096"/>
          </a:xfrm>
          <a:prstGeom prst="rect">
            <a:avLst/>
          </a:prstGeom>
        </p:spPr>
        <p:txBody>
          <a:bodyPr vert="horz" lIns="91440" tIns="45720" rIns="91440" bIns="45720" rtlCol="0">
            <a:noAutofit/>
          </a:bodyPr>
          <a:lstStyle/>
          <a:p>
            <a:pPr marL="342900" lvl="0" indent="-342900">
              <a:spcBef>
                <a:spcPct val="20000"/>
              </a:spcBef>
              <a:defRPr/>
            </a:pPr>
            <a:r>
              <a:rPr lang="ja-JP" altLang="en-US" sz="4400" b="1" spc="300" dirty="0" smtClean="0">
                <a:ln w="19050" cmpd="sng">
                  <a:solidFill>
                    <a:schemeClr val="accent1">
                      <a:tint val="10000"/>
                    </a:schemeClr>
                  </a:solidFill>
                  <a:prstDash val="solid"/>
                  <a:miter lim="800000"/>
                </a:ln>
                <a:solidFill>
                  <a:srgbClr val="FF6600"/>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効果</a:t>
            </a:r>
            <a:endParaRPr kumimoji="1" lang="en-US" altLang="ja-JP" sz="4400" b="0" i="0" u="none" strike="noStrike" kern="1200" cap="none" spc="0" normalizeH="0" baseline="0" noProof="0" dirty="0" smtClean="0">
              <a:ln>
                <a:noFill/>
              </a:ln>
              <a:solidFill>
                <a:schemeClr val="bg1"/>
              </a:solidFill>
              <a:effectLst>
                <a:glow rad="1397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正方形/長方形 11"/>
          <p:cNvSpPr/>
          <p:nvPr/>
        </p:nvSpPr>
        <p:spPr>
          <a:xfrm>
            <a:off x="-32" y="24"/>
            <a:ext cx="9144000" cy="6858000"/>
          </a:xfrm>
          <a:prstGeom prst="rect">
            <a:avLst/>
          </a:prstGeom>
          <a:solidFill>
            <a:schemeClr val="accent1">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提言３</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 name="コンテンツ プレースホルダ 10"/>
          <p:cNvSpPr>
            <a:spLocks noGrp="1"/>
          </p:cNvSpPr>
          <p:nvPr>
            <p:ph idx="1"/>
          </p:nvPr>
        </p:nvSpPr>
        <p:spPr>
          <a:xfrm>
            <a:off x="395536" y="3717032"/>
            <a:ext cx="8445624" cy="720080"/>
          </a:xfrm>
        </p:spPr>
        <p:txBody>
          <a:bodyPr>
            <a:noAutofit/>
          </a:bodyPr>
          <a:lstStyle/>
          <a:p>
            <a:pPr algn="ctr">
              <a:buNone/>
            </a:pPr>
            <a:r>
              <a:rPr lang="ja-JP" altLang="en-US"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政策を立案するための知識・技術の習得</a:t>
            </a:r>
            <a:endParaRPr lang="en-US" altLang="ja-JP" sz="3600" dirty="0" smtClean="0">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 name="下矢印 4"/>
          <p:cNvSpPr/>
          <p:nvPr/>
        </p:nvSpPr>
        <p:spPr>
          <a:xfrm>
            <a:off x="2699792" y="2276872"/>
            <a:ext cx="3672408" cy="1224136"/>
          </a:xfrm>
          <a:prstGeom prst="downArrow">
            <a:avLst>
              <a:gd name="adj1" fmla="val 50000"/>
              <a:gd name="adj2" fmla="val 50399"/>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 10"/>
          <p:cNvSpPr txBox="1">
            <a:spLocks/>
          </p:cNvSpPr>
          <p:nvPr/>
        </p:nvSpPr>
        <p:spPr>
          <a:xfrm>
            <a:off x="323528" y="1268760"/>
            <a:ext cx="8445624" cy="100811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政策立案能力の向上策</a:t>
            </a:r>
            <a:endParaRPr kumimoji="1" lang="en-US" altLang="ja-JP" sz="4800" b="0"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grpSp>
        <p:nvGrpSpPr>
          <p:cNvPr id="13" name="グループ化 12"/>
          <p:cNvGrpSpPr/>
          <p:nvPr/>
        </p:nvGrpSpPr>
        <p:grpSpPr>
          <a:xfrm>
            <a:off x="457200" y="4509120"/>
            <a:ext cx="8229600" cy="1152128"/>
            <a:chOff x="457200" y="4509120"/>
            <a:chExt cx="8229600" cy="1152128"/>
          </a:xfrm>
        </p:grpSpPr>
        <p:sp>
          <p:nvSpPr>
            <p:cNvPr id="8" name="角丸四角形 7"/>
            <p:cNvSpPr/>
            <p:nvPr/>
          </p:nvSpPr>
          <p:spPr>
            <a:xfrm>
              <a:off x="539552" y="4509120"/>
              <a:ext cx="8064896" cy="1152128"/>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9" name="タイトル 9"/>
            <p:cNvSpPr txBox="1">
              <a:spLocks/>
            </p:cNvSpPr>
            <p:nvPr/>
          </p:nvSpPr>
          <p:spPr>
            <a:xfrm>
              <a:off x="457200" y="4653136"/>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300" normalizeH="0" baseline="0" noProof="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rPr>
                <a:t>「まちづくり政策研究所」設置</a:t>
              </a:r>
              <a:endParaRPr kumimoji="1" lang="ja-JP" altLang="en-US" sz="4400" b="1" i="0" u="none" strike="noStrike" kern="1200" cap="none" spc="300" normalizeH="0" baseline="0" noProof="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j-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5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70" decel="100000"/>
                                        <p:tgtEl>
                                          <p:spTgt spid="10"/>
                                        </p:tgtEl>
                                      </p:cBhvr>
                                    </p:animEffect>
                                    <p:animScale>
                                      <p:cBhvr>
                                        <p:cTn id="12" dur="770" decel="100000"/>
                                        <p:tgtEl>
                                          <p:spTgt spid="10"/>
                                        </p:tgtEl>
                                      </p:cBhvr>
                                      <p:from x="10000" y="10000"/>
                                      <p:to x="200000" y="450000"/>
                                    </p:animScale>
                                    <p:animScale>
                                      <p:cBhvr>
                                        <p:cTn id="13" dur="1230" accel="100000" fill="hold">
                                          <p:stCondLst>
                                            <p:cond delay="770"/>
                                          </p:stCondLst>
                                        </p:cTn>
                                        <p:tgtEl>
                                          <p:spTgt spid="10"/>
                                        </p:tgtEl>
                                      </p:cBhvr>
                                      <p:from x="200000" y="450000"/>
                                      <p:to x="100000" y="100000"/>
                                    </p:animScale>
                                    <p:set>
                                      <p:cBhvr>
                                        <p:cTn id="14" dur="770" fill="hold"/>
                                        <p:tgtEl>
                                          <p:spTgt spid="10"/>
                                        </p:tgtEl>
                                        <p:attrNameLst>
                                          <p:attrName>ppt_x</p:attrName>
                                        </p:attrNameLst>
                                      </p:cBhvr>
                                      <p:to>
                                        <p:strVal val="(0.5)"/>
                                      </p:to>
                                    </p:set>
                                    <p:anim from="(0.5)" to="(#ppt_x)" calcmode="lin" valueType="num">
                                      <p:cBhvr>
                                        <p:cTn id="15" dur="1230" accel="100000" fill="hold">
                                          <p:stCondLst>
                                            <p:cond delay="770"/>
                                          </p:stCondLst>
                                        </p:cTn>
                                        <p:tgtEl>
                                          <p:spTgt spid="10"/>
                                        </p:tgtEl>
                                        <p:attrNameLst>
                                          <p:attrName>ppt_x</p:attrName>
                                        </p:attrNameLst>
                                      </p:cBhvr>
                                    </p:anim>
                                    <p:set>
                                      <p:cBhvr>
                                        <p:cTn id="16" dur="770" fill="hold"/>
                                        <p:tgtEl>
                                          <p:spTgt spid="10"/>
                                        </p:tgtEl>
                                        <p:attrNameLst>
                                          <p:attrName>ppt_y</p:attrName>
                                        </p:attrNameLst>
                                      </p:cBhvr>
                                      <p:to>
                                        <p:strVal val="(#ppt_y+0.4)"/>
                                      </p:to>
                                    </p:set>
                                    <p:anim from="(#ppt_y+0.4)" to="(#ppt_y)" calcmode="lin" valueType="num">
                                      <p:cBhvr>
                                        <p:cTn id="17" dur="1230" accel="100000" fill="hold">
                                          <p:stCondLst>
                                            <p:cond delay="770"/>
                                          </p:stCondLst>
                                        </p:cTn>
                                        <p:tgtEl>
                                          <p:spTgt spid="10"/>
                                        </p:tgtEl>
                                        <p:attrNameLst>
                                          <p:attrName>ppt_y</p:attrName>
                                        </p:attrNameLst>
                                      </p:cBhvr>
                                    </p:anim>
                                  </p:childTnLst>
                                </p:cTn>
                              </p:par>
                            </p:childTnLst>
                          </p:cTn>
                        </p:par>
                        <p:par>
                          <p:cTn id="18" fill="hold">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dissolv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build="p"/>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p:cNvGrpSpPr/>
          <p:nvPr/>
        </p:nvGrpSpPr>
        <p:grpSpPr>
          <a:xfrm>
            <a:off x="3167844" y="2096852"/>
            <a:ext cx="2880320" cy="2880320"/>
            <a:chOff x="6263680" y="2204864"/>
            <a:chExt cx="2880320" cy="2880320"/>
          </a:xfrm>
        </p:grpSpPr>
        <p:sp>
          <p:nvSpPr>
            <p:cNvPr id="69" name="円/楕円 68"/>
            <p:cNvSpPr/>
            <p:nvPr/>
          </p:nvSpPr>
          <p:spPr>
            <a:xfrm>
              <a:off x="6263680" y="2204864"/>
              <a:ext cx="2880320" cy="2880320"/>
            </a:xfrm>
            <a:prstGeom prst="ellipse">
              <a:avLst/>
            </a:prstGeom>
            <a:gradFill>
              <a:gsLst>
                <a:gs pos="0">
                  <a:schemeClr val="accent2">
                    <a:lumMod val="40000"/>
                    <a:lumOff val="60000"/>
                  </a:schemeClr>
                </a:gs>
                <a:gs pos="53000">
                  <a:schemeClr val="accent2"/>
                </a:gs>
              </a:gsLst>
              <a:path path="circle">
                <a:fillToRect l="50000" t="50000" r="50000" b="50000"/>
              </a:path>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6623720" y="2457470"/>
              <a:ext cx="2160240" cy="2123658"/>
            </a:xfrm>
            <a:prstGeom prst="rect">
              <a:avLst/>
            </a:prstGeom>
            <a:noFill/>
            <a:ln>
              <a:noFill/>
            </a:ln>
          </p:spPr>
          <p:txBody>
            <a:bodyPr vert="horz" wrap="square" lIns="0" tIns="0" rIns="0" bIns="0" rtlCol="0" anchor="t" anchorCtr="1">
              <a:spAutoFit/>
            </a:bodyPr>
            <a:lstStyle/>
            <a:p>
              <a:pPr algn="ctr"/>
              <a:r>
                <a:rPr lang="ja-JP" altLang="en-US" sz="13800" dirty="0" smtClean="0">
                  <a:ln w="285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学</a:t>
              </a:r>
              <a:endParaRPr kumimoji="1" lang="ja-JP" altLang="en-US" sz="13800" dirty="0">
                <a:ln w="285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73" name="グループ化 72"/>
          <p:cNvGrpSpPr/>
          <p:nvPr/>
        </p:nvGrpSpPr>
        <p:grpSpPr>
          <a:xfrm>
            <a:off x="3167844" y="2096852"/>
            <a:ext cx="2880320" cy="2880320"/>
            <a:chOff x="4878288" y="2204864"/>
            <a:chExt cx="2880320" cy="2880320"/>
          </a:xfrm>
        </p:grpSpPr>
        <p:sp>
          <p:nvSpPr>
            <p:cNvPr id="68" name="円/楕円 67"/>
            <p:cNvSpPr/>
            <p:nvPr/>
          </p:nvSpPr>
          <p:spPr>
            <a:xfrm>
              <a:off x="4878288" y="2204864"/>
              <a:ext cx="2880320" cy="2880320"/>
            </a:xfrm>
            <a:prstGeom prst="ellipse">
              <a:avLst/>
            </a:prstGeom>
            <a:gradFill>
              <a:gsLst>
                <a:gs pos="0">
                  <a:schemeClr val="accent3">
                    <a:lumMod val="40000"/>
                    <a:lumOff val="60000"/>
                  </a:schemeClr>
                </a:gs>
                <a:gs pos="53000">
                  <a:schemeClr val="accent3"/>
                </a:gs>
              </a:gsLst>
              <a:path path="circle">
                <a:fillToRect l="50000" t="50000" r="50000" b="50000"/>
              </a:path>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5238328" y="2457470"/>
              <a:ext cx="2160240" cy="2123658"/>
            </a:xfrm>
            <a:prstGeom prst="rect">
              <a:avLst/>
            </a:prstGeom>
            <a:noFill/>
            <a:ln>
              <a:noFill/>
            </a:ln>
          </p:spPr>
          <p:txBody>
            <a:bodyPr vert="horz" wrap="square" lIns="0" tIns="0" rIns="0" bIns="0" rtlCol="0" anchor="t" anchorCtr="1">
              <a:spAutoFit/>
            </a:bodyPr>
            <a:lstStyle/>
            <a:p>
              <a:pPr algn="ctr"/>
              <a:r>
                <a:rPr kumimoji="1" lang="ja-JP" altLang="en-US" sz="13800" dirty="0" smtClean="0">
                  <a:ln w="285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官</a:t>
              </a:r>
              <a:endParaRPr kumimoji="1" lang="ja-JP" altLang="en-US" sz="13800" dirty="0">
                <a:ln w="285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75" name="グループ化 74"/>
          <p:cNvGrpSpPr/>
          <p:nvPr/>
        </p:nvGrpSpPr>
        <p:grpSpPr>
          <a:xfrm>
            <a:off x="2267744" y="1700808"/>
            <a:ext cx="4680520" cy="3672408"/>
            <a:chOff x="2339752" y="1484784"/>
            <a:chExt cx="4680520" cy="3672408"/>
          </a:xfrm>
        </p:grpSpPr>
        <p:sp>
          <p:nvSpPr>
            <p:cNvPr id="67" name="円/楕円 66"/>
            <p:cNvSpPr/>
            <p:nvPr/>
          </p:nvSpPr>
          <p:spPr>
            <a:xfrm>
              <a:off x="2843808" y="1484784"/>
              <a:ext cx="3672408" cy="3672408"/>
            </a:xfrm>
            <a:prstGeom prst="ellipse">
              <a:avLst/>
            </a:prstGeom>
            <a:gradFill>
              <a:gsLst>
                <a:gs pos="0">
                  <a:srgbClr val="CCFFFF"/>
                </a:gs>
                <a:gs pos="53000">
                  <a:srgbClr val="0099FF"/>
                </a:gs>
              </a:gsLst>
              <a:path path="circle">
                <a:fillToRect l="50000" t="50000" r="50000" b="50000"/>
              </a:path>
            </a:gra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339752" y="2276872"/>
              <a:ext cx="4680520" cy="2123658"/>
            </a:xfrm>
            <a:prstGeom prst="rect">
              <a:avLst/>
            </a:prstGeom>
            <a:noFill/>
            <a:ln>
              <a:noFill/>
            </a:ln>
          </p:spPr>
          <p:txBody>
            <a:bodyPr vert="horz" wrap="square" lIns="0" tIns="0" rIns="0" bIns="0" rtlCol="0" anchor="t" anchorCtr="1">
              <a:spAutoFit/>
            </a:bodyPr>
            <a:lstStyle/>
            <a:p>
              <a:pPr algn="ctr"/>
              <a:r>
                <a:rPr kumimoji="1" lang="ja-JP" altLang="en-US" sz="13800" dirty="0" smtClean="0">
                  <a:ln w="28575">
                    <a:solidFill>
                      <a:schemeClr val="bg1"/>
                    </a:solidFill>
                  </a:ln>
                  <a:gradFill>
                    <a:gsLst>
                      <a:gs pos="0">
                        <a:srgbClr val="FFF200"/>
                      </a:gs>
                      <a:gs pos="70000">
                        <a:srgbClr val="FF0300"/>
                      </a:gs>
                    </a:gsLst>
                    <a:lin ang="5400000" scaled="0"/>
                  </a:gra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連携</a:t>
              </a:r>
              <a:endParaRPr kumimoji="1" lang="ja-JP" altLang="en-US" sz="13800" dirty="0">
                <a:ln w="28575">
                  <a:solidFill>
                    <a:schemeClr val="bg1"/>
                  </a:solidFill>
                </a:ln>
                <a:gradFill>
                  <a:gsLst>
                    <a:gs pos="0">
                      <a:srgbClr val="FFF200"/>
                    </a:gs>
                    <a:gs pos="70000">
                      <a:srgbClr val="FF0300"/>
                    </a:gs>
                  </a:gsLst>
                  <a:lin ang="5400000" scaled="0"/>
                </a:gra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sp>
        <p:nvSpPr>
          <p:cNvPr id="44" name="正方形/長方形 43"/>
          <p:cNvSpPr/>
          <p:nvPr/>
        </p:nvSpPr>
        <p:spPr>
          <a:xfrm>
            <a:off x="2483768" y="1124744"/>
            <a:ext cx="4176464" cy="5256584"/>
          </a:xfrm>
          <a:prstGeom prst="rect">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dirty="0" smtClean="0">
                <a:solidFill>
                  <a:schemeClr val="accent6">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まちづくり政策研究所</a:t>
            </a:r>
            <a:endParaRPr kumimoji="1" lang="ja-JP" altLang="en-US" sz="2800" dirty="0">
              <a:solidFill>
                <a:schemeClr val="accent6">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0" name="テキスト ボックス 19"/>
          <p:cNvSpPr txBox="1"/>
          <p:nvPr/>
        </p:nvSpPr>
        <p:spPr>
          <a:xfrm>
            <a:off x="251520" y="35913"/>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まちづくり政策研究所」のイメージ</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77" name="グループ化 76"/>
          <p:cNvGrpSpPr/>
          <p:nvPr/>
        </p:nvGrpSpPr>
        <p:grpSpPr>
          <a:xfrm>
            <a:off x="3527884" y="3032956"/>
            <a:ext cx="2088232" cy="1440160"/>
            <a:chOff x="1475656" y="2924944"/>
            <a:chExt cx="2088232" cy="1440160"/>
          </a:xfrm>
        </p:grpSpPr>
        <p:grpSp>
          <p:nvGrpSpPr>
            <p:cNvPr id="61" name="グループ化 60"/>
            <p:cNvGrpSpPr/>
            <p:nvPr/>
          </p:nvGrpSpPr>
          <p:grpSpPr>
            <a:xfrm>
              <a:off x="2843808" y="2924944"/>
              <a:ext cx="720080" cy="1440160"/>
              <a:chOff x="5436096" y="1556792"/>
              <a:chExt cx="720080" cy="1440160"/>
            </a:xfrm>
          </p:grpSpPr>
          <p:grpSp>
            <p:nvGrpSpPr>
              <p:cNvPr id="41" name="グループ化 40"/>
              <p:cNvGrpSpPr/>
              <p:nvPr/>
            </p:nvGrpSpPr>
            <p:grpSpPr>
              <a:xfrm>
                <a:off x="5436096" y="1556792"/>
                <a:ext cx="720080" cy="1440160"/>
                <a:chOff x="2411760" y="1556792"/>
                <a:chExt cx="720080" cy="1440160"/>
              </a:xfrm>
              <a:solidFill>
                <a:schemeClr val="accent3"/>
              </a:solidFill>
            </p:grpSpPr>
            <p:sp>
              <p:nvSpPr>
                <p:cNvPr id="42" name="円/楕円 41"/>
                <p:cNvSpPr/>
                <p:nvPr/>
              </p:nvSpPr>
              <p:spPr>
                <a:xfrm>
                  <a:off x="2483768" y="1556792"/>
                  <a:ext cx="576064" cy="576064"/>
                </a:xfrm>
                <a:prstGeom prst="ellipse">
                  <a:avLst/>
                </a:prstGeom>
                <a:gradFill>
                  <a:gsLst>
                    <a:gs pos="0">
                      <a:schemeClr val="accent3">
                        <a:lumMod val="60000"/>
                        <a:lumOff val="40000"/>
                      </a:schemeClr>
                    </a:gs>
                    <a:gs pos="53000">
                      <a:schemeClr val="accent3"/>
                    </a:gs>
                  </a:gsLst>
                  <a:path path="circle">
                    <a:fillToRect l="50000" t="50000" r="50000" b="50000"/>
                  </a:path>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2411760" y="2132856"/>
                  <a:ext cx="720080" cy="864096"/>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5549915" y="2132856"/>
                <a:ext cx="492443" cy="60529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行政</a:t>
                </a:r>
                <a:endParaRPr kumimoji="1" lang="ja-JP" altLang="en-US" sz="2000" dirty="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62" name="グループ化 61"/>
            <p:cNvGrpSpPr/>
            <p:nvPr/>
          </p:nvGrpSpPr>
          <p:grpSpPr>
            <a:xfrm>
              <a:off x="1475656" y="2924944"/>
              <a:ext cx="720080" cy="1440160"/>
              <a:chOff x="5436096" y="1556792"/>
              <a:chExt cx="720080" cy="1440160"/>
            </a:xfrm>
          </p:grpSpPr>
          <p:grpSp>
            <p:nvGrpSpPr>
              <p:cNvPr id="63" name="グループ化 40"/>
              <p:cNvGrpSpPr/>
              <p:nvPr/>
            </p:nvGrpSpPr>
            <p:grpSpPr>
              <a:xfrm>
                <a:off x="5436096" y="1556792"/>
                <a:ext cx="720080" cy="1440160"/>
                <a:chOff x="2411760" y="1556792"/>
                <a:chExt cx="720080" cy="1440160"/>
              </a:xfrm>
              <a:solidFill>
                <a:schemeClr val="accent3"/>
              </a:solidFill>
            </p:grpSpPr>
            <p:sp>
              <p:nvSpPr>
                <p:cNvPr id="65" name="円/楕円 64"/>
                <p:cNvSpPr/>
                <p:nvPr/>
              </p:nvSpPr>
              <p:spPr>
                <a:xfrm>
                  <a:off x="2483768" y="1556792"/>
                  <a:ext cx="576064" cy="576064"/>
                </a:xfrm>
                <a:prstGeom prst="ellipse">
                  <a:avLst/>
                </a:prstGeom>
                <a:gradFill>
                  <a:gsLst>
                    <a:gs pos="0">
                      <a:schemeClr val="accent3">
                        <a:lumMod val="60000"/>
                        <a:lumOff val="40000"/>
                      </a:schemeClr>
                    </a:gs>
                    <a:gs pos="53000">
                      <a:schemeClr val="accent3"/>
                    </a:gs>
                  </a:gsLst>
                  <a:path path="circle">
                    <a:fillToRect l="50000" t="50000" r="50000" b="50000"/>
                  </a:path>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2411760" y="2132856"/>
                  <a:ext cx="720080" cy="864096"/>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テキスト ボックス 63"/>
              <p:cNvSpPr txBox="1"/>
              <p:nvPr/>
            </p:nvSpPr>
            <p:spPr>
              <a:xfrm>
                <a:off x="5549915" y="2132856"/>
                <a:ext cx="492443" cy="60529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行政</a:t>
                </a:r>
                <a:endParaRPr kumimoji="1" lang="ja-JP" altLang="en-US" sz="2000" dirty="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grpSp>
        <p:nvGrpSpPr>
          <p:cNvPr id="76" name="グループ化 75"/>
          <p:cNvGrpSpPr/>
          <p:nvPr/>
        </p:nvGrpSpPr>
        <p:grpSpPr>
          <a:xfrm>
            <a:off x="3095836" y="1628800"/>
            <a:ext cx="2952328" cy="4248472"/>
            <a:chOff x="1043608" y="1772816"/>
            <a:chExt cx="2952328" cy="4248472"/>
          </a:xfrm>
        </p:grpSpPr>
        <p:grpSp>
          <p:nvGrpSpPr>
            <p:cNvPr id="50" name="グループ化 49"/>
            <p:cNvGrpSpPr/>
            <p:nvPr/>
          </p:nvGrpSpPr>
          <p:grpSpPr>
            <a:xfrm>
              <a:off x="2195736" y="1772816"/>
              <a:ext cx="720080" cy="1440160"/>
              <a:chOff x="2195736" y="1772816"/>
              <a:chExt cx="720080" cy="1440160"/>
            </a:xfrm>
          </p:grpSpPr>
          <p:grpSp>
            <p:nvGrpSpPr>
              <p:cNvPr id="34" name="グループ化 33"/>
              <p:cNvGrpSpPr/>
              <p:nvPr/>
            </p:nvGrpSpPr>
            <p:grpSpPr>
              <a:xfrm>
                <a:off x="2195736" y="1772816"/>
                <a:ext cx="720080" cy="1440160"/>
                <a:chOff x="2411760" y="1556792"/>
                <a:chExt cx="720080" cy="1440160"/>
              </a:xfrm>
              <a:gradFill flip="none" rotWithShape="1">
                <a:gsLst>
                  <a:gs pos="0">
                    <a:schemeClr val="accent2">
                      <a:lumMod val="40000"/>
                      <a:lumOff val="60000"/>
                    </a:schemeClr>
                  </a:gs>
                  <a:gs pos="53000">
                    <a:schemeClr val="accent2"/>
                  </a:gs>
                </a:gsLst>
                <a:path path="circle">
                  <a:fillToRect l="50000" t="50000" r="50000" b="50000"/>
                </a:path>
                <a:tileRect/>
              </a:gradFill>
            </p:grpSpPr>
            <p:sp>
              <p:nvSpPr>
                <p:cNvPr id="28" name="円/楕円 27"/>
                <p:cNvSpPr/>
                <p:nvPr/>
              </p:nvSpPr>
              <p:spPr>
                <a:xfrm>
                  <a:off x="2483768" y="1556792"/>
                  <a:ext cx="576064" cy="576064"/>
                </a:xfrm>
                <a:prstGeom prst="ellipse">
                  <a:avLst/>
                </a:prstGeom>
                <a:gradFill>
                  <a:gsLst>
                    <a:gs pos="0">
                      <a:schemeClr val="accent2">
                        <a:lumMod val="40000"/>
                        <a:lumOff val="60000"/>
                      </a:schemeClr>
                    </a:gs>
                    <a:gs pos="53000">
                      <a:schemeClr val="accent2"/>
                    </a:gs>
                  </a:gsLst>
                  <a:path path="circle">
                    <a:fillToRect l="50000" t="50000" r="50000" b="50000"/>
                  </a:path>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411760" y="2132856"/>
                  <a:ext cx="720080" cy="864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p:cNvSpPr txBox="1"/>
              <p:nvPr/>
            </p:nvSpPr>
            <p:spPr>
              <a:xfrm>
                <a:off x="2309568" y="2348880"/>
                <a:ext cx="492443" cy="86177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有識者</a:t>
                </a:r>
                <a:endParaRPr kumimoji="1" lang="ja-JP" altLang="en-US" sz="2000" dirty="0">
                  <a:ln w="31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49" name="グループ化 48"/>
            <p:cNvGrpSpPr/>
            <p:nvPr/>
          </p:nvGrpSpPr>
          <p:grpSpPr>
            <a:xfrm>
              <a:off x="3275856" y="4581128"/>
              <a:ext cx="720080" cy="1440160"/>
              <a:chOff x="3491880" y="1556792"/>
              <a:chExt cx="720080" cy="1440160"/>
            </a:xfrm>
          </p:grpSpPr>
          <p:grpSp>
            <p:nvGrpSpPr>
              <p:cNvPr id="35" name="グループ化 34"/>
              <p:cNvGrpSpPr/>
              <p:nvPr/>
            </p:nvGrpSpPr>
            <p:grpSpPr>
              <a:xfrm>
                <a:off x="3491880" y="1556792"/>
                <a:ext cx="720080" cy="1440160"/>
                <a:chOff x="2411760" y="1556792"/>
                <a:chExt cx="720080" cy="1440160"/>
              </a:xfrm>
              <a:solidFill>
                <a:schemeClr val="accent5"/>
              </a:solidFill>
            </p:grpSpPr>
            <p:sp>
              <p:nvSpPr>
                <p:cNvPr id="36" name="円/楕円 35"/>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51" name="グループ化 50"/>
            <p:cNvGrpSpPr/>
            <p:nvPr/>
          </p:nvGrpSpPr>
          <p:grpSpPr>
            <a:xfrm>
              <a:off x="2195736" y="4581128"/>
              <a:ext cx="720080" cy="1440160"/>
              <a:chOff x="3491880" y="1556792"/>
              <a:chExt cx="720080" cy="1440160"/>
            </a:xfrm>
          </p:grpSpPr>
          <p:grpSp>
            <p:nvGrpSpPr>
              <p:cNvPr id="52" name="グループ化 34"/>
              <p:cNvGrpSpPr/>
              <p:nvPr/>
            </p:nvGrpSpPr>
            <p:grpSpPr>
              <a:xfrm>
                <a:off x="3491880" y="1556792"/>
                <a:ext cx="720080" cy="1440160"/>
                <a:chOff x="2411760" y="1556792"/>
                <a:chExt cx="720080" cy="1440160"/>
              </a:xfrm>
              <a:solidFill>
                <a:schemeClr val="accent5"/>
              </a:solidFill>
            </p:grpSpPr>
            <p:sp>
              <p:nvSpPr>
                <p:cNvPr id="54" name="円/楕円 53"/>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56" name="グループ化 55"/>
            <p:cNvGrpSpPr/>
            <p:nvPr/>
          </p:nvGrpSpPr>
          <p:grpSpPr>
            <a:xfrm>
              <a:off x="1043608" y="4581128"/>
              <a:ext cx="720080" cy="1440160"/>
              <a:chOff x="3491880" y="1556792"/>
              <a:chExt cx="720080" cy="1440160"/>
            </a:xfrm>
          </p:grpSpPr>
          <p:grpSp>
            <p:nvGrpSpPr>
              <p:cNvPr id="57" name="グループ化 34"/>
              <p:cNvGrpSpPr/>
              <p:nvPr/>
            </p:nvGrpSpPr>
            <p:grpSpPr>
              <a:xfrm>
                <a:off x="3491880" y="1556792"/>
                <a:ext cx="720080" cy="1440160"/>
                <a:chOff x="2411760" y="1556792"/>
                <a:chExt cx="720080" cy="1440160"/>
              </a:xfrm>
              <a:solidFill>
                <a:schemeClr val="accent5"/>
              </a:solidFill>
            </p:grpSpPr>
            <p:sp>
              <p:nvSpPr>
                <p:cNvPr id="59" name="円/楕円 58"/>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7"/>
                                        </p:tgtEl>
                                        <p:attrNameLst>
                                          <p:attrName>style.visibility</p:attrName>
                                        </p:attrNameLst>
                                      </p:cBhvr>
                                      <p:to>
                                        <p:strVal val="hidden"/>
                                      </p:to>
                                    </p:set>
                                  </p:childTnLst>
                                </p:cTn>
                              </p:par>
                            </p:childTnLst>
                          </p:cTn>
                        </p:par>
                        <p:par>
                          <p:cTn id="11" fill="hold">
                            <p:stCondLst>
                              <p:cond delay="0"/>
                            </p:stCondLst>
                            <p:childTnLst>
                              <p:par>
                                <p:cTn id="12" presetID="7" presetClass="entr" presetSubtype="8"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1000" fill="hold"/>
                                        <p:tgtEl>
                                          <p:spTgt spid="72"/>
                                        </p:tgtEl>
                                        <p:attrNameLst>
                                          <p:attrName>ppt_x</p:attrName>
                                        </p:attrNameLst>
                                      </p:cBhvr>
                                      <p:tavLst>
                                        <p:tav tm="0">
                                          <p:val>
                                            <p:strVal val="0-#ppt_w/2"/>
                                          </p:val>
                                        </p:tav>
                                        <p:tav tm="100000">
                                          <p:val>
                                            <p:strVal val="#ppt_x"/>
                                          </p:val>
                                        </p:tav>
                                      </p:tavLst>
                                    </p:anim>
                                    <p:anim calcmode="lin" valueType="num">
                                      <p:cBhvr additive="base">
                                        <p:cTn id="15"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2"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1000" fill="hold"/>
                                        <p:tgtEl>
                                          <p:spTgt spid="73"/>
                                        </p:tgtEl>
                                        <p:attrNameLst>
                                          <p:attrName>ppt_x</p:attrName>
                                        </p:attrNameLst>
                                      </p:cBhvr>
                                      <p:tavLst>
                                        <p:tav tm="0">
                                          <p:val>
                                            <p:strVal val="1+#ppt_w/2"/>
                                          </p:val>
                                        </p:tav>
                                        <p:tav tm="100000">
                                          <p:val>
                                            <p:strVal val="#ppt_x"/>
                                          </p:val>
                                        </p:tav>
                                      </p:tavLst>
                                    </p:anim>
                                    <p:anim calcmode="lin" valueType="num">
                                      <p:cBhvr additive="base">
                                        <p:cTn id="21"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1000" fill="hold"/>
                                        <p:tgtEl>
                                          <p:spTgt spid="75"/>
                                        </p:tgtEl>
                                        <p:attrNameLst>
                                          <p:attrName>ppt_w</p:attrName>
                                        </p:attrNameLst>
                                      </p:cBhvr>
                                      <p:tavLst>
                                        <p:tav tm="0">
                                          <p:val>
                                            <p:fltVal val="0"/>
                                          </p:val>
                                        </p:tav>
                                        <p:tav tm="100000">
                                          <p:val>
                                            <p:strVal val="#ppt_w"/>
                                          </p:val>
                                        </p:tav>
                                      </p:tavLst>
                                    </p:anim>
                                    <p:anim calcmode="lin" valueType="num">
                                      <p:cBhvr>
                                        <p:cTn id="27" dur="1000" fill="hold"/>
                                        <p:tgtEl>
                                          <p:spTgt spid="75"/>
                                        </p:tgtEl>
                                        <p:attrNameLst>
                                          <p:attrName>ppt_h</p:attrName>
                                        </p:attrNameLst>
                                      </p:cBhvr>
                                      <p:tavLst>
                                        <p:tav tm="0">
                                          <p:val>
                                            <p:fltVal val="0"/>
                                          </p:val>
                                        </p:tav>
                                        <p:tav tm="100000">
                                          <p:val>
                                            <p:strVal val="#ppt_h"/>
                                          </p:val>
                                        </p:tav>
                                      </p:tavLst>
                                    </p:anim>
                                    <p:animEffect transition="in" filter="fade">
                                      <p:cBhvr>
                                        <p:cTn id="28" dur="1000"/>
                                        <p:tgtEl>
                                          <p:spTgt spid="75"/>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75"/>
                                        </p:tgtEl>
                                      </p:cBhvr>
                                    </p:animEffect>
                                    <p:animScale>
                                      <p:cBhvr>
                                        <p:cTn id="32" dur="250" autoRev="1" fill="hold"/>
                                        <p:tgtEl>
                                          <p:spTgt spid="7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childTnLst>
                          </p:cTn>
                        </p:par>
                        <p:par>
                          <p:cTn id="38" fill="hold">
                            <p:stCondLst>
                              <p:cond delay="500"/>
                            </p:stCondLst>
                            <p:childTnLst>
                              <p:par>
                                <p:cTn id="39" presetID="7" presetClass="entr" presetSubtype="8"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1000" fill="hold"/>
                                        <p:tgtEl>
                                          <p:spTgt spid="76"/>
                                        </p:tgtEl>
                                        <p:attrNameLst>
                                          <p:attrName>ppt_x</p:attrName>
                                        </p:attrNameLst>
                                      </p:cBhvr>
                                      <p:tavLst>
                                        <p:tav tm="0">
                                          <p:val>
                                            <p:strVal val="0-#ppt_w/2"/>
                                          </p:val>
                                        </p:tav>
                                        <p:tav tm="100000">
                                          <p:val>
                                            <p:strVal val="#ppt_x"/>
                                          </p:val>
                                        </p:tav>
                                      </p:tavLst>
                                    </p:anim>
                                    <p:anim calcmode="lin" valueType="num">
                                      <p:cBhvr additive="base">
                                        <p:cTn id="42" dur="1000" fill="hold"/>
                                        <p:tgtEl>
                                          <p:spTgt spid="76"/>
                                        </p:tgtEl>
                                        <p:attrNameLst>
                                          <p:attrName>ppt_y</p:attrName>
                                        </p:attrNameLst>
                                      </p:cBhvr>
                                      <p:tavLst>
                                        <p:tav tm="0">
                                          <p:val>
                                            <p:strVal val="#ppt_y"/>
                                          </p:val>
                                        </p:tav>
                                        <p:tav tm="100000">
                                          <p:val>
                                            <p:strVal val="#ppt_y"/>
                                          </p:val>
                                        </p:tav>
                                      </p:tavLst>
                                    </p:anim>
                                  </p:childTnLst>
                                </p:cTn>
                              </p:par>
                              <p:par>
                                <p:cTn id="43" presetID="7" presetClass="entr" presetSubtype="2"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1000" fill="hold"/>
                                        <p:tgtEl>
                                          <p:spTgt spid="77"/>
                                        </p:tgtEl>
                                        <p:attrNameLst>
                                          <p:attrName>ppt_x</p:attrName>
                                        </p:attrNameLst>
                                      </p:cBhvr>
                                      <p:tavLst>
                                        <p:tav tm="0">
                                          <p:val>
                                            <p:strVal val="1+#ppt_w/2"/>
                                          </p:val>
                                        </p:tav>
                                        <p:tav tm="100000">
                                          <p:val>
                                            <p:strVal val="#ppt_x"/>
                                          </p:val>
                                        </p:tav>
                                      </p:tavLst>
                                    </p:anim>
                                    <p:anim calcmode="lin" valueType="num">
                                      <p:cBhvr additive="base">
                                        <p:cTn id="46"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251520" y="35913"/>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まちづくり政策研究所」のイメージ</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9" name="正方形/長方形 78"/>
          <p:cNvSpPr/>
          <p:nvPr/>
        </p:nvSpPr>
        <p:spPr>
          <a:xfrm>
            <a:off x="539552" y="1052736"/>
            <a:ext cx="4176464" cy="5256584"/>
          </a:xfrm>
          <a:prstGeom prst="rect">
            <a:avLst/>
          </a:prstGeom>
          <a:no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dirty="0" smtClean="0">
                <a:solidFill>
                  <a:schemeClr val="accent6">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まちづくり政策研究所</a:t>
            </a:r>
            <a:endParaRPr kumimoji="1" lang="ja-JP" altLang="en-US" sz="2800" dirty="0">
              <a:solidFill>
                <a:schemeClr val="accent6">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21" name="グループ化 79"/>
          <p:cNvGrpSpPr/>
          <p:nvPr/>
        </p:nvGrpSpPr>
        <p:grpSpPr>
          <a:xfrm>
            <a:off x="1151620" y="1772816"/>
            <a:ext cx="2952328" cy="4248472"/>
            <a:chOff x="1043608" y="1772816"/>
            <a:chExt cx="2952328" cy="4248472"/>
          </a:xfrm>
        </p:grpSpPr>
        <p:grpSp>
          <p:nvGrpSpPr>
            <p:cNvPr id="22" name="グループ化 49"/>
            <p:cNvGrpSpPr/>
            <p:nvPr/>
          </p:nvGrpSpPr>
          <p:grpSpPr>
            <a:xfrm>
              <a:off x="2195736" y="1772816"/>
              <a:ext cx="720080" cy="1440160"/>
              <a:chOff x="2195736" y="1772816"/>
              <a:chExt cx="720080" cy="1440160"/>
            </a:xfrm>
          </p:grpSpPr>
          <p:grpSp>
            <p:nvGrpSpPr>
              <p:cNvPr id="23" name="グループ化 33"/>
              <p:cNvGrpSpPr/>
              <p:nvPr/>
            </p:nvGrpSpPr>
            <p:grpSpPr>
              <a:xfrm>
                <a:off x="2195736" y="1772816"/>
                <a:ext cx="720080" cy="1440160"/>
                <a:chOff x="2411760" y="1556792"/>
                <a:chExt cx="720080" cy="1440160"/>
              </a:xfrm>
              <a:gradFill flip="none" rotWithShape="1">
                <a:gsLst>
                  <a:gs pos="0">
                    <a:schemeClr val="accent2">
                      <a:lumMod val="40000"/>
                      <a:lumOff val="60000"/>
                    </a:schemeClr>
                  </a:gs>
                  <a:gs pos="53000">
                    <a:schemeClr val="accent2"/>
                  </a:gs>
                </a:gsLst>
                <a:path path="circle">
                  <a:fillToRect l="50000" t="50000" r="50000" b="50000"/>
                </a:path>
                <a:tileRect/>
              </a:gradFill>
            </p:grpSpPr>
            <p:sp>
              <p:nvSpPr>
                <p:cNvPr id="99" name="円/楕円 98"/>
                <p:cNvSpPr/>
                <p:nvPr/>
              </p:nvSpPr>
              <p:spPr>
                <a:xfrm>
                  <a:off x="2483768" y="1556792"/>
                  <a:ext cx="576064" cy="576064"/>
                </a:xfrm>
                <a:prstGeom prst="ellipse">
                  <a:avLst/>
                </a:prstGeom>
                <a:gradFill>
                  <a:gsLst>
                    <a:gs pos="0">
                      <a:schemeClr val="accent2">
                        <a:lumMod val="40000"/>
                        <a:lumOff val="60000"/>
                      </a:schemeClr>
                    </a:gs>
                    <a:gs pos="53000">
                      <a:schemeClr val="accent2"/>
                    </a:gs>
                  </a:gsLst>
                  <a:path path="circle">
                    <a:fillToRect l="50000" t="50000" r="50000" b="50000"/>
                  </a:path>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2411760" y="2132856"/>
                  <a:ext cx="720080" cy="864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テキスト ボックス 97"/>
              <p:cNvSpPr txBox="1"/>
              <p:nvPr/>
            </p:nvSpPr>
            <p:spPr>
              <a:xfrm>
                <a:off x="2309568" y="2348880"/>
                <a:ext cx="492443" cy="86177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有識者</a:t>
                </a:r>
                <a:endParaRPr kumimoji="1" lang="ja-JP" altLang="en-US" sz="2000" dirty="0">
                  <a:ln w="3175">
                    <a:solidFill>
                      <a:schemeClr val="bg1"/>
                    </a:solidFill>
                  </a:ln>
                  <a:solidFill>
                    <a:schemeClr val="accent5"/>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24" name="グループ化 48"/>
            <p:cNvGrpSpPr/>
            <p:nvPr/>
          </p:nvGrpSpPr>
          <p:grpSpPr>
            <a:xfrm>
              <a:off x="3275856" y="4581128"/>
              <a:ext cx="720080" cy="1440160"/>
              <a:chOff x="3491880" y="1556792"/>
              <a:chExt cx="720080" cy="1440160"/>
            </a:xfrm>
          </p:grpSpPr>
          <p:grpSp>
            <p:nvGrpSpPr>
              <p:cNvPr id="25" name="グループ化 34"/>
              <p:cNvGrpSpPr/>
              <p:nvPr/>
            </p:nvGrpSpPr>
            <p:grpSpPr>
              <a:xfrm>
                <a:off x="3491880" y="1556792"/>
                <a:ext cx="720080" cy="1440160"/>
                <a:chOff x="2411760" y="1556792"/>
                <a:chExt cx="720080" cy="1440160"/>
              </a:xfrm>
              <a:solidFill>
                <a:schemeClr val="accent5"/>
              </a:solidFill>
            </p:grpSpPr>
            <p:sp>
              <p:nvSpPr>
                <p:cNvPr id="95" name="円/楕円 94"/>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テキスト ボックス 93"/>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26" name="グループ化 50"/>
            <p:cNvGrpSpPr/>
            <p:nvPr/>
          </p:nvGrpSpPr>
          <p:grpSpPr>
            <a:xfrm>
              <a:off x="2195736" y="4581128"/>
              <a:ext cx="720080" cy="1440160"/>
              <a:chOff x="3491880" y="1556792"/>
              <a:chExt cx="720080" cy="1440160"/>
            </a:xfrm>
          </p:grpSpPr>
          <p:grpSp>
            <p:nvGrpSpPr>
              <p:cNvPr id="27" name="グループ化 34"/>
              <p:cNvGrpSpPr/>
              <p:nvPr/>
            </p:nvGrpSpPr>
            <p:grpSpPr>
              <a:xfrm>
                <a:off x="3491880" y="1556792"/>
                <a:ext cx="720080" cy="1440160"/>
                <a:chOff x="2411760" y="1556792"/>
                <a:chExt cx="720080" cy="1440160"/>
              </a:xfrm>
              <a:solidFill>
                <a:schemeClr val="accent5"/>
              </a:solidFill>
            </p:grpSpPr>
            <p:sp>
              <p:nvSpPr>
                <p:cNvPr id="91" name="円/楕円 90"/>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29" name="グループ化 55"/>
            <p:cNvGrpSpPr/>
            <p:nvPr/>
          </p:nvGrpSpPr>
          <p:grpSpPr>
            <a:xfrm>
              <a:off x="1043608" y="4581128"/>
              <a:ext cx="720080" cy="1440160"/>
              <a:chOff x="3491880" y="1556792"/>
              <a:chExt cx="720080" cy="1440160"/>
            </a:xfrm>
          </p:grpSpPr>
          <p:grpSp>
            <p:nvGrpSpPr>
              <p:cNvPr id="31" name="グループ化 34"/>
              <p:cNvGrpSpPr/>
              <p:nvPr/>
            </p:nvGrpSpPr>
            <p:grpSpPr>
              <a:xfrm>
                <a:off x="3491880" y="1556792"/>
                <a:ext cx="720080" cy="1440160"/>
                <a:chOff x="2411760" y="1556792"/>
                <a:chExt cx="720080" cy="1440160"/>
              </a:xfrm>
              <a:solidFill>
                <a:schemeClr val="accent5"/>
              </a:solidFill>
            </p:grpSpPr>
            <p:sp>
              <p:nvSpPr>
                <p:cNvPr id="87" name="円/楕円 86"/>
                <p:cNvSpPr/>
                <p:nvPr/>
              </p:nvSpPr>
              <p:spPr>
                <a:xfrm>
                  <a:off x="2483768" y="1556792"/>
                  <a:ext cx="576064" cy="576064"/>
                </a:xfrm>
                <a:prstGeom prst="ellipse">
                  <a:avLst/>
                </a:prstGeom>
                <a:gradFill>
                  <a:gsLst>
                    <a:gs pos="0">
                      <a:schemeClr val="accent5">
                        <a:lumMod val="60000"/>
                        <a:lumOff val="40000"/>
                      </a:schemeClr>
                    </a:gs>
                    <a:gs pos="53000">
                      <a:schemeClr val="accent5"/>
                    </a:gs>
                  </a:gsLst>
                  <a:path path="circle">
                    <a:fillToRect l="50000" t="50000" r="50000" b="50000"/>
                  </a:path>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p:nvSpPr>
              <p:spPr>
                <a:xfrm>
                  <a:off x="2411760" y="2132856"/>
                  <a:ext cx="720080" cy="864096"/>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テキスト ボックス 85"/>
              <p:cNvSpPr txBox="1"/>
              <p:nvPr/>
            </p:nvSpPr>
            <p:spPr>
              <a:xfrm>
                <a:off x="3605699" y="2132856"/>
                <a:ext cx="492443" cy="648072"/>
              </a:xfrm>
              <a:prstGeom prst="rect">
                <a:avLst/>
              </a:prstGeom>
              <a:noFill/>
              <a:ln>
                <a:noFill/>
              </a:ln>
            </p:spPr>
            <p:txBody>
              <a:bodyPr vert="eaVert" wrap="square" rtlCol="0" anchor="ctr">
                <a:spAutoFit/>
              </a:bodyPr>
              <a:lstStyle/>
              <a:p>
                <a:r>
                  <a:rPr kumimoji="1" lang="ja-JP" altLang="en-US" sz="2000" dirty="0" smtClean="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若手</a:t>
                </a:r>
                <a:endParaRPr kumimoji="1" lang="ja-JP" altLang="en-US" sz="2000" dirty="0">
                  <a:ln w="3175">
                    <a:solidFill>
                      <a:schemeClr val="bg1"/>
                    </a:solidFill>
                  </a:ln>
                  <a:solidFill>
                    <a:srgbClr val="0066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grpSp>
        <p:nvGrpSpPr>
          <p:cNvPr id="32" name="グループ化 100"/>
          <p:cNvGrpSpPr/>
          <p:nvPr/>
        </p:nvGrpSpPr>
        <p:grpSpPr>
          <a:xfrm>
            <a:off x="1583668" y="2924944"/>
            <a:ext cx="2088232" cy="1440160"/>
            <a:chOff x="1475656" y="2924944"/>
            <a:chExt cx="2088232" cy="1440160"/>
          </a:xfrm>
        </p:grpSpPr>
        <p:grpSp>
          <p:nvGrpSpPr>
            <p:cNvPr id="33" name="グループ化 60"/>
            <p:cNvGrpSpPr/>
            <p:nvPr/>
          </p:nvGrpSpPr>
          <p:grpSpPr>
            <a:xfrm>
              <a:off x="2843808" y="2924944"/>
              <a:ext cx="720080" cy="1440160"/>
              <a:chOff x="5436096" y="1556792"/>
              <a:chExt cx="720080" cy="1440160"/>
            </a:xfrm>
          </p:grpSpPr>
          <p:grpSp>
            <p:nvGrpSpPr>
              <p:cNvPr id="34" name="グループ化 40"/>
              <p:cNvGrpSpPr/>
              <p:nvPr/>
            </p:nvGrpSpPr>
            <p:grpSpPr>
              <a:xfrm>
                <a:off x="5436096" y="1556792"/>
                <a:ext cx="720080" cy="1440160"/>
                <a:chOff x="2411760" y="1556792"/>
                <a:chExt cx="720080" cy="1440160"/>
              </a:xfrm>
              <a:solidFill>
                <a:schemeClr val="accent3"/>
              </a:solidFill>
            </p:grpSpPr>
            <p:sp>
              <p:nvSpPr>
                <p:cNvPr id="110" name="円/楕円 109"/>
                <p:cNvSpPr/>
                <p:nvPr/>
              </p:nvSpPr>
              <p:spPr>
                <a:xfrm>
                  <a:off x="2483768" y="1556792"/>
                  <a:ext cx="576064" cy="576064"/>
                </a:xfrm>
                <a:prstGeom prst="ellipse">
                  <a:avLst/>
                </a:prstGeom>
                <a:gradFill>
                  <a:gsLst>
                    <a:gs pos="0">
                      <a:schemeClr val="accent3">
                        <a:lumMod val="60000"/>
                        <a:lumOff val="40000"/>
                      </a:schemeClr>
                    </a:gs>
                    <a:gs pos="53000">
                      <a:schemeClr val="accent3"/>
                    </a:gs>
                  </a:gsLst>
                  <a:path path="circle">
                    <a:fillToRect l="50000" t="50000" r="50000" b="50000"/>
                  </a:path>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角丸四角形 110"/>
                <p:cNvSpPr/>
                <p:nvPr/>
              </p:nvSpPr>
              <p:spPr>
                <a:xfrm>
                  <a:off x="2411760" y="2132856"/>
                  <a:ext cx="720080" cy="864096"/>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テキスト ボックス 108"/>
              <p:cNvSpPr txBox="1"/>
              <p:nvPr/>
            </p:nvSpPr>
            <p:spPr>
              <a:xfrm>
                <a:off x="5549915" y="2132856"/>
                <a:ext cx="492443" cy="60529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行政</a:t>
                </a:r>
                <a:endParaRPr kumimoji="1" lang="ja-JP" altLang="en-US" sz="2000" dirty="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35" name="グループ化 61"/>
            <p:cNvGrpSpPr/>
            <p:nvPr/>
          </p:nvGrpSpPr>
          <p:grpSpPr>
            <a:xfrm>
              <a:off x="1475656" y="2924944"/>
              <a:ext cx="720080" cy="1440160"/>
              <a:chOff x="5436096" y="1556792"/>
              <a:chExt cx="720080" cy="1440160"/>
            </a:xfrm>
          </p:grpSpPr>
          <p:grpSp>
            <p:nvGrpSpPr>
              <p:cNvPr id="38" name="グループ化 40"/>
              <p:cNvGrpSpPr/>
              <p:nvPr/>
            </p:nvGrpSpPr>
            <p:grpSpPr>
              <a:xfrm>
                <a:off x="5436096" y="1556792"/>
                <a:ext cx="720080" cy="1440160"/>
                <a:chOff x="2411760" y="1556792"/>
                <a:chExt cx="720080" cy="1440160"/>
              </a:xfrm>
              <a:solidFill>
                <a:schemeClr val="accent3"/>
              </a:solidFill>
            </p:grpSpPr>
            <p:sp>
              <p:nvSpPr>
                <p:cNvPr id="106" name="円/楕円 105"/>
                <p:cNvSpPr/>
                <p:nvPr/>
              </p:nvSpPr>
              <p:spPr>
                <a:xfrm>
                  <a:off x="2483768" y="1556792"/>
                  <a:ext cx="576064" cy="576064"/>
                </a:xfrm>
                <a:prstGeom prst="ellipse">
                  <a:avLst/>
                </a:prstGeom>
                <a:gradFill>
                  <a:gsLst>
                    <a:gs pos="0">
                      <a:schemeClr val="accent3">
                        <a:lumMod val="60000"/>
                        <a:lumOff val="40000"/>
                      </a:schemeClr>
                    </a:gs>
                    <a:gs pos="53000">
                      <a:schemeClr val="accent3"/>
                    </a:gs>
                  </a:gsLst>
                  <a:path path="circle">
                    <a:fillToRect l="50000" t="50000" r="50000" b="50000"/>
                  </a:path>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角丸四角形 106"/>
                <p:cNvSpPr/>
                <p:nvPr/>
              </p:nvSpPr>
              <p:spPr>
                <a:xfrm>
                  <a:off x="2411760" y="2132856"/>
                  <a:ext cx="720080" cy="864096"/>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テキスト ボックス 104"/>
              <p:cNvSpPr txBox="1"/>
              <p:nvPr/>
            </p:nvSpPr>
            <p:spPr>
              <a:xfrm>
                <a:off x="5549915" y="2132856"/>
                <a:ext cx="492443" cy="605294"/>
              </a:xfrm>
              <a:prstGeom prst="rect">
                <a:avLst/>
              </a:prstGeom>
              <a:noFill/>
              <a:ln>
                <a:noFill/>
              </a:ln>
            </p:spPr>
            <p:txBody>
              <a:bodyPr vert="eaVert" wrap="none" rtlCol="0">
                <a:spAutoFit/>
              </a:bodyPr>
              <a:lstStyle/>
              <a:p>
                <a:r>
                  <a:rPr kumimoji="1" lang="ja-JP" altLang="en-US" sz="2000" dirty="0" smtClean="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行政</a:t>
                </a:r>
                <a:endParaRPr kumimoji="1" lang="ja-JP" altLang="en-US" sz="2000" dirty="0">
                  <a:ln w="3175">
                    <a:solidFill>
                      <a:schemeClr val="bg1"/>
                    </a:solidFill>
                  </a:ln>
                  <a:solidFill>
                    <a:srgbClr val="FF3300"/>
                  </a:solidFill>
                  <a:effectLst>
                    <a:glow rad="101600">
                      <a:schemeClr val="bg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sp>
        <p:nvSpPr>
          <p:cNvPr id="113" name="コンテンツ プレースホルダ 10"/>
          <p:cNvSpPr txBox="1">
            <a:spLocks/>
          </p:cNvSpPr>
          <p:nvPr/>
        </p:nvSpPr>
        <p:spPr>
          <a:xfrm>
            <a:off x="4067944" y="1124744"/>
            <a:ext cx="5256584" cy="2205054"/>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en-US" altLang="ja-JP"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■地域課題の研究</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■自治体の政策課題の研究</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a:t>
            </a:r>
            <a:r>
              <a:rPr lang="ja-JP" altLang="en-US" sz="320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大学のプロジェクト研究</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81" name="コンテンツ プレースホルダ 10"/>
          <p:cNvSpPr txBox="1">
            <a:spLocks/>
          </p:cNvSpPr>
          <p:nvPr/>
        </p:nvSpPr>
        <p:spPr>
          <a:xfrm>
            <a:off x="4067944" y="1484784"/>
            <a:ext cx="5256584" cy="1584176"/>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en-US" altLang="ja-JP" sz="2000" b="0" i="0" u="none" strike="noStrike" kern="1200" cap="none" spc="0" normalizeH="0" baseline="0" noProof="0" dirty="0" smtClean="0">
              <a:ln>
                <a:solidFill>
                  <a:schemeClr val="bg1"/>
                </a:solidFill>
              </a:ln>
              <a:solidFill>
                <a:srgbClr val="FF00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bg1"/>
                  </a:solidFill>
                </a:ln>
                <a:solidFill>
                  <a:srgbClr val="FF0000"/>
                </a:solidFill>
                <a:effectLst>
                  <a:glow rad="635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■専門的な知識・技術の習得</a:t>
            </a:r>
            <a:endParaRPr kumimoji="1" lang="en-US" altLang="ja-JP" sz="3200" b="0" i="0" u="none" strike="noStrike" kern="1200" cap="none" spc="0" normalizeH="0" baseline="0" noProof="0" dirty="0" smtClean="0">
              <a:ln>
                <a:solidFill>
                  <a:schemeClr val="bg1"/>
                </a:solidFill>
              </a:ln>
              <a:solidFill>
                <a:srgbClr val="FF0000"/>
              </a:solidFill>
              <a:effectLst>
                <a:glow rad="635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bg1"/>
                  </a:solidFill>
                </a:ln>
                <a:solidFill>
                  <a:srgbClr val="FF0000"/>
                </a:solidFill>
                <a:effectLst>
                  <a:glow rad="635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■研究成果を政策へ</a:t>
            </a:r>
            <a:endParaRPr kumimoji="1" lang="en-US" altLang="ja-JP" sz="3200" b="0" i="0" u="none" strike="noStrike" kern="1200" cap="none" spc="0" normalizeH="0" baseline="0" noProof="0" dirty="0" smtClean="0">
              <a:ln>
                <a:solidFill>
                  <a:schemeClr val="bg1"/>
                </a:solidFill>
              </a:ln>
              <a:solidFill>
                <a:srgbClr val="FF0000"/>
              </a:solidFill>
              <a:effectLst>
                <a:glow rad="635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82" name="コンテンツ プレースホルダ 10"/>
          <p:cNvSpPr txBox="1">
            <a:spLocks/>
          </p:cNvSpPr>
          <p:nvPr/>
        </p:nvSpPr>
        <p:spPr>
          <a:xfrm>
            <a:off x="3707904" y="2924944"/>
            <a:ext cx="5256584" cy="1584176"/>
          </a:xfrm>
          <a:prstGeom prst="rect">
            <a:avLst/>
          </a:prstGeom>
        </p:spPr>
        <p:txBody>
          <a:bodyPr vert="horz" lIns="0" tIns="0" rIns="0" bIns="0">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ja-JP" altLang="en-US" sz="4400" dirty="0" smtClean="0">
                <a:ln w="12700">
                  <a:solidFill>
                    <a:schemeClr val="bg1"/>
                  </a:solidFill>
                </a:ln>
                <a:solidFill>
                  <a:srgbClr val="0099FF"/>
                </a:solidFill>
                <a:effectLst>
                  <a:glow rad="228600">
                    <a:srgbClr val="FFFF66">
                      <a:alpha val="40000"/>
                    </a:srgbClr>
                  </a:glow>
                  <a:outerShdw blurRad="38100" dist="12700" dir="2700000" sx="104000" sy="104000" algn="tl">
                    <a:srgbClr val="000000">
                      <a:alpha val="40000"/>
                    </a:srgbClr>
                  </a:outerShdw>
                </a:effectLst>
                <a:latin typeface="HGP創英角ｺﾞｼｯｸUB" pitchFamily="50" charset="-128"/>
                <a:ea typeface="HGP創英角ｺﾞｼｯｸUB" pitchFamily="50" charset="-128"/>
              </a:rPr>
              <a:t>実践的な</a:t>
            </a:r>
            <a:endParaRPr lang="en-US" altLang="ja-JP" sz="4400" dirty="0" smtClean="0">
              <a:ln w="12700">
                <a:solidFill>
                  <a:schemeClr val="bg1"/>
                </a:solidFill>
              </a:ln>
              <a:solidFill>
                <a:srgbClr val="0099FF"/>
              </a:solidFill>
              <a:effectLst>
                <a:glow rad="228600">
                  <a:srgbClr val="FFFF66">
                    <a:alpha val="40000"/>
                  </a:srgbClr>
                </a:glow>
                <a:outerShdw blurRad="38100" dist="12700" dir="2700000" sx="104000" sy="104000" algn="tl">
                  <a:srgbClr val="000000">
                    <a:alpha val="40000"/>
                  </a:srgbClr>
                </a:outerShdw>
              </a:effectLst>
              <a:latin typeface="HGP創英角ｺﾞｼｯｸUB" pitchFamily="50" charset="-128"/>
              <a:ea typeface="HGP創英角ｺﾞｼｯｸUB" pitchFamily="50" charset="-128"/>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4400" b="0" i="0" u="none" strike="noStrike" kern="1200" cap="none" spc="0" normalizeH="0" baseline="0" noProof="0" dirty="0" smtClean="0">
                <a:ln w="12700">
                  <a:solidFill>
                    <a:schemeClr val="bg1"/>
                  </a:solidFill>
                </a:ln>
                <a:solidFill>
                  <a:srgbClr val="FF0000"/>
                </a:solidFill>
                <a:effectLst>
                  <a:glow rad="228600">
                    <a:srgbClr val="FFFF66">
                      <a:alpha val="40000"/>
                    </a:srgbClr>
                  </a:glow>
                  <a:outerShdw blurRad="38100" dist="12700" dir="2700000" sx="104000" sy="104000" algn="tl">
                    <a:srgbClr val="000000">
                      <a:alpha val="40000"/>
                    </a:srgbClr>
                  </a:outerShdw>
                </a:effectLst>
                <a:uLnTx/>
                <a:uFillTx/>
                <a:latin typeface="HGP創英角ｺﾞｼｯｸUB" pitchFamily="50" charset="-128"/>
                <a:ea typeface="HGP創英角ｺﾞｼｯｸUB" pitchFamily="50" charset="-128"/>
                <a:cs typeface="+mn-cs"/>
              </a:rPr>
              <a:t>政策立案能力</a:t>
            </a:r>
            <a:r>
              <a:rPr kumimoji="1" lang="ja-JP" altLang="en-US" sz="4400" b="0" i="0" u="none" strike="noStrike" kern="1200" cap="none" spc="0" normalizeH="0" baseline="0" noProof="0" dirty="0" smtClean="0">
                <a:ln w="12700">
                  <a:solidFill>
                    <a:schemeClr val="bg1"/>
                  </a:solidFill>
                </a:ln>
                <a:solidFill>
                  <a:srgbClr val="0099FF"/>
                </a:solidFill>
                <a:effectLst>
                  <a:glow rad="228600">
                    <a:srgbClr val="FFFF66">
                      <a:alpha val="40000"/>
                    </a:srgbClr>
                  </a:glow>
                  <a:outerShdw blurRad="38100" dist="12700" dir="2700000" sx="104000" sy="104000" algn="tl">
                    <a:srgbClr val="000000">
                      <a:alpha val="40000"/>
                    </a:srgbClr>
                  </a:outerShdw>
                </a:effectLst>
                <a:uLnTx/>
                <a:uFillTx/>
                <a:latin typeface="HGP創英角ｺﾞｼｯｸUB" pitchFamily="50" charset="-128"/>
                <a:ea typeface="HGP創英角ｺﾞｼｯｸUB" pitchFamily="50" charset="-128"/>
                <a:cs typeface="+mn-cs"/>
              </a:rPr>
              <a:t>の向上</a:t>
            </a:r>
            <a:endParaRPr kumimoji="1" lang="en-US" altLang="ja-JP" sz="4400" b="0" i="0" u="none" strike="noStrike" kern="1200" cap="none" spc="0" normalizeH="0" baseline="0" noProof="0" dirty="0" smtClean="0">
              <a:ln w="12700">
                <a:solidFill>
                  <a:schemeClr val="bg1"/>
                </a:solidFill>
              </a:ln>
              <a:solidFill>
                <a:srgbClr val="0099FF"/>
              </a:solidFill>
              <a:effectLst>
                <a:glow rad="228600">
                  <a:srgbClr val="FFFF66">
                    <a:alpha val="40000"/>
                  </a:srgbClr>
                </a:glow>
                <a:outerShdw blurRad="38100" dist="12700" dir="2700000" sx="104000" sy="104000" algn="tl">
                  <a:srgbClr val="000000">
                    <a:alpha val="40000"/>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3"/>
                                        </p:tgtEl>
                                        <p:attrNameLst>
                                          <p:attrName>style.visibility</p:attrName>
                                        </p:attrNameLst>
                                      </p:cBhvr>
                                      <p:to>
                                        <p:strVal val="hidden"/>
                                      </p:to>
                                    </p:set>
                                  </p:childTnLst>
                                </p:cTn>
                              </p:par>
                              <p:par>
                                <p:cTn id="12" presetID="26" presetClass="emph" presetSubtype="0" fill="hold" nodeType="withEffect">
                                  <p:stCondLst>
                                    <p:cond delay="0"/>
                                  </p:stCondLst>
                                  <p:childTnLst>
                                    <p:animEffect transition="out" filter="fade">
                                      <p:cBhvr>
                                        <p:cTn id="13" dur="500" tmFilter="0, 0; .2, .5; .8, .5; 1, 0"/>
                                        <p:tgtEl>
                                          <p:spTgt spid="21"/>
                                        </p:tgtEl>
                                      </p:cBhvr>
                                    </p:animEffect>
                                    <p:animScale>
                                      <p:cBhvr>
                                        <p:cTn id="14" dur="250" autoRev="1" fill="hold"/>
                                        <p:tgtEl>
                                          <p:spTgt spid="21"/>
                                        </p:tgtEl>
                                      </p:cBhvr>
                                      <p:by x="105000" y="105000"/>
                                    </p:animScale>
                                  </p:childTnLst>
                                </p:cTn>
                              </p:par>
                            </p:childTnLst>
                          </p:cTn>
                        </p:par>
                        <p:par>
                          <p:cTn id="15" fill="hold">
                            <p:stCondLst>
                              <p:cond delay="500"/>
                            </p:stCondLst>
                            <p:childTnLst>
                              <p:par>
                                <p:cTn id="16" presetID="9" presetClass="entr" presetSubtype="0" fill="hold" grpId="1"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dissolv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81"/>
                                        </p:tgtEl>
                                        <p:attrNameLst>
                                          <p:attrName>style.visibility</p:attrName>
                                        </p:attrNameLst>
                                      </p:cBhvr>
                                      <p:to>
                                        <p:strVal val="hidden"/>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32"/>
                                        </p:tgtEl>
                                      </p:cBhvr>
                                    </p:animEffect>
                                    <p:animScale>
                                      <p:cBhvr>
                                        <p:cTn id="26" dur="250" autoRev="1" fill="hold"/>
                                        <p:tgtEl>
                                          <p:spTgt spid="32"/>
                                        </p:tgtEl>
                                      </p:cBhvr>
                                      <p:by x="105000" y="105000"/>
                                    </p:animScale>
                                  </p:childTnLst>
                                </p:cTn>
                              </p:par>
                              <p:par>
                                <p:cTn id="27" presetID="9"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dissolve">
                                      <p:cBhvr>
                                        <p:cTn id="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3" grpId="1"/>
      <p:bldP spid="81" grpId="1"/>
      <p:bldP spid="81" grpId="2"/>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2123728" y="1700808"/>
            <a:ext cx="1487508" cy="1872208"/>
          </a:xfrm>
          <a:prstGeom prst="rect">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自治体</a:t>
            </a:r>
            <a:endParaRPr kumimoji="1" lang="ja-JP" altLang="en-US" sz="16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pic>
        <p:nvPicPr>
          <p:cNvPr id="61" name="図 60" descr="dl_kuma01.gif"/>
          <p:cNvPicPr>
            <a:picLocks noChangeAspect="1"/>
          </p:cNvPicPr>
          <p:nvPr/>
        </p:nvPicPr>
        <p:blipFill>
          <a:blip r:embed="rId2" cstate="email"/>
          <a:stretch>
            <a:fillRect/>
          </a:stretch>
        </p:blipFill>
        <p:spPr>
          <a:xfrm>
            <a:off x="1835696" y="1844824"/>
            <a:ext cx="1992781" cy="3186426"/>
          </a:xfrm>
          <a:prstGeom prst="rect">
            <a:avLst/>
          </a:prstGeom>
        </p:spPr>
      </p:pic>
      <p:sp>
        <p:nvSpPr>
          <p:cNvPr id="56" name="下矢印 55"/>
          <p:cNvSpPr/>
          <p:nvPr/>
        </p:nvSpPr>
        <p:spPr>
          <a:xfrm rot="16200000" flipV="1">
            <a:off x="4328237" y="2520635"/>
            <a:ext cx="1423630" cy="2088232"/>
          </a:xfrm>
          <a:prstGeom prst="downArrow">
            <a:avLst>
              <a:gd name="adj1" fmla="val 50000"/>
              <a:gd name="adj2" fmla="val 50399"/>
            </a:avLst>
          </a:prstGeom>
          <a:gradFill>
            <a:gsLst>
              <a:gs pos="0">
                <a:srgbClr val="FFFF00"/>
              </a:gs>
              <a:gs pos="70000">
                <a:srgbClr val="FF6600"/>
              </a:gs>
              <a:gs pos="100000">
                <a:srgbClr val="FF3300"/>
              </a:gs>
            </a:gsLst>
            <a:lin ang="5400000" scaled="0"/>
          </a:gra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3200" dirty="0" smtClean="0">
                <a:effectLst>
                  <a:glow rad="101600">
                    <a:schemeClr val="tx1">
                      <a:alpha val="40000"/>
                    </a:schemeClr>
                  </a:glow>
                  <a:outerShdw blurRad="38100" dist="38100" dir="2700000" algn="tl">
                    <a:srgbClr val="000000">
                      <a:alpha val="43137"/>
                    </a:srgbClr>
                  </a:outerShdw>
                </a:effectLst>
              </a:rPr>
              <a:t>資質向上</a:t>
            </a:r>
            <a:endParaRPr kumimoji="1" lang="ja-JP" altLang="en-US" sz="3200" dirty="0">
              <a:effectLst>
                <a:glow rad="101600">
                  <a:schemeClr val="tx1">
                    <a:alpha val="40000"/>
                  </a:schemeClr>
                </a:glow>
                <a:outerShdw blurRad="38100" dist="38100" dir="2700000" algn="tl">
                  <a:srgbClr val="000000">
                    <a:alpha val="43137"/>
                  </a:srgbClr>
                </a:outerShdw>
              </a:effectLst>
            </a:endParaRPr>
          </a:p>
        </p:txBody>
      </p:sp>
      <p:sp>
        <p:nvSpPr>
          <p:cNvPr id="57" name="下矢印 56"/>
          <p:cNvSpPr/>
          <p:nvPr/>
        </p:nvSpPr>
        <p:spPr>
          <a:xfrm rot="16200000">
            <a:off x="4447358" y="1321394"/>
            <a:ext cx="1423630" cy="2038442"/>
          </a:xfrm>
          <a:prstGeom prst="downArrow">
            <a:avLst>
              <a:gd name="adj1" fmla="val 50000"/>
              <a:gd name="adj2" fmla="val 50399"/>
            </a:avLst>
          </a:prstGeom>
          <a:gradFill>
            <a:gsLst>
              <a:gs pos="0">
                <a:srgbClr val="FFCC99"/>
              </a:gs>
              <a:gs pos="70000">
                <a:srgbClr val="FFC000"/>
              </a:gs>
              <a:gs pos="100000">
                <a:srgbClr val="FFFF00"/>
              </a:gs>
            </a:gsLst>
            <a:lin ang="5400000" scaled="0"/>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dirty="0" smtClean="0">
                <a:effectLst>
                  <a:glow rad="101600">
                    <a:schemeClr val="tx1">
                      <a:alpha val="40000"/>
                    </a:schemeClr>
                  </a:glow>
                  <a:outerShdw blurRad="38100" dist="38100" dir="2700000" algn="tl">
                    <a:srgbClr val="000000">
                      <a:alpha val="43137"/>
                    </a:srgbClr>
                  </a:outerShdw>
                </a:effectLst>
              </a:rPr>
              <a:t>派遣</a:t>
            </a:r>
            <a:endParaRPr kumimoji="1" lang="ja-JP" altLang="en-US" sz="3600" dirty="0">
              <a:effectLst>
                <a:glow rad="101600">
                  <a:schemeClr val="tx1">
                    <a:alpha val="40000"/>
                  </a:schemeClr>
                </a:glow>
                <a:outerShdw blurRad="38100" dist="38100" dir="2700000" algn="tl">
                  <a:srgbClr val="000000">
                    <a:alpha val="43137"/>
                  </a:srgbClr>
                </a:outerShdw>
              </a:effectLst>
            </a:endParaRPr>
          </a:p>
        </p:txBody>
      </p:sp>
      <p:sp>
        <p:nvSpPr>
          <p:cNvPr id="44" name="正方形/長方形 43"/>
          <p:cNvSpPr/>
          <p:nvPr/>
        </p:nvSpPr>
        <p:spPr>
          <a:xfrm>
            <a:off x="6588224" y="1700808"/>
            <a:ext cx="1487508" cy="1872208"/>
          </a:xfrm>
          <a:prstGeom prst="rect">
            <a:avLst/>
          </a:prstGeom>
          <a:solidFill>
            <a:schemeClr val="accent2">
              <a:lumMod val="40000"/>
              <a:lumOff val="60000"/>
            </a:schemeClr>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研究所</a:t>
            </a:r>
            <a:endParaRPr kumimoji="1" lang="ja-JP" altLang="en-US" sz="16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0" name="テキスト ボックス 19"/>
          <p:cNvSpPr txBox="1"/>
          <p:nvPr/>
        </p:nvSpPr>
        <p:spPr>
          <a:xfrm>
            <a:off x="251520" y="35913"/>
            <a:ext cx="8496944" cy="584775"/>
          </a:xfrm>
          <a:prstGeom prst="rect">
            <a:avLst/>
          </a:prstGeom>
          <a:noFill/>
        </p:spPr>
        <p:txBody>
          <a:bodyPr wrap="square" rtlCol="0">
            <a:spAutoFit/>
          </a:bodyPr>
          <a:lstStyle/>
          <a:p>
            <a:r>
              <a:rPr kumimoji="1"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ja-JP" altLang="en-US" sz="3200" dirty="0" smtClean="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まちづくり政策研究所」のイメージ</a:t>
            </a:r>
            <a:endParaRPr kumimoji="1" lang="ja-JP" altLang="en-US" sz="3200" dirty="0">
              <a:ln w="19050">
                <a:solidFill>
                  <a:schemeClr val="bg1"/>
                </a:solidFill>
              </a:ln>
              <a:effectLst>
                <a:glow rad="101600">
                  <a:schemeClr val="tx1">
                    <a:lumMod val="85000"/>
                    <a:lumOff val="1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9" name="正方形/長方形 48"/>
          <p:cNvSpPr/>
          <p:nvPr/>
        </p:nvSpPr>
        <p:spPr>
          <a:xfrm>
            <a:off x="2631104" y="2781726"/>
            <a:ext cx="1487508" cy="1872208"/>
          </a:xfrm>
          <a:prstGeom prst="rect">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自治体</a:t>
            </a:r>
            <a:endParaRPr kumimoji="1" lang="ja-JP" altLang="en-US" sz="16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0" name="正方形/長方形 49"/>
          <p:cNvSpPr/>
          <p:nvPr/>
        </p:nvSpPr>
        <p:spPr>
          <a:xfrm>
            <a:off x="5727448" y="2781726"/>
            <a:ext cx="1487508" cy="1872208"/>
          </a:xfrm>
          <a:prstGeom prst="rect">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自治体</a:t>
            </a:r>
            <a:endParaRPr kumimoji="1" lang="ja-JP" altLang="en-US" sz="16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pic>
        <p:nvPicPr>
          <p:cNvPr id="51" name="図 50" descr="dl_kuma01.gif"/>
          <p:cNvPicPr>
            <a:picLocks noChangeAspect="1"/>
          </p:cNvPicPr>
          <p:nvPr/>
        </p:nvPicPr>
        <p:blipFill>
          <a:blip r:embed="rId2" cstate="email"/>
          <a:stretch>
            <a:fillRect/>
          </a:stretch>
        </p:blipFill>
        <p:spPr>
          <a:xfrm>
            <a:off x="2537223" y="2276872"/>
            <a:ext cx="660519" cy="1056159"/>
          </a:xfrm>
          <a:prstGeom prst="rect">
            <a:avLst/>
          </a:prstGeom>
        </p:spPr>
      </p:pic>
      <p:pic>
        <p:nvPicPr>
          <p:cNvPr id="62" name="図 61" descr="dl_kuma02.gif"/>
          <p:cNvPicPr>
            <a:picLocks noChangeAspect="1"/>
          </p:cNvPicPr>
          <p:nvPr/>
        </p:nvPicPr>
        <p:blipFill>
          <a:blip r:embed="rId3" cstate="email"/>
          <a:stretch>
            <a:fillRect/>
          </a:stretch>
        </p:blipFill>
        <p:spPr>
          <a:xfrm>
            <a:off x="5940152" y="1628800"/>
            <a:ext cx="1431816" cy="1953022"/>
          </a:xfrm>
          <a:prstGeom prst="rect">
            <a:avLst/>
          </a:prstGeom>
        </p:spPr>
      </p:pic>
      <p:pic>
        <p:nvPicPr>
          <p:cNvPr id="63" name="図 62" descr="dl_kuma02.gif"/>
          <p:cNvPicPr>
            <a:picLocks noChangeAspect="1"/>
          </p:cNvPicPr>
          <p:nvPr/>
        </p:nvPicPr>
        <p:blipFill>
          <a:blip r:embed="rId3" cstate="email"/>
          <a:stretch>
            <a:fillRect/>
          </a:stretch>
        </p:blipFill>
        <p:spPr>
          <a:xfrm>
            <a:off x="2771800" y="2348880"/>
            <a:ext cx="692740" cy="944910"/>
          </a:xfrm>
          <a:prstGeom prst="rect">
            <a:avLst/>
          </a:prstGeom>
          <a:scene3d>
            <a:camera prst="orthographicFront">
              <a:rot lat="0" lon="10800000" rev="0"/>
            </a:camera>
            <a:lightRig rig="threePt" dir="t"/>
          </a:scene3d>
        </p:spPr>
      </p:pic>
      <p:grpSp>
        <p:nvGrpSpPr>
          <p:cNvPr id="76" name="グループ化 75"/>
          <p:cNvGrpSpPr/>
          <p:nvPr/>
        </p:nvGrpSpPr>
        <p:grpSpPr>
          <a:xfrm>
            <a:off x="3207168" y="3069758"/>
            <a:ext cx="3714776" cy="1357322"/>
            <a:chOff x="3851920" y="4581128"/>
            <a:chExt cx="3714776" cy="1357322"/>
          </a:xfrm>
        </p:grpSpPr>
        <p:sp>
          <p:nvSpPr>
            <p:cNvPr id="73" name="星 24 72"/>
            <p:cNvSpPr/>
            <p:nvPr/>
          </p:nvSpPr>
          <p:spPr>
            <a:xfrm>
              <a:off x="3851920" y="4581128"/>
              <a:ext cx="3714776" cy="1357322"/>
            </a:xfrm>
            <a:prstGeom prst="star24">
              <a:avLst/>
            </a:prstGeom>
            <a:gradFill>
              <a:gsLst>
                <a:gs pos="45000">
                  <a:srgbClr val="FF7A00"/>
                </a:gs>
                <a:gs pos="70000">
                  <a:srgbClr val="FF0300"/>
                </a:gs>
              </a:gsLst>
              <a:lin ang="5400000" scaled="0"/>
            </a:gradFill>
            <a:ln>
              <a:gradFill>
                <a:gsLst>
                  <a:gs pos="45000">
                    <a:srgbClr val="FF7A00"/>
                  </a:gs>
                  <a:gs pos="70000">
                    <a:srgbClr val="FF03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4160851" y="4938318"/>
              <a:ext cx="3096914" cy="584775"/>
            </a:xfrm>
            <a:prstGeom prst="rect">
              <a:avLst/>
            </a:prstGeom>
            <a:noFill/>
          </p:spPr>
          <p:txBody>
            <a:bodyPr wrap="square" rtlCol="0">
              <a:spAutoFit/>
            </a:bodyPr>
            <a:lstStyle/>
            <a:p>
              <a:pPr algn="ctr"/>
              <a:r>
                <a:rPr lang="ja-JP" altLang="en-US" sz="3200" b="1" dirty="0" smtClean="0">
                  <a:ln>
                    <a:solidFill>
                      <a:schemeClr val="tx1"/>
                    </a:solidFill>
                  </a:ln>
                  <a:solidFill>
                    <a:schemeClr val="bg1"/>
                  </a:solidFill>
                  <a:effectLst>
                    <a:outerShdw blurRad="38100" dist="38100" dir="2700000" algn="tl">
                      <a:srgbClr val="000000">
                        <a:alpha val="43137"/>
                      </a:srgbClr>
                    </a:outerShdw>
                  </a:effectLst>
                </a:rPr>
                <a:t>政策課題発生</a:t>
              </a:r>
              <a:r>
                <a:rPr lang="en-US" altLang="ja-JP" sz="3200" b="1" dirty="0" smtClean="0">
                  <a:ln>
                    <a:solidFill>
                      <a:schemeClr val="tx1"/>
                    </a:solidFill>
                  </a:ln>
                  <a:solidFill>
                    <a:schemeClr val="bg1"/>
                  </a:solidFill>
                  <a:effectLst>
                    <a:outerShdw blurRad="38100" dist="38100" dir="2700000" algn="tl">
                      <a:srgbClr val="000000">
                        <a:alpha val="43137"/>
                      </a:srgbClr>
                    </a:outerShdw>
                  </a:effectLst>
                </a:rPr>
                <a:t>!!</a:t>
              </a:r>
              <a:endParaRPr kumimoji="1" lang="ja-JP" altLang="en-US" sz="3200" b="1" dirty="0">
                <a:ln>
                  <a:solidFill>
                    <a:schemeClr val="tx1"/>
                  </a:solidFill>
                </a:ln>
                <a:solidFill>
                  <a:schemeClr val="bg1"/>
                </a:solidFill>
                <a:effectLst>
                  <a:outerShdw blurRad="38100" dist="38100" dir="2700000" algn="tl">
                    <a:srgbClr val="000000">
                      <a:alpha val="43137"/>
                    </a:srgbClr>
                  </a:outerShdw>
                </a:effectLst>
              </a:endParaRPr>
            </a:p>
          </p:txBody>
        </p:sp>
      </p:grpSp>
      <p:sp>
        <p:nvSpPr>
          <p:cNvPr id="78" name="テキスト ボックス 77"/>
          <p:cNvSpPr txBox="1"/>
          <p:nvPr/>
        </p:nvSpPr>
        <p:spPr>
          <a:xfrm rot="1377982">
            <a:off x="2818735" y="4628816"/>
            <a:ext cx="1845848"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委託？</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9" name="テキスト ボックス 78"/>
          <p:cNvSpPr txBox="1"/>
          <p:nvPr/>
        </p:nvSpPr>
        <p:spPr>
          <a:xfrm rot="1302767">
            <a:off x="4943721" y="1707725"/>
            <a:ext cx="2880413"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予算は？</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0" name="テキスト ボックス 79"/>
          <p:cNvSpPr txBox="1"/>
          <p:nvPr/>
        </p:nvSpPr>
        <p:spPr>
          <a:xfrm rot="20683662">
            <a:off x="5760007" y="4835325"/>
            <a:ext cx="2559347"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県に聞く？</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1" name="テキスト ボックス 80"/>
          <p:cNvSpPr txBox="1"/>
          <p:nvPr/>
        </p:nvSpPr>
        <p:spPr>
          <a:xfrm rot="20054229">
            <a:off x="1667467" y="2145030"/>
            <a:ext cx="3178850"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他自治体は？</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2" name="テキスト ボックス 81"/>
          <p:cNvSpPr txBox="1"/>
          <p:nvPr/>
        </p:nvSpPr>
        <p:spPr>
          <a:xfrm>
            <a:off x="1127297" y="908720"/>
            <a:ext cx="3876751"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課題も解決！！</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3" name="テキスト ボックス 82"/>
          <p:cNvSpPr txBox="1"/>
          <p:nvPr/>
        </p:nvSpPr>
        <p:spPr>
          <a:xfrm>
            <a:off x="1691680" y="980728"/>
            <a:ext cx="5904656" cy="615553"/>
          </a:xfrm>
          <a:prstGeom prst="rect">
            <a:avLst/>
          </a:prstGeom>
          <a:noFill/>
        </p:spPr>
        <p:txBody>
          <a:bodyPr wrap="square" lIns="0" tIns="0" rIns="0" bIns="0" rtlCol="0">
            <a:spAutoFit/>
          </a:bodyPr>
          <a:lstStyle/>
          <a:p>
            <a:pPr algn="ctr"/>
            <a:r>
              <a:rPr kumimoji="1" lang="ja-JP" altLang="en-US" sz="4000" dirty="0" smtClean="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職員とともに課題も委託</a:t>
            </a:r>
            <a:endParaRPr kumimoji="1" lang="ja-JP" altLang="en-US" sz="4000" dirty="0">
              <a:ln w="12700">
                <a:solidFill>
                  <a:schemeClr val="bg1"/>
                </a:solidFill>
              </a:ln>
              <a:solidFill>
                <a:srgbClr val="FF3300"/>
              </a:solidFill>
              <a:effectLst>
                <a:glow rad="1397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8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7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0"/>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51"/>
                                        </p:tgtEl>
                                        <p:attrNameLst>
                                          <p:attrName>style.visibility</p:attrName>
                                        </p:attrNameLst>
                                      </p:cBhvr>
                                      <p:to>
                                        <p:strVal val="hidden"/>
                                      </p:to>
                                    </p:set>
                                  </p:childTnLst>
                                </p:cTn>
                              </p:par>
                            </p:childTnLst>
                          </p:cTn>
                        </p:par>
                        <p:par>
                          <p:cTn id="58" fill="hold">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childTnLst>
                          </p:cTn>
                        </p:par>
                        <p:par>
                          <p:cTn id="66" fill="hold">
                            <p:stCondLst>
                              <p:cond delay="500"/>
                            </p:stCondLst>
                            <p:childTnLst>
                              <p:par>
                                <p:cTn id="67" presetID="0" presetClass="path" presetSubtype="0" accel="50000" decel="50000" fill="hold" nodeType="afterEffect">
                                  <p:stCondLst>
                                    <p:cond delay="0"/>
                                  </p:stCondLst>
                                  <p:childTnLst>
                                    <p:animMotion origin="layout" path="M -5.27778E-6 3.7037E-7 L 0.40954 3.7037E-7 " pathEditMode="relative" ptsTypes="AA">
                                      <p:cBhvr>
                                        <p:cTn id="68" dur="2000" fill="hold"/>
                                        <p:tgtEl>
                                          <p:spTgt spid="63"/>
                                        </p:tgtEl>
                                        <p:attrNameLst>
                                          <p:attrName>ppt_x</p:attrName>
                                          <p:attrName>ppt_y</p:attrName>
                                        </p:attrNameLst>
                                      </p:cBhvr>
                                    </p:animMotion>
                                  </p:childTnLst>
                                </p:cTn>
                              </p:par>
                            </p:childTnLst>
                          </p:cTn>
                        </p:par>
                        <p:par>
                          <p:cTn id="69" fill="hold">
                            <p:stCondLst>
                              <p:cond delay="2500"/>
                            </p:stCondLst>
                            <p:childTnLst>
                              <p:par>
                                <p:cTn id="70" presetID="1" presetClass="exit" presetSubtype="0" fill="hold" nodeType="afterEffect">
                                  <p:stCondLst>
                                    <p:cond delay="0"/>
                                  </p:stCondLst>
                                  <p:childTnLst>
                                    <p:set>
                                      <p:cBhvr>
                                        <p:cTn id="71" dur="1" fill="hold">
                                          <p:stCondLst>
                                            <p:cond delay="0"/>
                                          </p:stCondLst>
                                        </p:cTn>
                                        <p:tgtEl>
                                          <p:spTgt spid="63"/>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8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500"/>
                            </p:stCondLst>
                            <p:childTnLst>
                              <p:par>
                                <p:cTn id="80" presetID="1"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childTnLst>
                          </p:cTn>
                        </p:par>
                        <p:par>
                          <p:cTn id="82" fill="hold">
                            <p:stCondLst>
                              <p:cond delay="500"/>
                            </p:stCondLst>
                            <p:childTnLst>
                              <p:par>
                                <p:cTn id="83" presetID="0" presetClass="path" presetSubtype="0" accel="50000" decel="50000" fill="hold" nodeType="afterEffect">
                                  <p:stCondLst>
                                    <p:cond delay="0"/>
                                  </p:stCondLst>
                                  <p:childTnLst>
                                    <p:animMotion origin="layout" path="M -8.33333E-7 3.7037E-7 L -0.39375 3.7037E-7 " pathEditMode="relative" ptsTypes="AA">
                                      <p:cBhvr>
                                        <p:cTn id="84" dur="2000" fill="hold"/>
                                        <p:tgtEl>
                                          <p:spTgt spid="62"/>
                                        </p:tgtEl>
                                        <p:attrNameLst>
                                          <p:attrName>ppt_x</p:attrName>
                                          <p:attrName>ppt_y</p:attrName>
                                        </p:attrNameLst>
                                      </p:cBhvr>
                                    </p:animMotion>
                                  </p:childTnLst>
                                </p:cTn>
                              </p:par>
                            </p:childTnLst>
                          </p:cTn>
                        </p:par>
                        <p:par>
                          <p:cTn id="85" fill="hold">
                            <p:stCondLst>
                              <p:cond delay="2500"/>
                            </p:stCondLst>
                            <p:childTnLst>
                              <p:par>
                                <p:cTn id="86" presetID="1" presetClass="exit" presetSubtype="0" fill="hold" nodeType="afterEffect">
                                  <p:stCondLst>
                                    <p:cond delay="0"/>
                                  </p:stCondLst>
                                  <p:childTnLst>
                                    <p:set>
                                      <p:cBhvr>
                                        <p:cTn id="87" dur="1" fill="hold">
                                          <p:stCondLst>
                                            <p:cond delay="0"/>
                                          </p:stCondLst>
                                        </p:cTn>
                                        <p:tgtEl>
                                          <p:spTgt spid="62"/>
                                        </p:tgtEl>
                                        <p:attrNameLst>
                                          <p:attrName>style.visibility</p:attrName>
                                        </p:attrNameLst>
                                      </p:cBhvr>
                                      <p:to>
                                        <p:strVal val="hidden"/>
                                      </p:to>
                                    </p:set>
                                  </p:childTnLst>
                                </p:cTn>
                              </p:par>
                              <p:par>
                                <p:cTn id="88" presetID="53"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p:cTn id="90" dur="500" fill="hold"/>
                                        <p:tgtEl>
                                          <p:spTgt spid="61"/>
                                        </p:tgtEl>
                                        <p:attrNameLst>
                                          <p:attrName>ppt_w</p:attrName>
                                        </p:attrNameLst>
                                      </p:cBhvr>
                                      <p:tavLst>
                                        <p:tav tm="0">
                                          <p:val>
                                            <p:fltVal val="0"/>
                                          </p:val>
                                        </p:tav>
                                        <p:tav tm="100000">
                                          <p:val>
                                            <p:strVal val="#ppt_w"/>
                                          </p:val>
                                        </p:tav>
                                      </p:tavLst>
                                    </p:anim>
                                    <p:anim calcmode="lin" valueType="num">
                                      <p:cBhvr>
                                        <p:cTn id="91" dur="500" fill="hold"/>
                                        <p:tgtEl>
                                          <p:spTgt spid="61"/>
                                        </p:tgtEl>
                                        <p:attrNameLst>
                                          <p:attrName>ppt_h</p:attrName>
                                        </p:attrNameLst>
                                      </p:cBhvr>
                                      <p:tavLst>
                                        <p:tav tm="0">
                                          <p:val>
                                            <p:fltVal val="0"/>
                                          </p:val>
                                        </p:tav>
                                        <p:tav tm="100000">
                                          <p:val>
                                            <p:strVal val="#ppt_h"/>
                                          </p:val>
                                        </p:tav>
                                      </p:tavLst>
                                    </p:anim>
                                    <p:animEffect transition="in" filter="fade">
                                      <p:cBhvr>
                                        <p:cTn id="92" dur="500"/>
                                        <p:tgtEl>
                                          <p:spTgt spid="61"/>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44" grpId="0" animBg="1"/>
      <p:bldP spid="49" grpId="0" animBg="1"/>
      <p:bldP spid="49" grpId="1" animBg="1"/>
      <p:bldP spid="50" grpId="0" animBg="1"/>
      <p:bldP spid="50" grpId="1" animBg="1"/>
      <p:bldP spid="78" grpId="0"/>
      <p:bldP spid="78" grpId="1"/>
      <p:bldP spid="79" grpId="0"/>
      <p:bldP spid="79" grpId="1"/>
      <p:bldP spid="80" grpId="0"/>
      <p:bldP spid="80" grpId="1"/>
      <p:bldP spid="81" grpId="0"/>
      <p:bldP spid="81" grpId="1"/>
      <p:bldP spid="82" grpId="0"/>
      <p:bldP spid="83" grpId="0"/>
      <p:bldP spid="83"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 10"/>
          <p:cNvSpPr txBox="1">
            <a:spLocks/>
          </p:cNvSpPr>
          <p:nvPr/>
        </p:nvSpPr>
        <p:spPr>
          <a:xfrm>
            <a:off x="539552" y="1268760"/>
            <a:ext cx="8445624" cy="53285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■高度な知識・技術の習得</a:t>
            </a:r>
            <a:endParaRPr kumimoji="1" lang="en-US" altLang="ja-JP" sz="36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rPr>
              <a:t>■地域が抱えている問題に深く切り込んで検討する能力の向上</a:t>
            </a:r>
            <a:endParaRPr kumimoji="1" lang="en-US" altLang="ja-JP" sz="36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6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■課題を解決に導く政策立案能力の向上</a:t>
            </a:r>
            <a:endParaRPr lang="en-US" altLang="ja-JP" sz="36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6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■若手研究者の活躍の場</a:t>
            </a:r>
            <a:endParaRPr lang="en-US" altLang="ja-JP" sz="36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4" name="コンテンツ プレースホルダ 10"/>
          <p:cNvSpPr txBox="1">
            <a:spLocks/>
          </p:cNvSpPr>
          <p:nvPr/>
        </p:nvSpPr>
        <p:spPr>
          <a:xfrm>
            <a:off x="251520" y="476672"/>
            <a:ext cx="8568952" cy="864096"/>
          </a:xfrm>
          <a:prstGeom prst="rect">
            <a:avLst/>
          </a:prstGeom>
        </p:spPr>
        <p:txBody>
          <a:bodyPr vert="horz" lIns="91440" tIns="45720" rIns="91440" bIns="45720" rtlCol="0">
            <a:noAutofit/>
          </a:bodyPr>
          <a:lstStyle/>
          <a:p>
            <a:pPr marL="342900" lvl="0" indent="-342900">
              <a:spcBef>
                <a:spcPct val="20000"/>
              </a:spcBef>
              <a:defRPr/>
            </a:pPr>
            <a:r>
              <a:rPr lang="ja-JP" altLang="en-US" sz="4400"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効果</a:t>
            </a:r>
            <a:endParaRPr kumimoji="1" lang="en-US" altLang="ja-JP"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5" name="正方形/長方形 14"/>
          <p:cNvSpPr/>
          <p:nvPr/>
        </p:nvSpPr>
        <p:spPr>
          <a:xfrm>
            <a:off x="0" y="2132856"/>
            <a:ext cx="5565034"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8800" b="1" cap="all" dirty="0" smtClean="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rPr>
              <a:t>まとめ</a:t>
            </a:r>
            <a:endParaRPr lang="ja-JP" altLang="en-US" sz="8800" b="1" cap="all" dirty="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endParaRPr>
          </a:p>
        </p:txBody>
      </p:sp>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4" name="テキスト ボックス 13"/>
          <p:cNvSpPr txBox="1"/>
          <p:nvPr/>
        </p:nvSpPr>
        <p:spPr>
          <a:xfrm>
            <a:off x="500034" y="439458"/>
            <a:ext cx="8136904" cy="2060848"/>
          </a:xfrm>
          <a:prstGeom prst="rect">
            <a:avLst/>
          </a:prstGeom>
          <a:gradFill>
            <a:gsLst>
              <a:gs pos="0">
                <a:srgbClr val="5E9EFF"/>
              </a:gs>
              <a:gs pos="39999">
                <a:srgbClr val="85C2FF"/>
              </a:gs>
              <a:gs pos="70000">
                <a:srgbClr val="C4D6EB"/>
              </a:gs>
              <a:gs pos="100000">
                <a:srgbClr val="FFEBFA"/>
              </a:gs>
            </a:gsLst>
            <a:lin ang="5400000" scaled="0"/>
          </a:gradFill>
          <a:ln>
            <a:solidFill>
              <a:schemeClr val="bg1"/>
            </a:solidFill>
          </a:ln>
          <a:effectLst>
            <a:outerShdw blurRad="76200" dist="12700" dir="2700000" sy="-23000" kx="-8004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40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そこに暮らす住民のために</a:t>
            </a:r>
            <a:endParaRPr kumimoji="1" lang="en-US" altLang="ja-JP" sz="40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r>
              <a:rPr kumimoji="1" lang="ja-JP" altLang="en-US" sz="66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何ができるのか</a:t>
            </a:r>
            <a:endParaRPr kumimoji="1" lang="ja-JP" altLang="en-US" sz="66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26" name="グループ化 25"/>
          <p:cNvGrpSpPr/>
          <p:nvPr/>
        </p:nvGrpSpPr>
        <p:grpSpPr>
          <a:xfrm>
            <a:off x="3666676" y="4279416"/>
            <a:ext cx="5139097" cy="2088232"/>
            <a:chOff x="1973080" y="620688"/>
            <a:chExt cx="5139097" cy="2088232"/>
          </a:xfrm>
        </p:grpSpPr>
        <p:sp>
          <p:nvSpPr>
            <p:cNvPr id="16" name="円/楕円 15"/>
            <p:cNvSpPr/>
            <p:nvPr/>
          </p:nvSpPr>
          <p:spPr>
            <a:xfrm>
              <a:off x="2195736" y="821552"/>
              <a:ext cx="4693785" cy="1887368"/>
            </a:xfrm>
            <a:prstGeom prst="ellipse">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850440" y="620688"/>
              <a:ext cx="3384376" cy="538547"/>
            </a:xfrm>
            <a:prstGeom prst="rect">
              <a:avLst/>
            </a:prstGeom>
            <a:solidFill>
              <a:srgbClr val="FF99FF"/>
            </a:solidFill>
            <a:ln w="38100">
              <a:solidFill>
                <a:schemeClr val="bg1"/>
              </a:solidFill>
            </a:ln>
            <a:effectLst>
              <a:outerShdw blurRad="76200" dist="12700" dir="2700000" sy="-23000" kx="-8004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2400" dirty="0" smtClean="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rPr>
                <a:t>無限の可能性</a:t>
              </a:r>
              <a:endParaRPr kumimoji="1" lang="ja-JP" altLang="en-US" sz="2400" dirty="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grpSp>
          <p:nvGrpSpPr>
            <p:cNvPr id="24" name="グループ化 23"/>
            <p:cNvGrpSpPr/>
            <p:nvPr/>
          </p:nvGrpSpPr>
          <p:grpSpPr>
            <a:xfrm>
              <a:off x="1973080" y="1336978"/>
              <a:ext cx="5139097" cy="1247257"/>
              <a:chOff x="1835696" y="1336978"/>
              <a:chExt cx="5139097" cy="1247257"/>
            </a:xfrm>
          </p:grpSpPr>
          <p:sp>
            <p:nvSpPr>
              <p:cNvPr id="8" name="テキスト ボックス 7"/>
              <p:cNvSpPr txBox="1"/>
              <p:nvPr/>
            </p:nvSpPr>
            <p:spPr>
              <a:xfrm>
                <a:off x="1835696" y="1336978"/>
                <a:ext cx="2546809"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20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豊富な観光資源</a:t>
                </a:r>
                <a:endParaRPr kumimoji="1" lang="ja-JP" altLang="en-US" sz="20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 name="テキスト ボックス 8"/>
              <p:cNvSpPr txBox="1"/>
              <p:nvPr/>
            </p:nvSpPr>
            <p:spPr>
              <a:xfrm>
                <a:off x="1835696" y="2045688"/>
                <a:ext cx="2546809"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20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海の幸・山の幸</a:t>
                </a:r>
                <a:endParaRPr kumimoji="1" lang="ja-JP" altLang="en-US" sz="20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18" name="テキスト ボックス 17"/>
              <p:cNvSpPr txBox="1"/>
              <p:nvPr/>
            </p:nvSpPr>
            <p:spPr>
              <a:xfrm>
                <a:off x="4427984" y="1336978"/>
                <a:ext cx="2546809"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2000" dirty="0" smtClean="0">
                    <a:solidFill>
                      <a:schemeClr val="bg1"/>
                    </a:solidFill>
                    <a:effectLst>
                      <a:outerShdw blurRad="50800" dist="38100" dir="2700000" algn="tl" rotWithShape="0">
                        <a:prstClr val="black">
                          <a:alpha val="40000"/>
                        </a:prstClr>
                      </a:outerShdw>
                    </a:effectLst>
                    <a:latin typeface="HGPｺﾞｼｯｸE" pitchFamily="50" charset="-128"/>
                    <a:ea typeface="HGPｺﾞｼｯｸE" pitchFamily="50" charset="-128"/>
                  </a:rPr>
                  <a:t>豊かな自然</a:t>
                </a:r>
                <a:endParaRPr kumimoji="1" lang="ja-JP" altLang="en-US" sz="2000" dirty="0">
                  <a:solidFill>
                    <a:schemeClr val="bg1"/>
                  </a:solidFill>
                  <a:effectLst>
                    <a:outerShdw blurRad="50800" dist="38100" dir="2700000" algn="tl" rotWithShape="0">
                      <a:prstClr val="black">
                        <a:alpha val="40000"/>
                      </a:prstClr>
                    </a:outerShdw>
                  </a:effectLst>
                  <a:latin typeface="HGPｺﾞｼｯｸE" pitchFamily="50" charset="-128"/>
                  <a:ea typeface="HGPｺﾞｼｯｸE" pitchFamily="50" charset="-128"/>
                </a:endParaRPr>
              </a:p>
            </p:txBody>
          </p:sp>
          <p:sp>
            <p:nvSpPr>
              <p:cNvPr id="20" name="テキスト ボックス 19"/>
              <p:cNvSpPr txBox="1"/>
              <p:nvPr/>
            </p:nvSpPr>
            <p:spPr>
              <a:xfrm>
                <a:off x="4427984" y="2045688"/>
                <a:ext cx="2546809"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20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清冽な地下水</a:t>
                </a:r>
                <a:endParaRPr kumimoji="1" lang="ja-JP" altLang="en-US" sz="20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grpSp>
      </p:grpSp>
      <p:grpSp>
        <p:nvGrpSpPr>
          <p:cNvPr id="35" name="グループ化 34"/>
          <p:cNvGrpSpPr/>
          <p:nvPr/>
        </p:nvGrpSpPr>
        <p:grpSpPr>
          <a:xfrm>
            <a:off x="354308" y="2983272"/>
            <a:ext cx="3456385" cy="2088232"/>
            <a:chOff x="1187623" y="764704"/>
            <a:chExt cx="3456385" cy="2088232"/>
          </a:xfrm>
        </p:grpSpPr>
        <p:sp>
          <p:nvSpPr>
            <p:cNvPr id="28" name="円/楕円 27"/>
            <p:cNvSpPr/>
            <p:nvPr/>
          </p:nvSpPr>
          <p:spPr>
            <a:xfrm>
              <a:off x="1187623" y="965568"/>
              <a:ext cx="3456385" cy="1887368"/>
            </a:xfrm>
            <a:prstGeom prst="ellipse">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1223627" y="764704"/>
              <a:ext cx="3384376" cy="538547"/>
            </a:xfrm>
            <a:prstGeom prst="rect">
              <a:avLst/>
            </a:prstGeom>
            <a:solidFill>
              <a:srgbClr val="FF99FF"/>
            </a:solidFill>
            <a:ln w="38100">
              <a:solidFill>
                <a:schemeClr val="bg1"/>
              </a:solidFill>
            </a:ln>
            <a:effectLst>
              <a:outerShdw blurRad="76200" dist="12700" dir="2700000" sy="-23000" kx="-8004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en-US" altLang="ja-JP" sz="2400" dirty="0" smtClean="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rPr>
                <a:t>100</a:t>
              </a:r>
              <a:r>
                <a:rPr kumimoji="1" lang="ja-JP" altLang="en-US" sz="2400" dirty="0" smtClean="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rPr>
                <a:t>年に１度の転換期</a:t>
              </a:r>
              <a:endParaRPr kumimoji="1" lang="ja-JP" altLang="en-US" sz="2400" dirty="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31" name="テキスト ボックス 30"/>
            <p:cNvSpPr txBox="1"/>
            <p:nvPr/>
          </p:nvSpPr>
          <p:spPr>
            <a:xfrm>
              <a:off x="1259631" y="1484784"/>
              <a:ext cx="3312368"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lang="ja-JP" altLang="en-US" sz="20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九州</a:t>
              </a:r>
              <a:r>
                <a:rPr kumimoji="1" lang="ja-JP" altLang="en-US" sz="20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新幹線全線開業</a:t>
              </a:r>
              <a:endParaRPr kumimoji="1" lang="ja-JP" altLang="en-US" sz="20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33" name="テキスト ボックス 32"/>
            <p:cNvSpPr txBox="1"/>
            <p:nvPr/>
          </p:nvSpPr>
          <p:spPr>
            <a:xfrm>
              <a:off x="1259631" y="2132856"/>
              <a:ext cx="3312368" cy="538547"/>
            </a:xfrm>
            <a:prstGeom prst="ellipse">
              <a:avLst/>
            </a:prstGeom>
            <a:solidFill>
              <a:srgbClr val="66CCFF"/>
            </a:solidFill>
            <a:ln w="38100">
              <a:solidFill>
                <a:schemeClr val="bg1"/>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lang="ja-JP" altLang="en-US" sz="2000" dirty="0" smtClean="0">
                  <a:solidFill>
                    <a:schemeClr val="bg1"/>
                  </a:solidFill>
                  <a:effectLst>
                    <a:outerShdw blurRad="50800" dist="38100" dir="2700000" algn="tl" rotWithShape="0">
                      <a:prstClr val="black">
                        <a:alpha val="40000"/>
                      </a:prstClr>
                    </a:outerShdw>
                  </a:effectLst>
                  <a:latin typeface="HGPｺﾞｼｯｸE" pitchFamily="50" charset="-128"/>
                  <a:ea typeface="HGPｺﾞｼｯｸE" pitchFamily="50" charset="-128"/>
                </a:rPr>
                <a:t>熊本市の政令市移行</a:t>
              </a:r>
              <a:endParaRPr kumimoji="1" lang="ja-JP" altLang="en-US" sz="2000" dirty="0">
                <a:solidFill>
                  <a:schemeClr val="bg1"/>
                </a:solidFill>
                <a:effectLst>
                  <a:outerShdw blurRad="50800" dist="38100" dir="2700000" algn="tl" rotWithShape="0">
                    <a:prstClr val="black">
                      <a:alpha val="40000"/>
                    </a:prstClr>
                  </a:outerShdw>
                </a:effectLst>
                <a:latin typeface="HGPｺﾞｼｯｸE" pitchFamily="50" charset="-128"/>
                <a:ea typeface="HGPｺﾞｼｯｸE" pitchFamily="50" charset="-128"/>
              </a:endParaRPr>
            </a:p>
          </p:txBody>
        </p:sp>
      </p:grpSp>
      <p:sp>
        <p:nvSpPr>
          <p:cNvPr id="36" name="左カーブ矢印 35"/>
          <p:cNvSpPr/>
          <p:nvPr/>
        </p:nvSpPr>
        <p:spPr>
          <a:xfrm rot="18354185">
            <a:off x="5027944" y="2376596"/>
            <a:ext cx="782004" cy="2160240"/>
          </a:xfrm>
          <a:prstGeom prst="curvedLeftArrow">
            <a:avLst>
              <a:gd name="adj1" fmla="val 40652"/>
              <a:gd name="adj2" fmla="val 885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左カーブ矢印 36"/>
          <p:cNvSpPr/>
          <p:nvPr/>
        </p:nvSpPr>
        <p:spPr>
          <a:xfrm rot="18354185" flipH="1">
            <a:off x="1428319" y="5011990"/>
            <a:ext cx="778258" cy="2160240"/>
          </a:xfrm>
          <a:prstGeom prst="curvedLeftArrow">
            <a:avLst>
              <a:gd name="adj1" fmla="val 40652"/>
              <a:gd name="adj2" fmla="val 885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285720" y="1357298"/>
            <a:ext cx="8496944" cy="4808006"/>
          </a:xfrm>
          <a:prstGeom prst="roundRect">
            <a:avLst>
              <a:gd name="adj" fmla="val 4172"/>
            </a:avLst>
          </a:prstGeom>
          <a:solidFill>
            <a:schemeClr val="bg1">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いま、自治体職員は・・・</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9" name="グループ化 8"/>
          <p:cNvGrpSpPr/>
          <p:nvPr/>
        </p:nvGrpSpPr>
        <p:grpSpPr>
          <a:xfrm>
            <a:off x="467544" y="4149080"/>
            <a:ext cx="8169394" cy="1656184"/>
            <a:chOff x="467544" y="4149080"/>
            <a:chExt cx="8169394" cy="1656184"/>
          </a:xfrm>
        </p:grpSpPr>
        <p:sp>
          <p:nvSpPr>
            <p:cNvPr id="8" name="角丸四角形 7"/>
            <p:cNvSpPr/>
            <p:nvPr/>
          </p:nvSpPr>
          <p:spPr>
            <a:xfrm>
              <a:off x="467544" y="4149080"/>
              <a:ext cx="8136904" cy="1656184"/>
            </a:xfrm>
            <a:prstGeom prst="roundRect">
              <a:avLst>
                <a:gd name="adj" fmla="val 733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00034" y="4149080"/>
              <a:ext cx="8136904" cy="1584176"/>
            </a:xfrm>
            <a:prstGeom prst="rect">
              <a:avLst/>
            </a:prstGeom>
            <a:noFill/>
            <a:ln>
              <a:noFill/>
            </a:ln>
            <a:effectLst>
              <a:outerShdw blurRad="76200" dist="12700" dir="2700000" sy="-23000" kx="-8004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4000" dirty="0" smtClean="0">
                  <a:ln w="3175">
                    <a:solidFill>
                      <a:schemeClr val="bg1"/>
                    </a:solidFill>
                  </a:ln>
                  <a:solidFill>
                    <a:schemeClr val="accent6">
                      <a:lumMod val="75000"/>
                    </a:schemeClr>
                  </a:solidFill>
                  <a:effectLst>
                    <a:glow rad="635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モチベーション</a:t>
              </a:r>
              <a:r>
                <a:rPr lang="ja-JP" altLang="en-US" sz="4000" dirty="0" smtClean="0">
                  <a:ln w="3175">
                    <a:solidFill>
                      <a:schemeClr val="bg1"/>
                    </a:solidFill>
                  </a:ln>
                  <a:solidFill>
                    <a:schemeClr val="accent6">
                      <a:lumMod val="75000"/>
                    </a:schemeClr>
                  </a:solidFill>
                  <a:effectLst>
                    <a:glow rad="635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が高く、未来を切り拓く</a:t>
              </a:r>
              <a:endParaRPr lang="en-US" altLang="ja-JP" sz="4000" dirty="0" smtClean="0">
                <a:ln w="3175">
                  <a:solidFill>
                    <a:schemeClr val="bg1"/>
                  </a:solidFill>
                </a:ln>
                <a:solidFill>
                  <a:schemeClr val="accent6">
                    <a:lumMod val="75000"/>
                  </a:schemeClr>
                </a:solidFill>
                <a:effectLst>
                  <a:glow rad="635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r>
                <a:rPr lang="ja-JP" altLang="en-US" sz="4000" dirty="0" smtClean="0">
                  <a:ln w="3175">
                    <a:solidFill>
                      <a:schemeClr val="bg1"/>
                    </a:solidFill>
                  </a:ln>
                  <a:solidFill>
                    <a:schemeClr val="accent6">
                      <a:lumMod val="75000"/>
                    </a:schemeClr>
                  </a:solidFill>
                  <a:effectLst>
                    <a:glow rad="635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そんな自治体職員が必要！！</a:t>
              </a:r>
              <a:endParaRPr kumimoji="1" lang="ja-JP" altLang="en-US" sz="4000" dirty="0">
                <a:ln w="3175">
                  <a:solidFill>
                    <a:schemeClr val="bg1"/>
                  </a:solidFill>
                </a:ln>
                <a:solidFill>
                  <a:schemeClr val="accent6">
                    <a:lumMod val="75000"/>
                  </a:schemeClr>
                </a:solidFill>
                <a:effectLst>
                  <a:glow rad="635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sp>
        <p:nvSpPr>
          <p:cNvPr id="15" name="テキスト ボックス 14"/>
          <p:cNvSpPr txBox="1"/>
          <p:nvPr/>
        </p:nvSpPr>
        <p:spPr>
          <a:xfrm>
            <a:off x="500034" y="1643050"/>
            <a:ext cx="8136904" cy="720080"/>
          </a:xfrm>
          <a:prstGeom prst="rect">
            <a:avLst/>
          </a:prstGeom>
          <a:solidFill>
            <a:schemeClr val="bg1"/>
          </a:solidFill>
          <a:ln>
            <a:solidFill>
              <a:schemeClr val="tx1"/>
            </a:solidFill>
          </a:ln>
          <a:effectLst>
            <a:outerShdw blurRad="76200" dist="12700" dir="2700000" sy="-23000" kx="-8004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chorCtr="0">
            <a:noAutofit/>
          </a:bodyPr>
          <a:lstStyle/>
          <a:p>
            <a:pPr algn="ctr"/>
            <a:r>
              <a:rPr kumimoji="1" lang="ja-JP" altLang="en-US" sz="320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kumimoji="1" lang="ja-JP" altLang="en-US" sz="3200" b="1" dirty="0" smtClean="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与えられる</a:t>
            </a:r>
            <a:r>
              <a:rPr kumimoji="1" lang="ja-JP" altLang="en-US" sz="3200" dirty="0" smtClean="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仕事</a:t>
            </a:r>
            <a:r>
              <a:rPr kumimoji="1" lang="ja-JP" altLang="en-US" sz="320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から自ら</a:t>
            </a:r>
            <a:r>
              <a:rPr kumimoji="1" lang="ja-JP" altLang="en-US" sz="3200" dirty="0" smtClean="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創造する仕事</a:t>
            </a:r>
            <a:r>
              <a:rPr kumimoji="1" lang="ja-JP" altLang="en-US" sz="320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へ</a:t>
            </a:r>
            <a:endParaRPr kumimoji="1" lang="ja-JP" altLang="en-US" sz="3600"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16" name="下矢印 15"/>
          <p:cNvSpPr/>
          <p:nvPr/>
        </p:nvSpPr>
        <p:spPr>
          <a:xfrm>
            <a:off x="3428992" y="2542686"/>
            <a:ext cx="2071702" cy="1462378"/>
          </a:xfrm>
          <a:prstGeom prst="downArrow">
            <a:avLst>
              <a:gd name="adj1" fmla="val 50000"/>
              <a:gd name="adj2" fmla="val 50399"/>
            </a:avLst>
          </a:prstGeom>
          <a:gradFill>
            <a:gsLst>
              <a:gs pos="0">
                <a:srgbClr val="FFFF99"/>
              </a:gs>
              <a:gs pos="70000">
                <a:srgbClr val="FFCC00"/>
              </a:gs>
              <a:gs pos="100000">
                <a:srgbClr val="FF9900"/>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3" name="図 2" descr="dl_kuma06.gif"/>
          <p:cNvPicPr>
            <a:picLocks noChangeAspect="1"/>
          </p:cNvPicPr>
          <p:nvPr/>
        </p:nvPicPr>
        <p:blipFill>
          <a:blip r:embed="rId3" cstate="email"/>
          <a:stretch>
            <a:fillRect/>
          </a:stretch>
        </p:blipFill>
        <p:spPr>
          <a:xfrm>
            <a:off x="7092280" y="4426510"/>
            <a:ext cx="1395441" cy="800452"/>
          </a:xfrm>
          <a:prstGeom prst="rect">
            <a:avLst/>
          </a:prstGeom>
        </p:spPr>
      </p:pic>
      <p:pic>
        <p:nvPicPr>
          <p:cNvPr id="4" name="図 3" descr="dl_kuma06.gif"/>
          <p:cNvPicPr>
            <a:picLocks noChangeAspect="1"/>
          </p:cNvPicPr>
          <p:nvPr/>
        </p:nvPicPr>
        <p:blipFill>
          <a:blip r:embed="rId3" cstate="email"/>
          <a:stretch>
            <a:fillRect/>
          </a:stretch>
        </p:blipFill>
        <p:spPr>
          <a:xfrm>
            <a:off x="6065685" y="4077072"/>
            <a:ext cx="261796" cy="150171"/>
          </a:xfrm>
          <a:prstGeom prst="rect">
            <a:avLst/>
          </a:prstGeom>
        </p:spPr>
      </p:pic>
      <p:pic>
        <p:nvPicPr>
          <p:cNvPr id="5" name="図 4" descr="dl_kuma06.gif"/>
          <p:cNvPicPr>
            <a:picLocks noChangeAspect="1"/>
          </p:cNvPicPr>
          <p:nvPr/>
        </p:nvPicPr>
        <p:blipFill>
          <a:blip r:embed="rId3" cstate="email"/>
          <a:stretch>
            <a:fillRect/>
          </a:stretch>
        </p:blipFill>
        <p:spPr>
          <a:xfrm>
            <a:off x="2195736" y="4653136"/>
            <a:ext cx="623762" cy="357802"/>
          </a:xfrm>
          <a:prstGeom prst="rect">
            <a:avLst/>
          </a:prstGeom>
        </p:spPr>
      </p:pic>
      <p:pic>
        <p:nvPicPr>
          <p:cNvPr id="6" name="図 5" descr="dl_kuma02.gif"/>
          <p:cNvPicPr>
            <a:picLocks noChangeAspect="1"/>
          </p:cNvPicPr>
          <p:nvPr/>
        </p:nvPicPr>
        <p:blipFill>
          <a:blip r:embed="rId4" cstate="email"/>
          <a:stretch>
            <a:fillRect/>
          </a:stretch>
        </p:blipFill>
        <p:spPr>
          <a:xfrm flipH="1">
            <a:off x="9180512" y="1628800"/>
            <a:ext cx="2952328" cy="3825230"/>
          </a:xfrm>
          <a:prstGeom prst="rect">
            <a:avLst/>
          </a:prstGeom>
        </p:spPr>
      </p:pic>
      <p:sp>
        <p:nvSpPr>
          <p:cNvPr id="7" name="サブタイトル 5"/>
          <p:cNvSpPr txBox="1">
            <a:spLocks/>
          </p:cNvSpPr>
          <p:nvPr/>
        </p:nvSpPr>
        <p:spPr>
          <a:xfrm>
            <a:off x="0" y="5157192"/>
            <a:ext cx="9144000" cy="62292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600" spc="3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ﾌﾟﾚｾﾞﾝｽEB" pitchFamily="18" charset="-128"/>
                <a:ea typeface="HGP創英ﾌﾟﾚｾﾞﾝｽEB" pitchFamily="18" charset="-128"/>
              </a:rPr>
              <a:t>Ｕ２－Ｙ２</a:t>
            </a:r>
            <a:endParaRPr kumimoji="1" lang="ja-JP" altLang="en-US" sz="3600" b="0" i="0" u="none" strike="noStrike" kern="1200" cap="none" spc="300" normalizeH="0" baseline="0" noProof="0" dirty="0">
              <a:ln>
                <a:noFill/>
              </a:ln>
              <a:solidFill>
                <a:schemeClr val="bg1"/>
              </a:solidFill>
              <a:effectLst>
                <a:glow rad="139700">
                  <a:schemeClr val="accent3">
                    <a:satMod val="175000"/>
                    <a:alpha val="40000"/>
                  </a:schemeClr>
                </a:glow>
                <a:outerShdw blurRad="38100" dist="38100" dir="2700000" algn="tl">
                  <a:srgbClr val="000000">
                    <a:alpha val="43137"/>
                  </a:srgbClr>
                </a:outerShdw>
              </a:effectLst>
              <a:uLnTx/>
              <a:uFillTx/>
              <a:latin typeface="HGP創英ﾌﾟﾚｾﾞﾝｽEB" pitchFamily="18" charset="-128"/>
              <a:ea typeface="HGP創英ﾌﾟﾚｾﾞﾝｽEB" pitchFamily="18" charset="-128"/>
              <a:cs typeface="+mn-cs"/>
            </a:endParaRPr>
          </a:p>
        </p:txBody>
      </p:sp>
      <p:pic>
        <p:nvPicPr>
          <p:cNvPr id="9" name="図 8" descr="dl_kuma02.gif"/>
          <p:cNvPicPr>
            <a:picLocks noChangeAspect="1"/>
          </p:cNvPicPr>
          <p:nvPr/>
        </p:nvPicPr>
        <p:blipFill>
          <a:blip r:embed="rId4" cstate="email"/>
          <a:stretch>
            <a:fillRect/>
          </a:stretch>
        </p:blipFill>
        <p:spPr>
          <a:xfrm>
            <a:off x="9180512" y="2924944"/>
            <a:ext cx="126395" cy="172404"/>
          </a:xfrm>
          <a:prstGeom prst="rect">
            <a:avLst/>
          </a:prstGeom>
        </p:spPr>
      </p:pic>
      <p:pic>
        <p:nvPicPr>
          <p:cNvPr id="10" name="図 9" descr="dl_kuma03.gif"/>
          <p:cNvPicPr>
            <a:picLocks noChangeAspect="1"/>
          </p:cNvPicPr>
          <p:nvPr/>
        </p:nvPicPr>
        <p:blipFill>
          <a:blip r:embed="rId5" cstate="email"/>
          <a:stretch>
            <a:fillRect/>
          </a:stretch>
        </p:blipFill>
        <p:spPr>
          <a:xfrm>
            <a:off x="4594921" y="2903785"/>
            <a:ext cx="121095" cy="165175"/>
          </a:xfrm>
          <a:prstGeom prst="rect">
            <a:avLst/>
          </a:prstGeom>
        </p:spPr>
      </p:pic>
      <p:pic>
        <p:nvPicPr>
          <p:cNvPr id="12" name="図 11" descr="dl_kuma02.gif"/>
          <p:cNvPicPr>
            <a:picLocks noChangeAspect="1"/>
          </p:cNvPicPr>
          <p:nvPr/>
        </p:nvPicPr>
        <p:blipFill>
          <a:blip r:embed="rId4" cstate="email"/>
          <a:stretch>
            <a:fillRect/>
          </a:stretch>
        </p:blipFill>
        <p:spPr>
          <a:xfrm>
            <a:off x="4589621" y="2896556"/>
            <a:ext cx="126395" cy="172404"/>
          </a:xfrm>
          <a:prstGeom prst="rect">
            <a:avLst/>
          </a:prstGeom>
        </p:spPr>
      </p:pic>
      <p:sp>
        <p:nvSpPr>
          <p:cNvPr id="19" name="正方形/長方形 18"/>
          <p:cNvSpPr/>
          <p:nvPr/>
        </p:nvSpPr>
        <p:spPr>
          <a:xfrm>
            <a:off x="539552" y="2132856"/>
            <a:ext cx="8215370" cy="1938992"/>
          </a:xfrm>
          <a:prstGeom prst="rect">
            <a:avLst/>
          </a:prstGeom>
        </p:spPr>
        <p:txBody>
          <a:bodyPr wrap="square">
            <a:spAutoFit/>
          </a:bodyPr>
          <a:lstStyle/>
          <a:p>
            <a:r>
              <a:rPr lang="ja-JP" altLang="en-US" sz="60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　ご静聴</a:t>
            </a:r>
            <a:endParaRPr lang="en-US" altLang="ja-JP" sz="60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r>
              <a:rPr lang="ja-JP" altLang="en-US" sz="6000" dirty="0" smtClean="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  ありがとうございました。</a:t>
            </a:r>
            <a:endParaRPr lang="ja-JP" altLang="en-US" sz="60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1200" fill="hold">
                                          <p:stCondLst>
                                            <p:cond delay="0"/>
                                          </p:stCondLst>
                                        </p:cTn>
                                        <p:tgtEl>
                                          <p:spTgt spid="6"/>
                                        </p:tgtEl>
                                        <p:attrNameLst>
                                          <p:attrName>ppt_x</p:attrName>
                                        </p:attrNameLst>
                                      </p:cBhvr>
                                    </p:anim>
                                    <p:anim from="0" to="-1.0" calcmode="lin" valueType="num">
                                      <p:cBhvr>
                                        <p:cTn id="8" dur="400" decel="50000" autoRev="1" fill="hold">
                                          <p:stCondLst>
                                            <p:cond delay="1200"/>
                                          </p:stCondLst>
                                        </p:cTn>
                                        <p:tgtEl>
                                          <p:spTgt spid="6"/>
                                        </p:tgtEl>
                                        <p:attrNameLst>
                                          <p:attrName>xshear</p:attrName>
                                        </p:attrNameLst>
                                      </p:cBhvr>
                                    </p:anim>
                                    <p:animScale>
                                      <p:cBhvr>
                                        <p:cTn id="9" dur="400" decel="100000" autoRev="1" fill="hold">
                                          <p:stCondLst>
                                            <p:cond delay="1200"/>
                                          </p:stCondLst>
                                        </p:cTn>
                                        <p:tgtEl>
                                          <p:spTgt spid="6"/>
                                        </p:tgtEl>
                                      </p:cBhvr>
                                      <p:from x="100000" y="100000"/>
                                      <p:to x="80000" y="100000"/>
                                    </p:animScale>
                                    <p:anim by="(#ppt_h/3+#ppt_w*0.1)" calcmode="lin" valueType="num">
                                      <p:cBhvr additive="sum">
                                        <p:cTn id="10" dur="400" decel="100000" autoRev="1" fill="hold">
                                          <p:stCondLst>
                                            <p:cond delay="1200"/>
                                          </p:stCondLst>
                                        </p:cTn>
                                        <p:tgtEl>
                                          <p:spTgt spid="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from="(-#ppt_w/2)" to="(#ppt_x)" calcmode="lin" valueType="num">
                                      <p:cBhvr>
                                        <p:cTn id="13" dur="1200" fill="hold">
                                          <p:stCondLst>
                                            <p:cond delay="0"/>
                                          </p:stCondLst>
                                        </p:cTn>
                                        <p:tgtEl>
                                          <p:spTgt spid="19"/>
                                        </p:tgtEl>
                                        <p:attrNameLst>
                                          <p:attrName>ppt_x</p:attrName>
                                        </p:attrNameLst>
                                      </p:cBhvr>
                                    </p:anim>
                                    <p:anim from="0" to="-1.0" calcmode="lin" valueType="num">
                                      <p:cBhvr>
                                        <p:cTn id="14" dur="400" decel="50000" autoRev="1" fill="hold">
                                          <p:stCondLst>
                                            <p:cond delay="1200"/>
                                          </p:stCondLst>
                                        </p:cTn>
                                        <p:tgtEl>
                                          <p:spTgt spid="19"/>
                                        </p:tgtEl>
                                        <p:attrNameLst>
                                          <p:attrName>xshear</p:attrName>
                                        </p:attrNameLst>
                                      </p:cBhvr>
                                    </p:anim>
                                    <p:animScale>
                                      <p:cBhvr>
                                        <p:cTn id="15" dur="400" decel="100000" autoRev="1" fill="hold">
                                          <p:stCondLst>
                                            <p:cond delay="1200"/>
                                          </p:stCondLst>
                                        </p:cTn>
                                        <p:tgtEl>
                                          <p:spTgt spid="19"/>
                                        </p:tgtEl>
                                      </p:cBhvr>
                                      <p:from x="100000" y="100000"/>
                                      <p:to x="80000" y="100000"/>
                                    </p:animScale>
                                    <p:anim by="(#ppt_h/3+#ppt_w*0.1)" calcmode="lin" valueType="num">
                                      <p:cBhvr additive="sum">
                                        <p:cTn id="16" dur="400" decel="100000" autoRev="1" fill="hold">
                                          <p:stCondLst>
                                            <p:cond delay="1200"/>
                                          </p:stCondLst>
                                        </p:cTn>
                                        <p:tgtEl>
                                          <p:spTgt spid="19"/>
                                        </p:tgtEl>
                                        <p:attrNameLst>
                                          <p:attrName>ppt_x</p:attrName>
                                        </p:attrNameLst>
                                      </p:cBhvr>
                                    </p:anim>
                                  </p:childTnLst>
                                </p:cTn>
                              </p:par>
                            </p:childTnLst>
                          </p:cTn>
                        </p:par>
                        <p:par>
                          <p:cTn id="17" fill="hold">
                            <p:stCondLst>
                              <p:cond delay="2000"/>
                            </p:stCondLst>
                            <p:childTnLst>
                              <p:par>
                                <p:cTn id="18" presetID="1" presetClass="entr" presetSubtype="0"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7"/>
                                        </p:tgtEl>
                                      </p:cBhvr>
                                    </p:animEffect>
                                    <p:animScale>
                                      <p:cBhvr>
                                        <p:cTn id="23" dur="250" autoRev="1" fill="hold"/>
                                        <p:tgtEl>
                                          <p:spTgt spid="7"/>
                                        </p:tgtEl>
                                      </p:cBhvr>
                                      <p:by x="105000" y="105000"/>
                                    </p:animScale>
                                  </p:childTnLst>
                                </p:cTn>
                              </p:par>
                            </p:childTnLst>
                          </p:cTn>
                        </p:par>
                        <p:par>
                          <p:cTn id="24" fill="hold">
                            <p:stCondLst>
                              <p:cond delay="2500"/>
                            </p:stCondLst>
                            <p:childTnLst>
                              <p:par>
                                <p:cTn id="25" presetID="0" presetClass="path" presetSubtype="0" accel="50000" decel="50000" fill="hold" nodeType="afterEffect">
                                  <p:stCondLst>
                                    <p:cond delay="1000"/>
                                  </p:stCondLst>
                                  <p:childTnLst>
                                    <p:animMotion origin="layout" path="M 2.5E-6 1.11111E-6 L -0.07656 0.00301 L -0.0816 -0.0206 L -0.08733 -0.01273 L -0.08837 0.00301 L -0.19531 0.00555 L -0.20018 -0.02315 L -0.20695 -0.01273 L -0.21094 0.00417 L -0.32466 0.00301 L -0.34827 0.00694 L -0.39236 0.00162 L -0.39913 -0.03102 L -0.40313 -0.01412 L -0.4099 0.00023 L -0.43646 0.00301 L -0.46875 0.00417 L -0.50226 -0.00463 " pathEditMode="relative" rAng="0" ptsTypes="AAAAAAAAAAAAAAAAAA">
                                      <p:cBhvr>
                                        <p:cTn id="26" dur="5000" fill="hold"/>
                                        <p:tgtEl>
                                          <p:spTgt spid="9"/>
                                        </p:tgtEl>
                                        <p:attrNameLst>
                                          <p:attrName>ppt_x</p:attrName>
                                          <p:attrName>ppt_y</p:attrName>
                                        </p:attrNameLst>
                                      </p:cBhvr>
                                      <p:rCtr x="-251" y="-12"/>
                                    </p:animMotion>
                                  </p:childTnLst>
                                </p:cTn>
                              </p:par>
                            </p:childTnLst>
                          </p:cTn>
                        </p:par>
                        <p:par>
                          <p:cTn id="27" fill="hold">
                            <p:stCondLst>
                              <p:cond delay="8500"/>
                            </p:stCondLst>
                            <p:childTnLst>
                              <p:par>
                                <p:cTn id="28" presetID="1" presetClass="exit" presetSubtype="0" fill="hold" nodeType="afterEffect">
                                  <p:stCondLst>
                                    <p:cond delay="100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9500"/>
                            </p:stCondLst>
                            <p:childTnLst>
                              <p:par>
                                <p:cTn id="33" presetID="1" presetClass="exit" presetSubtype="0" fill="hold" nodeType="after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00034 -3.7037E-6 L -0.03958 -0.00115 L -0.04322 -0.01551 L -0.04618 -0.00254 L -0.05798 -0.00115 L -0.0677 -0.0037 L -0.07378 -0.0037 L -0.07569 -0.01157 L -0.08246 -0.00509 L -0.09114 -0.00509 L -0.10625 -0.00764 L -0.12309 -0.00764 L -0.13159 -0.00902 L -0.15607 -0.01435 L -0.17361 -0.01944 L -0.19826 -0.02222 L -0.22378 -0.02338 L -0.2401 -0.02731 L -0.25677 -0.03264 L -0.27465 -0.04166 L -0.29218 -0.0456 L -0.31215 -0.04699 L -0.32673 -0.04305 L -0.33854 -0.04051 L -0.35017 -0.04051 L -0.36093 -0.04444 L -0.38246 -0.04444 L -0.39427 -0.04699 L -0.39635 -0.06389 L -0.40191 -0.06666 L -0.40191 -0.05879 L -0.41388 -0.05486 L -0.44531 -0.06389 L -0.4592 -0.06921 L -0.47864 -0.08101 L -0.63437 -0.16689 " pathEditMode="relative" rAng="0" ptsTypes="AAAAAAAAAAAAAAAAAAAAAAAAAAAAAAAAAAAA">
                                      <p:cBhvr>
                                        <p:cTn id="38" dur="5000" fill="hold"/>
                                        <p:tgtEl>
                                          <p:spTgt spid="12"/>
                                        </p:tgtEl>
                                        <p:attrNameLst>
                                          <p:attrName>ppt_x</p:attrName>
                                          <p:attrName>ppt_y</p:attrName>
                                        </p:attrNameLst>
                                      </p:cBhvr>
                                      <p:rCtr x="-317"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1000" b="-11000"/>
          </a:stretch>
        </a:blipFill>
        <a:effectLst/>
      </p:bgPr>
    </p:bg>
    <p:spTree>
      <p:nvGrpSpPr>
        <p:cNvPr id="1" name=""/>
        <p:cNvGrpSpPr/>
        <p:nvPr/>
      </p:nvGrpSpPr>
      <p:grpSpPr>
        <a:xfrm>
          <a:off x="0" y="0"/>
          <a:ext cx="0" cy="0"/>
          <a:chOff x="0" y="0"/>
          <a:chExt cx="0" cy="0"/>
        </a:xfrm>
      </p:grpSpPr>
      <p:sp>
        <p:nvSpPr>
          <p:cNvPr id="15" name="正方形/長方形 14"/>
          <p:cNvSpPr/>
          <p:nvPr/>
        </p:nvSpPr>
        <p:spPr>
          <a:xfrm>
            <a:off x="0" y="2485345"/>
            <a:ext cx="9144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sz="6000" b="1" cap="all" dirty="0" smtClean="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rPr>
              <a:t> 私たちが目指す</a:t>
            </a:r>
            <a:endParaRPr lang="ja-JP" altLang="en-US" sz="6000" b="1" cap="all" dirty="0">
              <a:ln w="0">
                <a:solidFill>
                  <a:schemeClr val="bg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endParaRPr>
          </a:p>
        </p:txBody>
      </p:sp>
      <p:sp>
        <p:nvSpPr>
          <p:cNvPr id="3" name="正方形/長方形 2"/>
          <p:cNvSpPr/>
          <p:nvPr/>
        </p:nvSpPr>
        <p:spPr>
          <a:xfrm>
            <a:off x="0" y="4028871"/>
            <a:ext cx="9144000" cy="1200329"/>
          </a:xfrm>
          <a:prstGeom prst="rect">
            <a:avLst/>
          </a:prstGeom>
        </p:spPr>
        <p:txBody>
          <a:bodyPr wrap="square">
            <a:spAutoFit/>
          </a:bodyPr>
          <a:lstStyle/>
          <a:p>
            <a:pPr algn="ctr">
              <a:buNone/>
            </a:pPr>
            <a:r>
              <a:rPr lang="ja-JP" altLang="en-US" sz="7200" dirty="0" smtClean="0">
                <a:ln w="28575">
                  <a:solidFill>
                    <a:schemeClr val="bg1"/>
                  </a:solidFill>
                </a:ln>
                <a:solidFill>
                  <a:srgbClr val="FF9900"/>
                </a:solidFill>
                <a:effectLst>
                  <a:glow rad="228600">
                    <a:schemeClr val="accent3">
                      <a:satMod val="175000"/>
                      <a:alpha val="40000"/>
                    </a:schemeClr>
                  </a:glow>
                </a:effectLst>
                <a:latin typeface="HGP創英角ｺﾞｼｯｸUB" pitchFamily="50" charset="-128"/>
                <a:ea typeface="HGP創英角ｺﾞｼｯｸUB" pitchFamily="50" charset="-128"/>
              </a:rPr>
              <a:t>２１世紀型自治体職員</a:t>
            </a:r>
            <a:endParaRPr lang="ja-JP" altLang="en-US" sz="4800" dirty="0">
              <a:ln w="28575">
                <a:solidFill>
                  <a:schemeClr val="bg1"/>
                </a:solidFill>
              </a:ln>
              <a:solidFill>
                <a:srgbClr val="FF9900"/>
              </a:solidFill>
              <a:effectLst>
                <a:glow rad="228600">
                  <a:schemeClr val="accent3">
                    <a:satMod val="175000"/>
                    <a:alpha val="40000"/>
                  </a:schemeClr>
                </a:glow>
              </a:effectLst>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図 42" descr="a.tif"/>
          <p:cNvPicPr>
            <a:picLocks noChangeAspect="1"/>
          </p:cNvPicPr>
          <p:nvPr/>
        </p:nvPicPr>
        <p:blipFill>
          <a:blip r:embed="rId2" cstate="email"/>
          <a:stretch>
            <a:fillRect/>
          </a:stretch>
        </p:blipFill>
        <p:spPr>
          <a:xfrm>
            <a:off x="0" y="648072"/>
            <a:ext cx="3883669" cy="6209928"/>
          </a:xfrm>
          <a:prstGeom prst="rect">
            <a:avLst/>
          </a:prstGeom>
        </p:spPr>
      </p:pic>
      <p:sp>
        <p:nvSpPr>
          <p:cNvPr id="11" name="コンテンツ プレースホルダ 10"/>
          <p:cNvSpPr>
            <a:spLocks noGrp="1"/>
          </p:cNvSpPr>
          <p:nvPr>
            <p:ph idx="1"/>
          </p:nvPr>
        </p:nvSpPr>
        <p:spPr>
          <a:xfrm>
            <a:off x="0" y="214290"/>
            <a:ext cx="9144000" cy="622422"/>
          </a:xfrm>
          <a:effectLst>
            <a:glow rad="228600">
              <a:schemeClr val="accent3">
                <a:satMod val="175000"/>
                <a:alpha val="40000"/>
              </a:schemeClr>
            </a:glow>
          </a:effectLst>
        </p:spPr>
        <p:txBody>
          <a:bodyPr>
            <a:noAutofit/>
          </a:bodyPr>
          <a:lstStyle/>
          <a:p>
            <a:pPr algn="ctr">
              <a:buNone/>
            </a:pPr>
            <a:r>
              <a:rPr lang="ja-JP" altLang="en-US" sz="3600" b="1" spc="300" dirty="0" smtClean="0">
                <a:ln w="19050" cmpd="sng">
                  <a:solidFill>
                    <a:schemeClr val="accent1">
                      <a:tint val="10000"/>
                    </a:schemeClr>
                  </a:solidFill>
                  <a:prstDash val="solid"/>
                  <a:miter lim="800000"/>
                </a:ln>
                <a:solidFill>
                  <a:srgbClr val="FF6600"/>
                </a:solidFill>
                <a:effectLst>
                  <a:glow rad="63500">
                    <a:schemeClr val="accent6">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くまもとを元気にする</a:t>
            </a:r>
            <a:r>
              <a:rPr lang="en-US" altLang="ja-JP" sz="3600" b="1" spc="300" dirty="0" smtClean="0">
                <a:ln w="19050" cmpd="sng">
                  <a:solidFill>
                    <a:schemeClr val="accent1">
                      <a:tint val="10000"/>
                    </a:schemeClr>
                  </a:solidFill>
                  <a:prstDash val="solid"/>
                  <a:miter lim="800000"/>
                </a:ln>
                <a:solidFill>
                  <a:srgbClr val="FF6600"/>
                </a:solidFill>
                <a:effectLst>
                  <a:glow rad="63500">
                    <a:schemeClr val="accent6">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21</a:t>
            </a:r>
            <a:r>
              <a:rPr lang="ja-JP" altLang="en-US" sz="3600" b="1" spc="300" dirty="0" smtClean="0">
                <a:ln w="19050" cmpd="sng">
                  <a:solidFill>
                    <a:schemeClr val="accent1">
                      <a:tint val="10000"/>
                    </a:schemeClr>
                  </a:solidFill>
                  <a:prstDash val="solid"/>
                  <a:miter lim="800000"/>
                </a:ln>
                <a:solidFill>
                  <a:srgbClr val="FF6600"/>
                </a:solidFill>
                <a:effectLst>
                  <a:glow rad="63500">
                    <a:schemeClr val="accent6">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世紀型自治体職員</a:t>
            </a:r>
            <a:endParaRPr kumimoji="1" lang="ja-JP" altLang="en-US" sz="3600" dirty="0">
              <a:ln w="28575">
                <a:solidFill>
                  <a:srgbClr val="FF0000"/>
                </a:solidFill>
              </a:ln>
              <a:solidFill>
                <a:srgbClr val="FF3300"/>
              </a:solidFill>
              <a:effectLst>
                <a:glow rad="63500">
                  <a:schemeClr val="accent6">
                    <a:satMod val="175000"/>
                    <a:alpha val="40000"/>
                  </a:schemeClr>
                </a:glow>
                <a:outerShdw blurRad="38100" dist="38100" dir="2700000" algn="tl">
                  <a:srgbClr val="000000">
                    <a:alpha val="43137"/>
                  </a:srgbClr>
                </a:outerShdw>
              </a:effectLst>
            </a:endParaRPr>
          </a:p>
        </p:txBody>
      </p:sp>
      <p:sp>
        <p:nvSpPr>
          <p:cNvPr id="4" name="コンテンツ プレースホルダ 10"/>
          <p:cNvSpPr txBox="1">
            <a:spLocks/>
          </p:cNvSpPr>
          <p:nvPr/>
        </p:nvSpPr>
        <p:spPr>
          <a:xfrm>
            <a:off x="4145464" y="1152128"/>
            <a:ext cx="4857784" cy="504056"/>
          </a:xfrm>
          <a:prstGeom prst="rect">
            <a:avLst/>
          </a:prstGeom>
        </p:spPr>
        <p:txBody>
          <a:bodyPr vert="horz" lIns="0" tIns="0" rIns="0" bIns="0" rtlCol="0" anchor="t" anchorCtr="0">
            <a:noAutofit/>
          </a:bodyPr>
          <a:lstStyle/>
          <a:p>
            <a:pPr marL="34290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■住民目線で考えることのできる頭脳</a:t>
            </a:r>
            <a:endParaRPr lang="en-US" altLang="ja-JP"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marL="342900" marR="0" lvl="0" indent="-342900" algn="l" defTabSz="914400" rtl="0" eaLnBrk="1" fontAlgn="auto" latinLnBrk="0" hangingPunct="1">
              <a:buClrTx/>
              <a:buSzTx/>
              <a:buFont typeface="Arial" pitchFamily="34" charset="0"/>
              <a:buNone/>
              <a:tabLst/>
              <a:defRPr/>
            </a:pPr>
            <a:endParaRPr kumimoji="1" lang="en-US" altLang="ja-JP" sz="20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13" name="フリーフォーム 12"/>
          <p:cNvSpPr/>
          <p:nvPr/>
        </p:nvSpPr>
        <p:spPr>
          <a:xfrm>
            <a:off x="2051720" y="1124744"/>
            <a:ext cx="2232248" cy="288032"/>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707033"/>
              <a:gd name="connsiteY0" fmla="*/ 0 h 234114"/>
              <a:gd name="connsiteX1" fmla="*/ 816696 w 1707033"/>
              <a:gd name="connsiteY1" fmla="*/ 234114 h 234114"/>
              <a:gd name="connsiteX2" fmla="*/ 1707033 w 1707033"/>
              <a:gd name="connsiteY2" fmla="*/ 222083 h 234114"/>
              <a:gd name="connsiteX0" fmla="*/ 0 w 1707033"/>
              <a:gd name="connsiteY0" fmla="*/ 0 h 160086"/>
              <a:gd name="connsiteX1" fmla="*/ 816696 w 1707033"/>
              <a:gd name="connsiteY1" fmla="*/ 160086 h 160086"/>
              <a:gd name="connsiteX2" fmla="*/ 1707033 w 1707033"/>
              <a:gd name="connsiteY2" fmla="*/ 148055 h 160086"/>
              <a:gd name="connsiteX0" fmla="*/ 0 w 1707033"/>
              <a:gd name="connsiteY0" fmla="*/ 0 h 148055"/>
              <a:gd name="connsiteX1" fmla="*/ 432048 w 1707033"/>
              <a:gd name="connsiteY1" fmla="*/ 148055 h 148055"/>
              <a:gd name="connsiteX2" fmla="*/ 1707033 w 1707033"/>
              <a:gd name="connsiteY2" fmla="*/ 148055 h 148055"/>
              <a:gd name="connsiteX0" fmla="*/ 0 w 1707033"/>
              <a:gd name="connsiteY0" fmla="*/ 0 h 148055"/>
              <a:gd name="connsiteX1" fmla="*/ 1431705 w 1707033"/>
              <a:gd name="connsiteY1" fmla="*/ 0 h 148055"/>
              <a:gd name="connsiteX2" fmla="*/ 1707033 w 1707033"/>
              <a:gd name="connsiteY2" fmla="*/ 148055 h 148055"/>
            </a:gdLst>
            <a:ahLst/>
            <a:cxnLst>
              <a:cxn ang="0">
                <a:pos x="connsiteX0" y="connsiteY0"/>
              </a:cxn>
              <a:cxn ang="0">
                <a:pos x="connsiteX1" y="connsiteY1"/>
              </a:cxn>
              <a:cxn ang="0">
                <a:pos x="connsiteX2" y="connsiteY2"/>
              </a:cxn>
            </a:cxnLst>
            <a:rect l="l" t="t" r="r" b="b"/>
            <a:pathLst>
              <a:path w="1707033" h="148055">
                <a:moveTo>
                  <a:pt x="0" y="0"/>
                </a:moveTo>
                <a:lnTo>
                  <a:pt x="1431705" y="0"/>
                </a:lnTo>
                <a:lnTo>
                  <a:pt x="1707033" y="148055"/>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9" name="グループ化 18"/>
          <p:cNvGrpSpPr/>
          <p:nvPr/>
        </p:nvGrpSpPr>
        <p:grpSpPr>
          <a:xfrm>
            <a:off x="1475656" y="548680"/>
            <a:ext cx="1143008" cy="1143008"/>
            <a:chOff x="3500430" y="2929728"/>
            <a:chExt cx="1143008" cy="1143008"/>
          </a:xfrm>
        </p:grpSpPr>
        <p:sp>
          <p:nvSpPr>
            <p:cNvPr id="14" name="円/楕円 13"/>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2" name="コンテンツ プレースホルダ 10"/>
          <p:cNvSpPr txBox="1">
            <a:spLocks/>
          </p:cNvSpPr>
          <p:nvPr/>
        </p:nvSpPr>
        <p:spPr>
          <a:xfrm>
            <a:off x="4145464" y="1670438"/>
            <a:ext cx="4857784" cy="490542"/>
          </a:xfrm>
          <a:prstGeom prst="rect">
            <a:avLst/>
          </a:prstGeom>
        </p:spPr>
        <p:txBody>
          <a:bodyPr vert="horz" lIns="0" tIns="0" rIns="0" bIns="0" rtlCol="0" anchor="t" anchorCtr="0">
            <a:noAutofit/>
          </a:bodyPr>
          <a:lstStyle/>
          <a:p>
            <a:pPr marL="342900" lvl="0" indent="-342900">
              <a:lnSpc>
                <a:spcPct val="150000"/>
              </a:lnSpc>
              <a:defRPr/>
            </a:pPr>
            <a:r>
              <a:rPr kumimoji="1" lang="ja-JP" altLang="en-US"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■住民の声をよく聞く耳</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20" name="フリーフォーム 19"/>
          <p:cNvSpPr/>
          <p:nvPr/>
        </p:nvSpPr>
        <p:spPr>
          <a:xfrm flipV="1">
            <a:off x="3059832" y="1196751"/>
            <a:ext cx="1152128" cy="720079"/>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650633 w 1041012"/>
              <a:gd name="connsiteY1" fmla="*/ 182487 h 182487"/>
              <a:gd name="connsiteX2" fmla="*/ 1041012 w 1041012"/>
              <a:gd name="connsiteY2" fmla="*/ 0 h 182487"/>
            </a:gdLst>
            <a:ahLst/>
            <a:cxnLst>
              <a:cxn ang="0">
                <a:pos x="connsiteX0" y="connsiteY0"/>
              </a:cxn>
              <a:cxn ang="0">
                <a:pos x="connsiteX1" y="connsiteY1"/>
              </a:cxn>
              <a:cxn ang="0">
                <a:pos x="connsiteX2" y="connsiteY2"/>
              </a:cxn>
            </a:cxnLst>
            <a:rect l="l" t="t" r="r" b="b"/>
            <a:pathLst>
              <a:path w="1041012" h="182487">
                <a:moveTo>
                  <a:pt x="0" y="182487"/>
                </a:moveTo>
                <a:lnTo>
                  <a:pt x="650633" y="182487"/>
                </a:lnTo>
                <a:lnTo>
                  <a:pt x="1041012"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18"/>
          <p:cNvGrpSpPr/>
          <p:nvPr/>
        </p:nvGrpSpPr>
        <p:grpSpPr>
          <a:xfrm>
            <a:off x="2483767" y="620688"/>
            <a:ext cx="1143008" cy="1143008"/>
            <a:chOff x="3500430" y="2929728"/>
            <a:chExt cx="1143008" cy="1143008"/>
          </a:xfrm>
        </p:grpSpPr>
        <p:sp>
          <p:nvSpPr>
            <p:cNvPr id="22" name="円/楕円 21"/>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28" name="コンテンツ プレースホルダ 10"/>
          <p:cNvSpPr txBox="1">
            <a:spLocks/>
          </p:cNvSpPr>
          <p:nvPr/>
        </p:nvSpPr>
        <p:spPr>
          <a:xfrm>
            <a:off x="3131840" y="4941168"/>
            <a:ext cx="4857784" cy="423664"/>
          </a:xfrm>
          <a:prstGeom prst="rect">
            <a:avLst/>
          </a:prstGeom>
        </p:spPr>
        <p:txBody>
          <a:bodyPr vert="horz" lIns="0" tIns="0" rIns="0" bIns="0" rtlCol="0" anchor="t" anchorCtr="0">
            <a:noAutofit/>
          </a:bodyPr>
          <a:lstStyle/>
          <a:p>
            <a:pPr marL="342900" lvl="0" indent="-342900">
              <a:lnSpc>
                <a:spcPct val="150000"/>
              </a:lnSpc>
              <a:defRPr/>
            </a:pPr>
            <a:endParaRPr kumimoji="1" lang="en-US" altLang="ja-JP" sz="20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31" name="コンテンツ プレースホルダ 10"/>
          <p:cNvSpPr txBox="1">
            <a:spLocks/>
          </p:cNvSpPr>
          <p:nvPr/>
        </p:nvSpPr>
        <p:spPr>
          <a:xfrm>
            <a:off x="4145464" y="4824536"/>
            <a:ext cx="4857784" cy="1484784"/>
          </a:xfrm>
          <a:prstGeom prst="rect">
            <a:avLst/>
          </a:prstGeom>
        </p:spPr>
        <p:txBody>
          <a:bodyPr vert="horz" lIns="0" tIns="0" rIns="0" bIns="0" rtlCol="0" anchor="t" anchorCtr="0">
            <a:noAutofit/>
          </a:bodyPr>
          <a:lstStyle/>
          <a:p>
            <a:pPr marL="342900" lvl="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■くまもとを熱くする情熱の赤い頬</a:t>
            </a:r>
            <a:endParaRPr lang="en-US" altLang="ja-JP"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marL="342900" indent="-342900">
              <a:lnSpc>
                <a:spcPct val="150000"/>
              </a:lnSpc>
              <a:defRPr/>
            </a:pPr>
            <a:r>
              <a:rPr kumimoji="1" lang="ja-JP" altLang="en-US"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■住民をやさしく包み込む大きな</a:t>
            </a: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おなか</a:t>
            </a:r>
            <a:endParaRPr lang="en-US" altLang="ja-JP"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marL="34290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■安心感を与える愛くるしいフォルム</a:t>
            </a:r>
            <a:endParaRPr lang="en-US" altLang="ja-JP"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marL="342900" lvl="0" indent="-342900">
              <a:lnSpc>
                <a:spcPct val="150000"/>
              </a:lnSpc>
              <a:defRPr/>
            </a:pPr>
            <a:endParaRPr kumimoji="1" lang="en-US" altLang="ja-JP" sz="20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25" name="コンテンツ プレースホルダ 10"/>
          <p:cNvSpPr txBox="1">
            <a:spLocks/>
          </p:cNvSpPr>
          <p:nvPr/>
        </p:nvSpPr>
        <p:spPr>
          <a:xfrm>
            <a:off x="4145464" y="2175234"/>
            <a:ext cx="4857784" cy="504056"/>
          </a:xfrm>
          <a:prstGeom prst="rect">
            <a:avLst/>
          </a:prstGeom>
        </p:spPr>
        <p:txBody>
          <a:bodyPr vert="horz" lIns="0" tIns="0" rIns="0" bIns="0" rtlCol="0" anchor="t" anchorCtr="0">
            <a:noAutofit/>
          </a:bodyPr>
          <a:lstStyle/>
          <a:p>
            <a:pPr marL="342900" lvl="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■ぶれない意志を表す力強い眉毛</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37" name="フリーフォーム 36"/>
          <p:cNvSpPr/>
          <p:nvPr/>
        </p:nvSpPr>
        <p:spPr>
          <a:xfrm flipV="1">
            <a:off x="2627784" y="1196751"/>
            <a:ext cx="1656184" cy="1224136"/>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543137 w 1041012"/>
              <a:gd name="connsiteY1" fmla="*/ 182487 h 182487"/>
              <a:gd name="connsiteX2" fmla="*/ 1041012 w 1041012"/>
              <a:gd name="connsiteY2" fmla="*/ 0 h 182487"/>
            </a:gdLst>
            <a:ahLst/>
            <a:cxnLst>
              <a:cxn ang="0">
                <a:pos x="connsiteX0" y="connsiteY0"/>
              </a:cxn>
              <a:cxn ang="0">
                <a:pos x="connsiteX1" y="connsiteY1"/>
              </a:cxn>
              <a:cxn ang="0">
                <a:pos x="connsiteX2" y="connsiteY2"/>
              </a:cxn>
            </a:cxnLst>
            <a:rect l="l" t="t" r="r" b="b"/>
            <a:pathLst>
              <a:path w="1041012" h="182487">
                <a:moveTo>
                  <a:pt x="0" y="182487"/>
                </a:moveTo>
                <a:lnTo>
                  <a:pt x="543137" y="182487"/>
                </a:lnTo>
                <a:lnTo>
                  <a:pt x="1041012"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18"/>
          <p:cNvGrpSpPr/>
          <p:nvPr/>
        </p:nvGrpSpPr>
        <p:grpSpPr>
          <a:xfrm>
            <a:off x="2051719" y="620688"/>
            <a:ext cx="1143008" cy="1143008"/>
            <a:chOff x="3500430" y="2929728"/>
            <a:chExt cx="1143008" cy="1143008"/>
          </a:xfrm>
        </p:grpSpPr>
        <p:sp>
          <p:nvSpPr>
            <p:cNvPr id="39" name="円/楕円 38"/>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26" name="コンテンツ プレースホルダ 10"/>
          <p:cNvSpPr txBox="1">
            <a:spLocks/>
          </p:cNvSpPr>
          <p:nvPr/>
        </p:nvSpPr>
        <p:spPr>
          <a:xfrm>
            <a:off x="4145464" y="2693544"/>
            <a:ext cx="4857784" cy="504056"/>
          </a:xfrm>
          <a:prstGeom prst="rect">
            <a:avLst/>
          </a:prstGeom>
        </p:spPr>
        <p:txBody>
          <a:bodyPr vert="horz" lIns="0" tIns="0" rIns="0" bIns="0" rtlCol="0" anchor="t" anchorCtr="0">
            <a:noAutofit/>
          </a:bodyPr>
          <a:lstStyle/>
          <a:p>
            <a:pPr marL="342900" lvl="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■将来を見通すまっすぐなまなざし</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50" name="フリーフォーム 49"/>
          <p:cNvSpPr/>
          <p:nvPr/>
        </p:nvSpPr>
        <p:spPr>
          <a:xfrm flipV="1">
            <a:off x="2555777" y="1628799"/>
            <a:ext cx="1656184" cy="1224136"/>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543137 w 1041012"/>
              <a:gd name="connsiteY1" fmla="*/ 182487 h 182487"/>
              <a:gd name="connsiteX2" fmla="*/ 1041012 w 1041012"/>
              <a:gd name="connsiteY2" fmla="*/ 0 h 182487"/>
            </a:gdLst>
            <a:ahLst/>
            <a:cxnLst>
              <a:cxn ang="0">
                <a:pos x="connsiteX0" y="connsiteY0"/>
              </a:cxn>
              <a:cxn ang="0">
                <a:pos x="connsiteX1" y="connsiteY1"/>
              </a:cxn>
              <a:cxn ang="0">
                <a:pos x="connsiteX2" y="connsiteY2"/>
              </a:cxn>
            </a:cxnLst>
            <a:rect l="l" t="t" r="r" b="b"/>
            <a:pathLst>
              <a:path w="1041012" h="182487">
                <a:moveTo>
                  <a:pt x="0" y="182487"/>
                </a:moveTo>
                <a:lnTo>
                  <a:pt x="543137" y="182487"/>
                </a:lnTo>
                <a:lnTo>
                  <a:pt x="1041012"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1" name="グループ化 18"/>
          <p:cNvGrpSpPr/>
          <p:nvPr/>
        </p:nvGrpSpPr>
        <p:grpSpPr>
          <a:xfrm>
            <a:off x="1979712" y="1052736"/>
            <a:ext cx="1143008" cy="1143008"/>
            <a:chOff x="3500430" y="2929728"/>
            <a:chExt cx="1143008" cy="1143008"/>
          </a:xfrm>
        </p:grpSpPr>
        <p:sp>
          <p:nvSpPr>
            <p:cNvPr id="52" name="円/楕円 51"/>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27" name="コンテンツ プレースホルダ 10"/>
          <p:cNvSpPr txBox="1">
            <a:spLocks/>
          </p:cNvSpPr>
          <p:nvPr/>
        </p:nvSpPr>
        <p:spPr>
          <a:xfrm>
            <a:off x="4145464" y="3211854"/>
            <a:ext cx="4857784" cy="504056"/>
          </a:xfrm>
          <a:prstGeom prst="rect">
            <a:avLst/>
          </a:prstGeom>
        </p:spPr>
        <p:txBody>
          <a:bodyPr vert="horz" lIns="0" tIns="0" rIns="0" bIns="0" rtlCol="0" anchor="t" anchorCtr="0">
            <a:noAutofit/>
          </a:bodyPr>
          <a:lstStyle/>
          <a:p>
            <a:pPr marL="342900" lvl="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■問題点を嗅ぎつける鼻</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62" name="フリーフォーム 61"/>
          <p:cNvSpPr/>
          <p:nvPr/>
        </p:nvSpPr>
        <p:spPr>
          <a:xfrm flipV="1">
            <a:off x="2267744" y="1844822"/>
            <a:ext cx="2016225" cy="1656183"/>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543137 w 1041012"/>
              <a:gd name="connsiteY1" fmla="*/ 182487 h 182487"/>
              <a:gd name="connsiteX2" fmla="*/ 1041012 w 1041012"/>
              <a:gd name="connsiteY2" fmla="*/ 0 h 182487"/>
              <a:gd name="connsiteX0" fmla="*/ 0 w 1041012"/>
              <a:gd name="connsiteY0" fmla="*/ 182487 h 182487"/>
              <a:gd name="connsiteX1" fmla="*/ 483327 w 1041012"/>
              <a:gd name="connsiteY1" fmla="*/ 182487 h 182487"/>
              <a:gd name="connsiteX2" fmla="*/ 1041012 w 1041012"/>
              <a:gd name="connsiteY2" fmla="*/ 0 h 182487"/>
              <a:gd name="connsiteX0" fmla="*/ 0 w 1041012"/>
              <a:gd name="connsiteY0" fmla="*/ 182487 h 182487"/>
              <a:gd name="connsiteX1" fmla="*/ 37179 w 1041012"/>
              <a:gd name="connsiteY1" fmla="*/ 182487 h 182487"/>
              <a:gd name="connsiteX2" fmla="*/ 483327 w 1041012"/>
              <a:gd name="connsiteY2" fmla="*/ 182487 h 182487"/>
              <a:gd name="connsiteX3" fmla="*/ 1041012 w 1041012"/>
              <a:gd name="connsiteY3" fmla="*/ 0 h 182487"/>
            </a:gdLst>
            <a:ahLst/>
            <a:cxnLst>
              <a:cxn ang="0">
                <a:pos x="connsiteX0" y="connsiteY0"/>
              </a:cxn>
              <a:cxn ang="0">
                <a:pos x="connsiteX1" y="connsiteY1"/>
              </a:cxn>
              <a:cxn ang="0">
                <a:pos x="connsiteX2" y="connsiteY2"/>
              </a:cxn>
              <a:cxn ang="0">
                <a:pos x="connsiteX3" y="connsiteY3"/>
              </a:cxn>
            </a:cxnLst>
            <a:rect l="l" t="t" r="r" b="b"/>
            <a:pathLst>
              <a:path w="1041012" h="182487">
                <a:moveTo>
                  <a:pt x="0" y="182487"/>
                </a:moveTo>
                <a:lnTo>
                  <a:pt x="37179" y="182487"/>
                </a:lnTo>
                <a:lnTo>
                  <a:pt x="483327" y="182487"/>
                </a:lnTo>
                <a:lnTo>
                  <a:pt x="1041012"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3" name="グループ化 18"/>
          <p:cNvGrpSpPr/>
          <p:nvPr/>
        </p:nvGrpSpPr>
        <p:grpSpPr>
          <a:xfrm>
            <a:off x="1475656" y="1268760"/>
            <a:ext cx="1143008" cy="1143008"/>
            <a:chOff x="3500430" y="2929728"/>
            <a:chExt cx="1143008" cy="1143008"/>
          </a:xfrm>
        </p:grpSpPr>
        <p:sp>
          <p:nvSpPr>
            <p:cNvPr id="64" name="円/楕円 63"/>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29" name="コンテンツ プレースホルダ 10"/>
          <p:cNvSpPr txBox="1">
            <a:spLocks/>
          </p:cNvSpPr>
          <p:nvPr/>
        </p:nvSpPr>
        <p:spPr>
          <a:xfrm>
            <a:off x="4145464" y="3730164"/>
            <a:ext cx="4857784" cy="504056"/>
          </a:xfrm>
          <a:prstGeom prst="rect">
            <a:avLst/>
          </a:prstGeom>
        </p:spPr>
        <p:txBody>
          <a:bodyPr vert="horz" lIns="0" tIns="0" rIns="0" bIns="0" rtlCol="0" anchor="t" anchorCtr="0">
            <a:noAutofit/>
          </a:bodyPr>
          <a:lstStyle/>
          <a:p>
            <a:pPr marL="342900" indent="-342900">
              <a:lnSpc>
                <a:spcPct val="150000"/>
              </a:lnSpc>
              <a:defRPr/>
            </a:pP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■地方から国へ提言する口</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69" name="フリーフォーム 68"/>
          <p:cNvSpPr/>
          <p:nvPr/>
        </p:nvSpPr>
        <p:spPr>
          <a:xfrm flipV="1">
            <a:off x="2771801" y="2204861"/>
            <a:ext cx="1440160" cy="1728194"/>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543137 w 1041012"/>
              <a:gd name="connsiteY1" fmla="*/ 182487 h 182487"/>
              <a:gd name="connsiteX2" fmla="*/ 1041012 w 1041012"/>
              <a:gd name="connsiteY2" fmla="*/ 0 h 182487"/>
              <a:gd name="connsiteX0" fmla="*/ 0 w 1041012"/>
              <a:gd name="connsiteY0" fmla="*/ 182487 h 257629"/>
              <a:gd name="connsiteX1" fmla="*/ 316829 w 1041012"/>
              <a:gd name="connsiteY1" fmla="*/ 257629 h 257629"/>
              <a:gd name="connsiteX2" fmla="*/ 1041012 w 1041012"/>
              <a:gd name="connsiteY2" fmla="*/ 0 h 257629"/>
              <a:gd name="connsiteX0" fmla="*/ 0 w 905228"/>
              <a:gd name="connsiteY0" fmla="*/ 257629 h 257629"/>
              <a:gd name="connsiteX1" fmla="*/ 181045 w 905228"/>
              <a:gd name="connsiteY1" fmla="*/ 257629 h 257629"/>
              <a:gd name="connsiteX2" fmla="*/ 905228 w 905228"/>
              <a:gd name="connsiteY2" fmla="*/ 0 h 257629"/>
            </a:gdLst>
            <a:ahLst/>
            <a:cxnLst>
              <a:cxn ang="0">
                <a:pos x="connsiteX0" y="connsiteY0"/>
              </a:cxn>
              <a:cxn ang="0">
                <a:pos x="connsiteX1" y="connsiteY1"/>
              </a:cxn>
              <a:cxn ang="0">
                <a:pos x="connsiteX2" y="connsiteY2"/>
              </a:cxn>
            </a:cxnLst>
            <a:rect l="l" t="t" r="r" b="b"/>
            <a:pathLst>
              <a:path w="905228" h="257629">
                <a:moveTo>
                  <a:pt x="0" y="257629"/>
                </a:moveTo>
                <a:lnTo>
                  <a:pt x="181045" y="257629"/>
                </a:lnTo>
                <a:lnTo>
                  <a:pt x="905228"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0" name="グループ化 18"/>
          <p:cNvGrpSpPr/>
          <p:nvPr/>
        </p:nvGrpSpPr>
        <p:grpSpPr>
          <a:xfrm>
            <a:off x="1763688" y="1628800"/>
            <a:ext cx="1143008" cy="1143008"/>
            <a:chOff x="3500430" y="2929728"/>
            <a:chExt cx="1143008" cy="1143008"/>
          </a:xfrm>
        </p:grpSpPr>
        <p:sp>
          <p:nvSpPr>
            <p:cNvPr id="71" name="円/楕円 70"/>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30" name="コンテンツ プレースホルダ 10"/>
          <p:cNvSpPr txBox="1">
            <a:spLocks/>
          </p:cNvSpPr>
          <p:nvPr/>
        </p:nvSpPr>
        <p:spPr>
          <a:xfrm>
            <a:off x="4145464" y="4248472"/>
            <a:ext cx="4857784" cy="504056"/>
          </a:xfrm>
          <a:prstGeom prst="rect">
            <a:avLst/>
          </a:prstGeom>
        </p:spPr>
        <p:txBody>
          <a:bodyPr vert="horz" lIns="0" tIns="0" rIns="0" bIns="0" rtlCol="0" anchor="t" anchorCtr="0">
            <a:noAutofit/>
          </a:bodyPr>
          <a:lstStyle/>
          <a:p>
            <a:pPr marL="342900" lvl="0" indent="-342900">
              <a:lnSpc>
                <a:spcPct val="150000"/>
              </a:lnSpc>
              <a:defRPr/>
            </a:pPr>
            <a:r>
              <a:rPr kumimoji="1" lang="ja-JP" altLang="en-US"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a:t>
            </a:r>
            <a:r>
              <a:rPr lang="ja-JP" altLang="en-US" sz="2200" dirty="0" smtClean="0">
                <a:solidFill>
                  <a:srgbClr val="00FF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すぐに行動する軽快なフットワーク</a:t>
            </a:r>
            <a:endParaRPr kumimoji="1" lang="en-US" altLang="ja-JP" sz="2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grpSp>
        <p:nvGrpSpPr>
          <p:cNvPr id="93" name="グループ化 92"/>
          <p:cNvGrpSpPr/>
          <p:nvPr/>
        </p:nvGrpSpPr>
        <p:grpSpPr>
          <a:xfrm>
            <a:off x="158498" y="908720"/>
            <a:ext cx="4197478" cy="5904656"/>
            <a:chOff x="0" y="908720"/>
            <a:chExt cx="4197478" cy="5904656"/>
          </a:xfrm>
        </p:grpSpPr>
        <p:sp>
          <p:nvSpPr>
            <p:cNvPr id="90" name="正方形/長方形 89"/>
            <p:cNvSpPr/>
            <p:nvPr/>
          </p:nvSpPr>
          <p:spPr>
            <a:xfrm>
              <a:off x="75214" y="908720"/>
              <a:ext cx="3685465"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descr="dl_kuma02.gif"/>
            <p:cNvPicPr>
              <a:picLocks noChangeAspect="1"/>
            </p:cNvPicPr>
            <p:nvPr/>
          </p:nvPicPr>
          <p:blipFill>
            <a:blip r:embed="rId3" cstate="email"/>
            <a:stretch>
              <a:fillRect/>
            </a:stretch>
          </p:blipFill>
          <p:spPr>
            <a:xfrm>
              <a:off x="0" y="1052736"/>
              <a:ext cx="4197478" cy="5481414"/>
            </a:xfrm>
            <a:prstGeom prst="rect">
              <a:avLst/>
            </a:prstGeom>
          </p:spPr>
        </p:pic>
      </p:grpSp>
      <p:sp>
        <p:nvSpPr>
          <p:cNvPr id="77" name="フリーフォーム 76"/>
          <p:cNvSpPr/>
          <p:nvPr/>
        </p:nvSpPr>
        <p:spPr>
          <a:xfrm>
            <a:off x="3419873" y="4509120"/>
            <a:ext cx="792088" cy="1152128"/>
          </a:xfrm>
          <a:custGeom>
            <a:avLst/>
            <a:gdLst>
              <a:gd name="connsiteX0" fmla="*/ 0 w 1130969"/>
              <a:gd name="connsiteY0" fmla="*/ 192505 h 192505"/>
              <a:gd name="connsiteX1" fmla="*/ 240632 w 1130969"/>
              <a:gd name="connsiteY1" fmla="*/ 12031 h 192505"/>
              <a:gd name="connsiteX2" fmla="*/ 1130969 w 1130969"/>
              <a:gd name="connsiteY2" fmla="*/ 0 h 192505"/>
              <a:gd name="connsiteX0" fmla="*/ 0 w 1041012"/>
              <a:gd name="connsiteY0" fmla="*/ 192505 h 192505"/>
              <a:gd name="connsiteX1" fmla="*/ 240632 w 1041012"/>
              <a:gd name="connsiteY1" fmla="*/ 12031 h 192505"/>
              <a:gd name="connsiteX2" fmla="*/ 1041012 w 1041012"/>
              <a:gd name="connsiteY2" fmla="*/ 0 h 192505"/>
              <a:gd name="connsiteX0" fmla="*/ 0 w 1041012"/>
              <a:gd name="connsiteY0" fmla="*/ 192505 h 192505"/>
              <a:gd name="connsiteX1" fmla="*/ 411311 w 1041012"/>
              <a:gd name="connsiteY1" fmla="*/ 0 h 192505"/>
              <a:gd name="connsiteX2" fmla="*/ 1041012 w 1041012"/>
              <a:gd name="connsiteY2" fmla="*/ 0 h 192505"/>
              <a:gd name="connsiteX0" fmla="*/ 0 w 1041013"/>
              <a:gd name="connsiteY0" fmla="*/ 159676 h 159676"/>
              <a:gd name="connsiteX1" fmla="*/ 411312 w 1041013"/>
              <a:gd name="connsiteY1" fmla="*/ 0 h 159676"/>
              <a:gd name="connsiteX2" fmla="*/ 1041013 w 1041013"/>
              <a:gd name="connsiteY2" fmla="*/ 0 h 159676"/>
              <a:gd name="connsiteX0" fmla="*/ 0 w 1041012"/>
              <a:gd name="connsiteY0" fmla="*/ 182487 h 182487"/>
              <a:gd name="connsiteX1" fmla="*/ 411311 w 1041012"/>
              <a:gd name="connsiteY1" fmla="*/ 0 h 182487"/>
              <a:gd name="connsiteX2" fmla="*/ 1041012 w 1041012"/>
              <a:gd name="connsiteY2" fmla="*/ 0 h 182487"/>
              <a:gd name="connsiteX0" fmla="*/ 0 w 1041012"/>
              <a:gd name="connsiteY0" fmla="*/ 182487 h 182487"/>
              <a:gd name="connsiteX1" fmla="*/ 543137 w 1041012"/>
              <a:gd name="connsiteY1" fmla="*/ 182487 h 182487"/>
              <a:gd name="connsiteX2" fmla="*/ 1041012 w 1041012"/>
              <a:gd name="connsiteY2" fmla="*/ 0 h 182487"/>
              <a:gd name="connsiteX0" fmla="*/ 0 w 783077"/>
              <a:gd name="connsiteY0" fmla="*/ 186930 h 186930"/>
              <a:gd name="connsiteX1" fmla="*/ 285202 w 783077"/>
              <a:gd name="connsiteY1" fmla="*/ 182487 h 186930"/>
              <a:gd name="connsiteX2" fmla="*/ 783077 w 783077"/>
              <a:gd name="connsiteY2" fmla="*/ 0 h 186930"/>
              <a:gd name="connsiteX0" fmla="*/ 0 w 783077"/>
              <a:gd name="connsiteY0" fmla="*/ 186930 h 186930"/>
              <a:gd name="connsiteX1" fmla="*/ 284754 w 783077"/>
              <a:gd name="connsiteY1" fmla="*/ 186930 h 186930"/>
              <a:gd name="connsiteX2" fmla="*/ 783077 w 783077"/>
              <a:gd name="connsiteY2" fmla="*/ 0 h 186930"/>
            </a:gdLst>
            <a:ahLst/>
            <a:cxnLst>
              <a:cxn ang="0">
                <a:pos x="connsiteX0" y="connsiteY0"/>
              </a:cxn>
              <a:cxn ang="0">
                <a:pos x="connsiteX1" y="connsiteY1"/>
              </a:cxn>
              <a:cxn ang="0">
                <a:pos x="connsiteX2" y="connsiteY2"/>
              </a:cxn>
            </a:cxnLst>
            <a:rect l="l" t="t" r="r" b="b"/>
            <a:pathLst>
              <a:path w="783077" h="186930">
                <a:moveTo>
                  <a:pt x="0" y="186930"/>
                </a:moveTo>
                <a:lnTo>
                  <a:pt x="284754" y="186930"/>
                </a:lnTo>
                <a:lnTo>
                  <a:pt x="783077" y="0"/>
                </a:lnTo>
              </a:path>
            </a:pathLst>
          </a:custGeom>
          <a:ln w="254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8" name="グループ化 18"/>
          <p:cNvGrpSpPr/>
          <p:nvPr/>
        </p:nvGrpSpPr>
        <p:grpSpPr>
          <a:xfrm>
            <a:off x="2267744" y="5085184"/>
            <a:ext cx="1193891" cy="1143008"/>
            <a:chOff x="3500430" y="2929728"/>
            <a:chExt cx="1143008" cy="1143008"/>
          </a:xfrm>
        </p:grpSpPr>
        <p:sp>
          <p:nvSpPr>
            <p:cNvPr id="79" name="円/楕円 78"/>
            <p:cNvSpPr/>
            <p:nvPr/>
          </p:nvSpPr>
          <p:spPr>
            <a:xfrm>
              <a:off x="3786182" y="3214686"/>
              <a:ext cx="571504"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p:nvPr/>
          </p:nvCxnSpPr>
          <p:spPr>
            <a:xfrm>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5400000">
              <a:off x="3500430" y="3500438"/>
              <a:ext cx="1143008" cy="1588"/>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85" decel="100000"/>
                                        <p:tgtEl>
                                          <p:spTgt spid="43"/>
                                        </p:tgtEl>
                                      </p:cBhvr>
                                    </p:animEffect>
                                    <p:animScale>
                                      <p:cBhvr>
                                        <p:cTn id="8" dur="385" decel="100000"/>
                                        <p:tgtEl>
                                          <p:spTgt spid="43"/>
                                        </p:tgtEl>
                                      </p:cBhvr>
                                      <p:from x="10000" y="10000"/>
                                      <p:to x="200000" y="450000"/>
                                    </p:animScale>
                                    <p:animScale>
                                      <p:cBhvr>
                                        <p:cTn id="9" dur="615" accel="100000" fill="hold">
                                          <p:stCondLst>
                                            <p:cond delay="385"/>
                                          </p:stCondLst>
                                        </p:cTn>
                                        <p:tgtEl>
                                          <p:spTgt spid="43"/>
                                        </p:tgtEl>
                                      </p:cBhvr>
                                      <p:from x="200000" y="450000"/>
                                      <p:to x="100000" y="100000"/>
                                    </p:animScale>
                                    <p:set>
                                      <p:cBhvr>
                                        <p:cTn id="10" dur="385" fill="hold"/>
                                        <p:tgtEl>
                                          <p:spTgt spid="43"/>
                                        </p:tgtEl>
                                        <p:attrNameLst>
                                          <p:attrName>ppt_x</p:attrName>
                                        </p:attrNameLst>
                                      </p:cBhvr>
                                      <p:to>
                                        <p:strVal val="(0.5)"/>
                                      </p:to>
                                    </p:set>
                                    <p:anim from="(0.5)" to="(#ppt_x)" calcmode="lin" valueType="num">
                                      <p:cBhvr>
                                        <p:cTn id="11" dur="615" accel="100000" fill="hold">
                                          <p:stCondLst>
                                            <p:cond delay="385"/>
                                          </p:stCondLst>
                                        </p:cTn>
                                        <p:tgtEl>
                                          <p:spTgt spid="43"/>
                                        </p:tgtEl>
                                        <p:attrNameLst>
                                          <p:attrName>ppt_x</p:attrName>
                                        </p:attrNameLst>
                                      </p:cBhvr>
                                    </p:anim>
                                    <p:set>
                                      <p:cBhvr>
                                        <p:cTn id="12" dur="385" fill="hold"/>
                                        <p:tgtEl>
                                          <p:spTgt spid="43"/>
                                        </p:tgtEl>
                                        <p:attrNameLst>
                                          <p:attrName>ppt_y</p:attrName>
                                        </p:attrNameLst>
                                      </p:cBhvr>
                                      <p:to>
                                        <p:strVal val="(#ppt_y+0.4)"/>
                                      </p:to>
                                    </p:set>
                                    <p:anim from="(#ppt_y+0.4)" to="(#ppt_y)" calcmode="lin" valueType="num">
                                      <p:cBhvr>
                                        <p:cTn id="13" dur="615" accel="100000" fill="hold">
                                          <p:stCondLst>
                                            <p:cond delay="385"/>
                                          </p:stCondLst>
                                        </p:cTn>
                                        <p:tgtEl>
                                          <p:spTgt spid="4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1500"/>
                            </p:stCondLst>
                            <p:childTnLst>
                              <p:par>
                                <p:cTn id="28" presetID="1" presetClass="exit" presetSubtype="0" fill="hold" nodeType="after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par>
                          <p:cTn id="30" fill="hold">
                            <p:stCondLst>
                              <p:cond delay="1500"/>
                            </p:stCondLst>
                            <p:childTnLst>
                              <p:par>
                                <p:cTn id="31" presetID="1" presetClass="exit" presetSubtype="0" fill="hold" grpId="1" nodeType="after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1500"/>
                            </p:stCondLst>
                            <p:childTnLst>
                              <p:par>
                                <p:cTn id="47" presetID="1" presetClass="exit" presetSubtype="0" fill="hold" nodeType="after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par>
                          <p:cTn id="49" fill="hold">
                            <p:stCondLst>
                              <p:cond delay="1500"/>
                            </p:stCondLst>
                            <p:childTnLst>
                              <p:par>
                                <p:cTn id="50" presetID="1" presetClass="exit" presetSubtype="0" fill="hold" grpId="1" nodeType="after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1500"/>
                            </p:stCondLst>
                            <p:childTnLst>
                              <p:par>
                                <p:cTn id="66" presetID="1" presetClass="exit" presetSubtype="0" fill="hold" grpId="1" nodeType="afterEffect">
                                  <p:stCondLst>
                                    <p:cond delay="0"/>
                                  </p:stCondLst>
                                  <p:childTnLst>
                                    <p:set>
                                      <p:cBhvr>
                                        <p:cTn id="67" dur="1" fill="hold">
                                          <p:stCondLst>
                                            <p:cond delay="0"/>
                                          </p:stCondLst>
                                        </p:cTn>
                                        <p:tgtEl>
                                          <p:spTgt spid="37"/>
                                        </p:tgtEl>
                                        <p:attrNameLst>
                                          <p:attrName>style.visibility</p:attrName>
                                        </p:attrNameLst>
                                      </p:cBhvr>
                                      <p:to>
                                        <p:strVal val="hidden"/>
                                      </p:to>
                                    </p:set>
                                  </p:childTnLst>
                                </p:cTn>
                              </p:par>
                            </p:childTnLst>
                          </p:cTn>
                        </p:par>
                        <p:par>
                          <p:cTn id="68" fill="hold">
                            <p:stCondLst>
                              <p:cond delay="1500"/>
                            </p:stCondLst>
                            <p:childTnLst>
                              <p:par>
                                <p:cTn id="69" presetID="1" presetClass="exit" presetSubtype="0" fill="hold" nodeType="afterEffect">
                                  <p:stCondLst>
                                    <p:cond delay="0"/>
                                  </p:stCondLst>
                                  <p:childTnLst>
                                    <p:set>
                                      <p:cBhvr>
                                        <p:cTn id="70" dur="1" fill="hold">
                                          <p:stCondLst>
                                            <p:cond delay="0"/>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par>
                          <p:cTn id="84" fill="hold">
                            <p:stCondLst>
                              <p:cond delay="1500"/>
                            </p:stCondLst>
                            <p:childTnLst>
                              <p:par>
                                <p:cTn id="85" presetID="1" presetClass="exit" presetSubtype="0" fill="hold" nodeType="afterEffect">
                                  <p:stCondLst>
                                    <p:cond delay="0"/>
                                  </p:stCondLst>
                                  <p:childTnLst>
                                    <p:set>
                                      <p:cBhvr>
                                        <p:cTn id="86" dur="1" fill="hold">
                                          <p:stCondLst>
                                            <p:cond delay="0"/>
                                          </p:stCondLst>
                                        </p:cTn>
                                        <p:tgtEl>
                                          <p:spTgt spid="51"/>
                                        </p:tgtEl>
                                        <p:attrNameLst>
                                          <p:attrName>style.visibility</p:attrName>
                                        </p:attrNameLst>
                                      </p:cBhvr>
                                      <p:to>
                                        <p:strVal val="hidden"/>
                                      </p:to>
                                    </p:set>
                                  </p:childTnLst>
                                </p:cTn>
                              </p:par>
                            </p:childTnLst>
                          </p:cTn>
                        </p:par>
                        <p:par>
                          <p:cTn id="87" fill="hold">
                            <p:stCondLst>
                              <p:cond delay="1500"/>
                            </p:stCondLst>
                            <p:childTnLst>
                              <p:par>
                                <p:cTn id="88" presetID="1" presetClass="exit" presetSubtype="0" fill="hold" grpId="1" nodeType="afterEffect">
                                  <p:stCondLst>
                                    <p:cond delay="0"/>
                                  </p:stCondLst>
                                  <p:childTnLst>
                                    <p:set>
                                      <p:cBhvr>
                                        <p:cTn id="89" dur="1" fill="hold">
                                          <p:stCondLst>
                                            <p:cond delay="0"/>
                                          </p:stCondLst>
                                        </p:cTn>
                                        <p:tgtEl>
                                          <p:spTgt spid="5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par>
                          <p:cTn id="103" fill="hold">
                            <p:stCondLst>
                              <p:cond delay="1500"/>
                            </p:stCondLst>
                            <p:childTnLst>
                              <p:par>
                                <p:cTn id="104" presetID="1" presetClass="exit" presetSubtype="0" fill="hold" nodeType="afterEffect">
                                  <p:stCondLst>
                                    <p:cond delay="0"/>
                                  </p:stCondLst>
                                  <p:childTnLst>
                                    <p:set>
                                      <p:cBhvr>
                                        <p:cTn id="105" dur="1" fill="hold">
                                          <p:stCondLst>
                                            <p:cond delay="0"/>
                                          </p:stCondLst>
                                        </p:cTn>
                                        <p:tgtEl>
                                          <p:spTgt spid="63"/>
                                        </p:tgtEl>
                                        <p:attrNameLst>
                                          <p:attrName>style.visibility</p:attrName>
                                        </p:attrNameLst>
                                      </p:cBhvr>
                                      <p:to>
                                        <p:strVal val="hidden"/>
                                      </p:to>
                                    </p:set>
                                  </p:childTnLst>
                                </p:cTn>
                              </p:par>
                            </p:childTnLst>
                          </p:cTn>
                        </p:par>
                        <p:par>
                          <p:cTn id="106" fill="hold">
                            <p:stCondLst>
                              <p:cond delay="1500"/>
                            </p:stCondLst>
                            <p:childTnLst>
                              <p:par>
                                <p:cTn id="107" presetID="1" presetClass="exit" presetSubtype="0" fill="hold" grpId="1" nodeType="afterEffect">
                                  <p:stCondLst>
                                    <p:cond delay="0"/>
                                  </p:stCondLst>
                                  <p:childTnLst>
                                    <p:set>
                                      <p:cBhvr>
                                        <p:cTn id="108" dur="1" fill="hold">
                                          <p:stCondLst>
                                            <p:cond delay="0"/>
                                          </p:stCondLst>
                                        </p:cTn>
                                        <p:tgtEl>
                                          <p:spTgt spid="6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wipe(left)">
                                      <p:cBhvr>
                                        <p:cTn id="117" dur="500"/>
                                        <p:tgtEl>
                                          <p:spTgt spid="69"/>
                                        </p:tgtEl>
                                      </p:cBhvr>
                                    </p:animEffect>
                                  </p:childTnLst>
                                </p:cTn>
                              </p:par>
                            </p:childTnLst>
                          </p:cTn>
                        </p:par>
                        <p:par>
                          <p:cTn id="118" fill="hold">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left)">
                                      <p:cBhvr>
                                        <p:cTn id="121" dur="500"/>
                                        <p:tgtEl>
                                          <p:spTgt spid="29"/>
                                        </p:tgtEl>
                                      </p:cBhvr>
                                    </p:animEffect>
                                  </p:childTnLst>
                                </p:cTn>
                              </p:par>
                            </p:childTnLst>
                          </p:cTn>
                        </p:par>
                        <p:par>
                          <p:cTn id="122" fill="hold">
                            <p:stCondLst>
                              <p:cond delay="1500"/>
                            </p:stCondLst>
                            <p:childTnLst>
                              <p:par>
                                <p:cTn id="123" presetID="1" presetClass="exit" presetSubtype="0" fill="hold" nodeType="afterEffect">
                                  <p:stCondLst>
                                    <p:cond delay="0"/>
                                  </p:stCondLst>
                                  <p:childTnLst>
                                    <p:set>
                                      <p:cBhvr>
                                        <p:cTn id="124" dur="1" fill="hold">
                                          <p:stCondLst>
                                            <p:cond delay="0"/>
                                          </p:stCondLst>
                                        </p:cTn>
                                        <p:tgtEl>
                                          <p:spTgt spid="70"/>
                                        </p:tgtEl>
                                        <p:attrNameLst>
                                          <p:attrName>style.visibility</p:attrName>
                                        </p:attrNameLst>
                                      </p:cBhvr>
                                      <p:to>
                                        <p:strVal val="hidden"/>
                                      </p:to>
                                    </p:set>
                                  </p:childTnLst>
                                </p:cTn>
                              </p:par>
                            </p:childTnLst>
                          </p:cTn>
                        </p:par>
                        <p:par>
                          <p:cTn id="125" fill="hold">
                            <p:stCondLst>
                              <p:cond delay="1500"/>
                            </p:stCondLst>
                            <p:childTnLst>
                              <p:par>
                                <p:cTn id="126" presetID="1" presetClass="exit" presetSubtype="0" fill="hold" grpId="1" nodeType="afterEffect">
                                  <p:stCondLst>
                                    <p:cond delay="0"/>
                                  </p:stCondLst>
                                  <p:childTnLst>
                                    <p:set>
                                      <p:cBhvr>
                                        <p:cTn id="127" dur="1" fill="hold">
                                          <p:stCondLst>
                                            <p:cond delay="0"/>
                                          </p:stCondLst>
                                        </p:cTn>
                                        <p:tgtEl>
                                          <p:spTgt spid="6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fade">
                                      <p:cBhvr>
                                        <p:cTn id="132" dur="500"/>
                                        <p:tgtEl>
                                          <p:spTgt spid="93"/>
                                        </p:tgtEl>
                                      </p:cBhvr>
                                    </p:animEffec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fade">
                                      <p:cBhvr>
                                        <p:cTn id="136" dur="500"/>
                                        <p:tgtEl>
                                          <p:spTgt spid="78"/>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left)">
                                      <p:cBhvr>
                                        <p:cTn id="140" dur="500"/>
                                        <p:tgtEl>
                                          <p:spTgt spid="77"/>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wipe(left)">
                                      <p:cBhvr>
                                        <p:cTn id="144" dur="500"/>
                                        <p:tgtEl>
                                          <p:spTgt spid="30"/>
                                        </p:tgtEl>
                                      </p:cBhvr>
                                    </p:animEffect>
                                  </p:childTnLst>
                                </p:cTn>
                              </p:par>
                            </p:childTnLst>
                          </p:cTn>
                        </p:par>
                        <p:par>
                          <p:cTn id="145" fill="hold">
                            <p:stCondLst>
                              <p:cond delay="2000"/>
                            </p:stCondLst>
                            <p:childTnLst>
                              <p:par>
                                <p:cTn id="146" presetID="1" presetClass="exit" presetSubtype="0" fill="hold" nodeType="afterEffect">
                                  <p:stCondLst>
                                    <p:cond delay="0"/>
                                  </p:stCondLst>
                                  <p:childTnLst>
                                    <p:set>
                                      <p:cBhvr>
                                        <p:cTn id="147" dur="1" fill="hold">
                                          <p:stCondLst>
                                            <p:cond delay="0"/>
                                          </p:stCondLst>
                                        </p:cTn>
                                        <p:tgtEl>
                                          <p:spTgt spid="78"/>
                                        </p:tgtEl>
                                        <p:attrNameLst>
                                          <p:attrName>style.visibility</p:attrName>
                                        </p:attrNameLst>
                                      </p:cBhvr>
                                      <p:to>
                                        <p:strVal val="hidden"/>
                                      </p:to>
                                    </p:set>
                                  </p:childTnLst>
                                </p:cTn>
                              </p:par>
                            </p:childTnLst>
                          </p:cTn>
                        </p:par>
                        <p:par>
                          <p:cTn id="148" fill="hold">
                            <p:stCondLst>
                              <p:cond delay="2000"/>
                            </p:stCondLst>
                            <p:childTnLst>
                              <p:par>
                                <p:cTn id="149" presetID="1" presetClass="exit" presetSubtype="0" fill="hold" grpId="1" nodeType="afterEffect">
                                  <p:stCondLst>
                                    <p:cond delay="0"/>
                                  </p:stCondLst>
                                  <p:childTnLst>
                                    <p:set>
                                      <p:cBhvr>
                                        <p:cTn id="150" dur="1" fill="hold">
                                          <p:stCondLst>
                                            <p:cond delay="0"/>
                                          </p:stCondLst>
                                        </p:cTn>
                                        <p:tgtEl>
                                          <p:spTgt spid="77"/>
                                        </p:tgtEl>
                                        <p:attrNameLst>
                                          <p:attrName>style.visibility</p:attrName>
                                        </p:attrNameLst>
                                      </p:cBhvr>
                                      <p:to>
                                        <p:strVal val="hidden"/>
                                      </p:to>
                                    </p:set>
                                  </p:childTnLst>
                                </p:cTn>
                              </p:par>
                            </p:childTnLst>
                          </p:cTn>
                        </p:par>
                        <p:par>
                          <p:cTn id="151" fill="hold">
                            <p:stCondLst>
                              <p:cond delay="2000"/>
                            </p:stCondLst>
                            <p:childTnLst>
                              <p:par>
                                <p:cTn id="152" presetID="1" presetClass="exit" presetSubtype="0" fill="hold" nodeType="afterEffect">
                                  <p:stCondLst>
                                    <p:cond delay="0"/>
                                  </p:stCondLst>
                                  <p:childTnLst>
                                    <p:set>
                                      <p:cBhvr>
                                        <p:cTn id="153" dur="1" fill="hold">
                                          <p:stCondLst>
                                            <p:cond delay="0"/>
                                          </p:stCondLst>
                                        </p:cTn>
                                        <p:tgtEl>
                                          <p:spTgt spid="93"/>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wipe(left)">
                                      <p:cBhvr>
                                        <p:cTn id="1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3" grpId="1" animBg="1"/>
      <p:bldP spid="12" grpId="0"/>
      <p:bldP spid="20" grpId="0" animBg="1"/>
      <p:bldP spid="20" grpId="1" animBg="1"/>
      <p:bldP spid="31" grpId="0"/>
      <p:bldP spid="25" grpId="0"/>
      <p:bldP spid="37" grpId="0" animBg="1"/>
      <p:bldP spid="37" grpId="1" animBg="1"/>
      <p:bldP spid="26" grpId="0"/>
      <p:bldP spid="50" grpId="0" animBg="1"/>
      <p:bldP spid="50" grpId="1" animBg="1"/>
      <p:bldP spid="27" grpId="0"/>
      <p:bldP spid="62" grpId="0" animBg="1"/>
      <p:bldP spid="62" grpId="1" animBg="1"/>
      <p:bldP spid="29" grpId="0"/>
      <p:bldP spid="69" grpId="0" animBg="1"/>
      <p:bldP spid="69" grpId="1" animBg="1"/>
      <p:bldP spid="30" grpId="0"/>
      <p:bldP spid="77" grpId="0" animBg="1"/>
      <p:bldP spid="77"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sp>
        <p:nvSpPr>
          <p:cNvPr id="15" name="正方形/長方形 14"/>
          <p:cNvSpPr/>
          <p:nvPr/>
        </p:nvSpPr>
        <p:spPr>
          <a:xfrm>
            <a:off x="0" y="2132856"/>
            <a:ext cx="5565034"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rPr>
              <a:t>現状分析</a:t>
            </a:r>
            <a:endParaRPr lang="ja-JP" alt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創英角ｺﾞｼｯｸUB" pitchFamily="50" charset="-128"/>
              <a:ea typeface="HGP創英角ｺﾞｼｯｸUB" pitchFamily="50" charset="-128"/>
            </a:endParaRPr>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sp>
        <p:nvSpPr>
          <p:cNvPr id="16" name="正方形/長方形 15"/>
          <p:cNvSpPr/>
          <p:nvPr/>
        </p:nvSpPr>
        <p:spPr>
          <a:xfrm>
            <a:off x="0" y="0"/>
            <a:ext cx="9144000" cy="6858000"/>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fontScale="90000"/>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自治体職員へのアンケートの結果</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 name="コンテンツ プレースホルダ 10"/>
          <p:cNvSpPr>
            <a:spLocks noGrp="1"/>
          </p:cNvSpPr>
          <p:nvPr>
            <p:ph idx="1"/>
          </p:nvPr>
        </p:nvSpPr>
        <p:spPr>
          <a:xfrm>
            <a:off x="179512" y="4832846"/>
            <a:ext cx="8964488" cy="642942"/>
          </a:xfrm>
        </p:spPr>
        <p:txBody>
          <a:bodyPr>
            <a:noAutofit/>
          </a:bodyPr>
          <a:lstStyle/>
          <a:p>
            <a:pPr>
              <a:buNone/>
            </a:pPr>
            <a:r>
              <a:rPr lang="ja-JP" altLang="en-US"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■仕事以外での付き合いについて</a:t>
            </a:r>
            <a:endParaRPr lang="en-US" altLang="ja-JP"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 name="コンテンツ プレースホルダ 10"/>
          <p:cNvSpPr txBox="1">
            <a:spLocks/>
          </p:cNvSpPr>
          <p:nvPr/>
        </p:nvSpPr>
        <p:spPr>
          <a:xfrm>
            <a:off x="183214" y="1484784"/>
            <a:ext cx="8061194" cy="2205054"/>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en-US" altLang="ja-JP"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■職場の雰囲気について</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■他職員との付き合いについて</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■ストレスについて</a:t>
            </a:r>
            <a:endParaRPr kumimoji="1" lang="en-US" altLang="ja-JP"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
        <p:nvSpPr>
          <p:cNvPr id="9" name="コンテンツ プレースホルダ 10"/>
          <p:cNvSpPr txBox="1">
            <a:spLocks/>
          </p:cNvSpPr>
          <p:nvPr/>
        </p:nvSpPr>
        <p:spPr>
          <a:xfrm>
            <a:off x="179512" y="4261342"/>
            <a:ext cx="8120874" cy="642942"/>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■目標とする人や助けてくれる人について</a:t>
            </a:r>
          </a:p>
        </p:txBody>
      </p:sp>
      <p:sp>
        <p:nvSpPr>
          <p:cNvPr id="12" name="コンテンツ プレースホルダ 10"/>
          <p:cNvSpPr txBox="1">
            <a:spLocks/>
          </p:cNvSpPr>
          <p:nvPr/>
        </p:nvSpPr>
        <p:spPr>
          <a:xfrm>
            <a:off x="179512" y="3689838"/>
            <a:ext cx="8964488" cy="642942"/>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i="0" u="none" strike="noStrike" kern="1200" cap="none" spc="0" normalizeH="0" baseline="0" noProof="0"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■仕事へのモチベーションについて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p:cBhvr override="childStyle">
                                        <p:cTn id="6" dur="500" fill="hold"/>
                                        <p:tgtEl>
                                          <p:spTgt spid="11">
                                            <p:txEl>
                                              <p:pRg st="0" end="0"/>
                                            </p:txEl>
                                          </p:spTgt>
                                        </p:tgtEl>
                                        <p:attrNameLst>
                                          <p:attrName>style.color</p:attrName>
                                        </p:attrNameLst>
                                      </p:cBhvr>
                                      <p:to>
                                        <a:srgbClr val="00FF00"/>
                                      </p:to>
                                    </p:animClr>
                                    <p:animClr clrSpc="rgb">
                                      <p:cBhvr>
                                        <p:cTn id="7" dur="500" fill="hold"/>
                                        <p:tgtEl>
                                          <p:spTgt spid="11">
                                            <p:txEl>
                                              <p:pRg st="0" end="0"/>
                                            </p:txEl>
                                          </p:spTgt>
                                        </p:tgtEl>
                                        <p:attrNameLst>
                                          <p:attrName>fillcolor</p:attrName>
                                        </p:attrNameLst>
                                      </p:cBhvr>
                                      <p:to>
                                        <a:srgbClr val="00FF00"/>
                                      </p:to>
                                    </p:animClr>
                                    <p:set>
                                      <p:cBhvr>
                                        <p:cTn id="8" dur="500" fill="hold"/>
                                        <p:tgtEl>
                                          <p:spTgt spid="11">
                                            <p:txEl>
                                              <p:pRg st="0" end="0"/>
                                            </p:txEl>
                                          </p:spTgt>
                                        </p:tgtEl>
                                        <p:attrNameLst>
                                          <p:attrName>fill.type</p:attrName>
                                        </p:attrNameLst>
                                      </p:cBhvr>
                                      <p:to>
                                        <p:strVal val="solid"/>
                                      </p:to>
                                    </p:set>
                                    <p:anim to="1.5" calcmode="lin" valueType="num">
                                      <p:cBhvr override="childStyle">
                                        <p:cTn id="9" dur="500" fill="hold"/>
                                        <p:tgtEl>
                                          <p:spTgt spid="11">
                                            <p:txEl>
                                              <p:pRg st="0" end="0"/>
                                            </p:txEl>
                                          </p:spTgt>
                                        </p:tgtEl>
                                        <p:attrNameLst>
                                          <p:attrName>style.fontSize</p:attrName>
                                        </p:attrNameLst>
                                      </p:cBhvr>
                                    </p:anim>
                                  </p:childTnLst>
                                </p:cTn>
                              </p:par>
                              <p:par>
                                <p:cTn id="10" presetID="28" presetClass="emph" presetSubtype="0" fill="hold" grpId="0" nodeType="withEffect">
                                  <p:stCondLst>
                                    <p:cond delay="0"/>
                                  </p:stCondLst>
                                  <p:iterate type="lt">
                                    <p:tmPct val="10000"/>
                                  </p:iterate>
                                  <p:childTnLst>
                                    <p:animClr clrSpc="rgb">
                                      <p:cBhvr override="childStyle">
                                        <p:cTn id="11" dur="500" fill="hold"/>
                                        <p:tgtEl>
                                          <p:spTgt spid="12"/>
                                        </p:tgtEl>
                                        <p:attrNameLst>
                                          <p:attrName>style.color</p:attrName>
                                        </p:attrNameLst>
                                      </p:cBhvr>
                                      <p:to>
                                        <a:srgbClr val="00FF00"/>
                                      </p:to>
                                    </p:animClr>
                                    <p:animClr clrSpc="rgb">
                                      <p:cBhvr>
                                        <p:cTn id="12" dur="500" fill="hold"/>
                                        <p:tgtEl>
                                          <p:spTgt spid="12"/>
                                        </p:tgtEl>
                                        <p:attrNameLst>
                                          <p:attrName>fillcolor</p:attrName>
                                        </p:attrNameLst>
                                      </p:cBhvr>
                                      <p:to>
                                        <a:srgbClr val="00FF00"/>
                                      </p:to>
                                    </p:animClr>
                                    <p:set>
                                      <p:cBhvr>
                                        <p:cTn id="13" dur="500" fill="hold"/>
                                        <p:tgtEl>
                                          <p:spTgt spid="12"/>
                                        </p:tgtEl>
                                        <p:attrNameLst>
                                          <p:attrName>fill.type</p:attrName>
                                        </p:attrNameLst>
                                      </p:cBhvr>
                                      <p:to>
                                        <p:strVal val="solid"/>
                                      </p:to>
                                    </p:set>
                                    <p:anim to="1.5" calcmode="lin" valueType="num">
                                      <p:cBhvr override="childStyle">
                                        <p:cTn id="14" dur="500" fill="hold"/>
                                        <p:tgtEl>
                                          <p:spTgt spid="12"/>
                                        </p:tgtEl>
                                        <p:attrNameLst>
                                          <p:attrName>style.fontSize</p:attrName>
                                        </p:attrNameLst>
                                      </p:cBhvr>
                                    </p:anim>
                                  </p:childTnLst>
                                </p:cTn>
                              </p:par>
                            </p:childTnLst>
                          </p:cTn>
                        </p:par>
                        <p:par>
                          <p:cTn id="15" fill="hold">
                            <p:stCondLst>
                              <p:cond delay="1250"/>
                            </p:stCondLst>
                            <p:childTnLst>
                              <p:par>
                                <p:cTn id="16" presetID="2" presetClass="exit" presetSubtype="4" fill="hold" grpId="0" nodeType="afterEffect">
                                  <p:stCondLst>
                                    <p:cond delay="0"/>
                                  </p:stCondLst>
                                  <p:childTnLst>
                                    <p:anim calcmode="lin" valueType="num">
                                      <p:cBhvr additive="base">
                                        <p:cTn id="17" dur="500"/>
                                        <p:tgtEl>
                                          <p:spTgt spid="9"/>
                                        </p:tgtEl>
                                        <p:attrNameLst>
                                          <p:attrName>ppt_x</p:attrName>
                                        </p:attrNameLst>
                                      </p:cBhvr>
                                      <p:tavLst>
                                        <p:tav tm="0">
                                          <p:val>
                                            <p:strVal val="ppt_x"/>
                                          </p:val>
                                        </p:tav>
                                        <p:tav tm="100000">
                                          <p:val>
                                            <p:strVal val="ppt_x"/>
                                          </p:val>
                                        </p:tav>
                                      </p:tavLst>
                                    </p:anim>
                                    <p:anim calcmode="lin" valueType="num">
                                      <p:cBhvr additive="base">
                                        <p:cTn id="18" dur="500"/>
                                        <p:tgtEl>
                                          <p:spTgt spid="9"/>
                                        </p:tgtEl>
                                        <p:attrNameLst>
                                          <p:attrName>ppt_y</p:attrName>
                                        </p:attrNameLst>
                                      </p:cBhvr>
                                      <p:tavLst>
                                        <p:tav tm="0">
                                          <p:val>
                                            <p:strVal val="ppt_y"/>
                                          </p:val>
                                        </p:tav>
                                        <p:tav tm="100000">
                                          <p:val>
                                            <p:strVal val="1+ppt_h/2"/>
                                          </p:val>
                                        </p:tav>
                                      </p:tavLst>
                                    </p:anim>
                                    <p:set>
                                      <p:cBhvr>
                                        <p:cTn id="19" dur="1" fill="hold">
                                          <p:stCondLst>
                                            <p:cond delay="499"/>
                                          </p:stCondLst>
                                        </p:cTn>
                                        <p:tgtEl>
                                          <p:spTgt spid="9"/>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8"/>
                                        </p:tgtEl>
                                        <p:attrNameLst>
                                          <p:attrName>ppt_x</p:attrName>
                                        </p:attrNameLst>
                                      </p:cBhvr>
                                      <p:tavLst>
                                        <p:tav tm="0">
                                          <p:val>
                                            <p:strVal val="ppt_x"/>
                                          </p:val>
                                        </p:tav>
                                        <p:tav tm="100000">
                                          <p:val>
                                            <p:strVal val="ppt_x"/>
                                          </p:val>
                                        </p:tav>
                                      </p:tavLst>
                                    </p:anim>
                                    <p:anim calcmode="lin" valueType="num">
                                      <p:cBhvr additive="base">
                                        <p:cTn id="22" dur="500"/>
                                        <p:tgtEl>
                                          <p:spTgt spid="8"/>
                                        </p:tgtEl>
                                        <p:attrNameLst>
                                          <p:attrName>ppt_y</p:attrName>
                                        </p:attrNameLst>
                                      </p:cBhvr>
                                      <p:tavLst>
                                        <p:tav tm="0">
                                          <p:val>
                                            <p:strVal val="ppt_y"/>
                                          </p:val>
                                        </p:tav>
                                        <p:tav tm="100000">
                                          <p:val>
                                            <p:strVal val="1+ppt_h/2"/>
                                          </p:val>
                                        </p:tav>
                                      </p:tavLst>
                                    </p:anim>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389159" y="1700808"/>
            <a:ext cx="4110833" cy="38164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4626313" y="1700808"/>
            <a:ext cx="4122151" cy="3816000"/>
          </a:xfrm>
          <a:prstGeom prst="rect">
            <a:avLst/>
          </a:prstGeom>
          <a:noFill/>
          <a:ln w="9525">
            <a:noFill/>
            <a:miter lim="800000"/>
            <a:headEnd/>
            <a:tailEnd/>
          </a:ln>
          <a:effectLst/>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30"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4"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1988"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 name="正方形/長方形 3"/>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457200" y="0"/>
            <a:ext cx="8229600" cy="1124744"/>
          </a:xfrm>
        </p:spPr>
        <p:txBody>
          <a:bodyPr>
            <a:normAutofit fontScale="90000"/>
          </a:bodyPr>
          <a:lstStyle/>
          <a:p>
            <a:r>
              <a:rPr kumimoji="1" lang="ja-JP" altLang="en-US" b="1" spc="300"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仕事へのモチベーションについて</a:t>
            </a:r>
            <a:endParaRPr kumimoji="1" lang="ja-JP" altLang="en-US" b="1" spc="300"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正方形/長方形 3"/>
          <p:cNvSpPr/>
          <p:nvPr/>
        </p:nvSpPr>
        <p:spPr>
          <a:xfrm>
            <a:off x="0" y="0"/>
            <a:ext cx="9144000" cy="1142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9"/>
          <p:cNvSpPr>
            <a:spLocks noGrp="1"/>
          </p:cNvSpPr>
          <p:nvPr>
            <p:ph type="title"/>
          </p:nvPr>
        </p:nvSpPr>
        <p:spPr>
          <a:xfrm>
            <a:off x="0" y="0"/>
            <a:ext cx="9144000" cy="1124744"/>
          </a:xfrm>
        </p:spPr>
        <p:txBody>
          <a:bodyPr>
            <a:normAutofit/>
          </a:bodyPr>
          <a:lstStyle/>
          <a:p>
            <a:r>
              <a:rPr kumimoji="1" lang="ja-JP" altLang="en-US" b="1" dirty="0" smtClean="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「与えられる仕事」</a:t>
            </a:r>
            <a:endParaRPr kumimoji="1" lang="ja-JP" altLang="en-US" b="1" dirty="0">
              <a:ln w="19050" cmpd="sng">
                <a:solidFill>
                  <a:schemeClr val="accent1">
                    <a:tint val="10000"/>
                  </a:schemeClr>
                </a:solidFill>
                <a:prstDash val="solid"/>
                <a:miter lim="800000"/>
              </a:ln>
              <a:solidFill>
                <a:srgbClr val="FF6600"/>
              </a:solidFill>
              <a:effectLst>
                <a:glow rad="45500">
                  <a:schemeClr val="accent1">
                    <a:satMod val="220000"/>
                    <a:alpha val="35000"/>
                  </a:schemeClr>
                </a:glow>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30"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0964"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1988" name="Rectangle 4"/>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4" name="コンテンツ プレースホルダ 10"/>
          <p:cNvSpPr txBox="1">
            <a:spLocks/>
          </p:cNvSpPr>
          <p:nvPr/>
        </p:nvSpPr>
        <p:spPr>
          <a:xfrm>
            <a:off x="0" y="1124744"/>
            <a:ext cx="9144000" cy="5733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　</a:t>
            </a:r>
            <a:r>
              <a:rPr kumimoji="1" lang="ja-JP" altLang="en-US" sz="4400" b="0" i="0" u="none" strike="noStrike" kern="1200" cap="none" spc="0" normalizeH="0" baseline="0" noProof="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多くの職員は、長期的な視点で掲げられたビジョンの存在すら知らずに日々の仕事に没頭している。</a:t>
            </a:r>
            <a:endParaRPr kumimoji="1" lang="en-US" altLang="ja-JP" sz="4400" b="0" i="0" u="none" strike="noStrike" kern="1200" cap="none" spc="0" normalizeH="0" baseline="0" noProof="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40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HGP創英角ｺﾞｼｯｸUB" pitchFamily="50" charset="-128"/>
                <a:ea typeface="HGP創英角ｺﾞｼｯｸUB" pitchFamily="50" charset="-128"/>
              </a:rPr>
              <a:t>　</a:t>
            </a:r>
            <a:r>
              <a:rPr kumimoji="1" lang="ja-JP" altLang="en-US" sz="4400" b="0" i="0" u="none" strike="noStrike" kern="1200" cap="none" spc="0" normalizeH="0" baseline="0" noProof="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rPr>
              <a:t>このような限定された視界では、自らの仕事が社会に貢献しているという実感に乏しくなる。</a:t>
            </a:r>
            <a:endParaRPr kumimoji="1" lang="en-US" altLang="ja-JP" sz="4400" b="0" i="0" u="none" strike="noStrike" kern="1200" cap="none" spc="0" normalizeH="0" baseline="0" noProof="0" dirty="0" smtClean="0">
              <a:ln w="19050">
                <a:solidFill>
                  <a:schemeClr val="bg1"/>
                </a:solidFill>
              </a:ln>
              <a:solidFill>
                <a:srgbClr val="0000FF"/>
              </a:solidFill>
              <a:effectLst>
                <a:glow rad="101600">
                  <a:schemeClr val="accent3">
                    <a:satMod val="175000"/>
                    <a:alpha val="40000"/>
                  </a:schemeClr>
                </a:glow>
                <a:outerShdw blurRad="38100" dist="38100" dir="2700000" algn="tl">
                  <a:srgbClr val="000000">
                    <a:alpha val="43137"/>
                  </a:srgbClr>
                </a:outerShdw>
              </a:effectLst>
              <a:uLnTx/>
              <a:uFillTx/>
              <a:latin typeface="HGP創英角ｺﾞｼｯｸUB" pitchFamily="50" charset="-128"/>
              <a:ea typeface="HGP創英角ｺﾞｼｯｸUB" pitchFamily="50" charset="-128"/>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ＭＳ Ｐ明朝"/>
        <a:ea typeface="ＭＳ Ｐ明朝"/>
        <a:cs typeface=""/>
      </a:majorFont>
      <a:minorFont>
        <a:latin typeface="ＭＳ Ｐ明朝"/>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うぐいす色の和紙</Template>
  <TotalTime>5391</TotalTime>
  <Words>885</Words>
  <Application>Microsoft Office PowerPoint</Application>
  <PresentationFormat>画面に合わせる (4:3)</PresentationFormat>
  <Paragraphs>231</Paragraphs>
  <Slides>30</Slides>
  <Notes>1</Notes>
  <HiddenSlides>0</HiddenSlides>
  <MMClips>0</MMClips>
  <ScaleCrop>false</ScaleCrop>
  <HeadingPairs>
    <vt:vector size="4" baseType="variant">
      <vt:variant>
        <vt:lpstr>テーマ</vt:lpstr>
      </vt:variant>
      <vt:variant>
        <vt:i4>2</vt:i4>
      </vt:variant>
      <vt:variant>
        <vt:lpstr>スライド タイトル</vt:lpstr>
      </vt:variant>
      <vt:variant>
        <vt:i4>30</vt:i4>
      </vt:variant>
    </vt:vector>
  </HeadingPairs>
  <TitlesOfParts>
    <vt:vector size="32" baseType="lpstr">
      <vt:lpstr>デザインの設定</vt:lpstr>
      <vt:lpstr>Office テーマ</vt:lpstr>
      <vt:lpstr>求む！くまもとを元気にする 21世紀型公務員</vt:lpstr>
      <vt:lpstr>はじめに</vt:lpstr>
      <vt:lpstr>いま、自治体職員は・・・</vt:lpstr>
      <vt:lpstr>スライド 4</vt:lpstr>
      <vt:lpstr>スライド 5</vt:lpstr>
      <vt:lpstr>スライド 6</vt:lpstr>
      <vt:lpstr>自治体職員へのアンケートの結果</vt:lpstr>
      <vt:lpstr>仕事へのモチベーションについて</vt:lpstr>
      <vt:lpstr>「与えられる仕事」</vt:lpstr>
      <vt:lpstr>「自ら創造する職員」ヘ</vt:lpstr>
      <vt:lpstr>仕事以外での付き合いについて</vt:lpstr>
      <vt:lpstr>自治体職員へのアンケートから</vt:lpstr>
      <vt:lpstr>スライド 13</vt:lpstr>
      <vt:lpstr>提言１</vt:lpstr>
      <vt:lpstr>フェイスブックとは</vt:lpstr>
      <vt:lpstr>フェイスブック活用によって</vt:lpstr>
      <vt:lpstr>スライド 17</vt:lpstr>
      <vt:lpstr>スライド 18</vt:lpstr>
      <vt:lpstr>提言２</vt:lpstr>
      <vt:lpstr>派遣制度の整備</vt:lpstr>
      <vt:lpstr>スライド 21</vt:lpstr>
      <vt:lpstr>スライド 22</vt:lpstr>
      <vt:lpstr>提言３</vt:lpstr>
      <vt:lpstr>スライド 24</vt:lpstr>
      <vt:lpstr>スライド 25</vt:lpstr>
      <vt:lpstr>スライド 26</vt:lpstr>
      <vt:lpstr>スライド 27</vt:lpstr>
      <vt:lpstr>スライド 28</vt:lpstr>
      <vt:lpstr>スライド 29</vt:lpstr>
      <vt:lpstr>スライド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求む！21世紀型公務員</dc:title>
  <dc:creator>seisakukenkyuin01</dc:creator>
  <cp:lastModifiedBy> </cp:lastModifiedBy>
  <cp:revision>456</cp:revision>
  <dcterms:created xsi:type="dcterms:W3CDTF">2011-10-05T04:33:27Z</dcterms:created>
  <dcterms:modified xsi:type="dcterms:W3CDTF">2011-11-08T00:51:56Z</dcterms:modified>
</cp:coreProperties>
</file>