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6" r:id="rId2"/>
    <p:sldId id="258" r:id="rId3"/>
    <p:sldId id="260" r:id="rId4"/>
    <p:sldId id="266" r:id="rId5"/>
    <p:sldId id="281" r:id="rId6"/>
    <p:sldId id="270" r:id="rId7"/>
    <p:sldId id="271" r:id="rId8"/>
    <p:sldId id="282" r:id="rId9"/>
    <p:sldId id="280" r:id="rId10"/>
    <p:sldId id="262" r:id="rId11"/>
    <p:sldId id="265" r:id="rId12"/>
    <p:sldId id="279" r:id="rId13"/>
    <p:sldId id="272" r:id="rId14"/>
    <p:sldId id="276" r:id="rId15"/>
    <p:sldId id="257" r:id="rId16"/>
    <p:sldId id="273" r:id="rId17"/>
    <p:sldId id="259" r:id="rId18"/>
    <p:sldId id="278" r:id="rId19"/>
    <p:sldId id="274" r:id="rId20"/>
  </p:sldIdLst>
  <p:sldSz cx="9144000" cy="6858000" type="screen4x3"/>
  <p:notesSz cx="6735763" cy="98694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515151"/>
    <a:srgbClr val="4E5959"/>
    <a:srgbClr val="FF7C80"/>
    <a:srgbClr val="FF3300"/>
    <a:srgbClr val="008740"/>
    <a:srgbClr val="008E40"/>
    <a:srgbClr val="00B050"/>
    <a:srgbClr val="CC3300"/>
    <a:srgbClr val="0000FF"/>
    <a:srgbClr val="9966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3" autoAdjust="0"/>
    <p:restoredTop sz="94660"/>
  </p:normalViewPr>
  <p:slideViewPr>
    <p:cSldViewPr>
      <p:cViewPr varScale="1">
        <p:scale>
          <a:sx n="104" d="100"/>
          <a:sy n="104" d="100"/>
        </p:scale>
        <p:origin x="-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55130-0C97-487E-BBDA-8673F5AAB0E0}" type="datetimeFigureOut">
              <a:rPr kumimoji="1" lang="ja-JP" altLang="en-US" smtClean="0"/>
              <a:pPr/>
              <a:t>2011/11/10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DC704-10F4-41F4-A725-0C9A72C8584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AE5910-273E-4274-A229-F775A5B32B6B}" type="datetimeFigureOut">
              <a:rPr kumimoji="1" lang="ja-JP" altLang="en-US" smtClean="0"/>
              <a:pPr/>
              <a:t>2011/11/10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78DE3C-9E87-42AF-80E8-304AF37F374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線コネクタ 9"/>
          <p:cNvCxnSpPr/>
          <p:nvPr userDrawn="1"/>
        </p:nvCxnSpPr>
        <p:spPr>
          <a:xfrm>
            <a:off x="0" y="6516466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 userDrawn="1"/>
        </p:nvSpPr>
        <p:spPr>
          <a:xfrm>
            <a:off x="8124067" y="6542603"/>
            <a:ext cx="91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kumimoji="1" lang="ja-JP" altLang="en-US" sz="14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400" dirty="0" smtClean="0">
                <a:latin typeface="Times New Roman" pitchFamily="18" charset="0"/>
                <a:cs typeface="Times New Roman" pitchFamily="18" charset="0"/>
              </a:rPr>
              <a:t>Lab.</a:t>
            </a:r>
            <a:endParaRPr kumimoji="1" lang="ja-JP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テキスト ボックス 11"/>
          <p:cNvSpPr txBox="1"/>
          <p:nvPr userDrawn="1"/>
        </p:nvSpPr>
        <p:spPr>
          <a:xfrm>
            <a:off x="144000" y="6542603"/>
            <a:ext cx="59554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latin typeface="HG丸ｺﾞｼｯｸM-PRO" pitchFamily="50" charset="-128"/>
                <a:ea typeface="HG丸ｺﾞｼｯｸM-PRO" pitchFamily="50" charset="-128"/>
                <a:cs typeface="Times New Roman" pitchFamily="18" charset="0"/>
              </a:rPr>
              <a:t>母校へかえろう</a:t>
            </a:r>
            <a:r>
              <a:rPr kumimoji="1" lang="ja-JP" altLang="en-US" sz="1100" dirty="0" smtClean="0">
                <a:latin typeface="HG丸ｺﾞｼｯｸM-PRO" pitchFamily="50" charset="-128"/>
                <a:ea typeface="HG丸ｺﾞｼｯｸM-PRO" pitchFamily="50" charset="-128"/>
                <a:cs typeface="Times New Roman" pitchFamily="18" charset="0"/>
              </a:rPr>
              <a:t>　～富津小学校閉校後の利活用を核とした地域づくり施策の提案～　　</a:t>
            </a:r>
            <a:endParaRPr kumimoji="1" lang="ja-JP" altLang="en-US" sz="11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grpSp>
        <p:nvGrpSpPr>
          <p:cNvPr id="5" name="グループ化 4"/>
          <p:cNvGrpSpPr/>
          <p:nvPr userDrawn="1"/>
        </p:nvGrpSpPr>
        <p:grpSpPr>
          <a:xfrm>
            <a:off x="277319" y="349118"/>
            <a:ext cx="8866681" cy="348283"/>
            <a:chOff x="-72008" y="350762"/>
            <a:chExt cx="8866681" cy="348283"/>
          </a:xfrm>
        </p:grpSpPr>
        <p:cxnSp>
          <p:nvCxnSpPr>
            <p:cNvPr id="6" name="直線コネクタ 5"/>
            <p:cNvCxnSpPr/>
            <p:nvPr/>
          </p:nvCxnSpPr>
          <p:spPr>
            <a:xfrm>
              <a:off x="-72008" y="692696"/>
              <a:ext cx="886668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 flipV="1">
              <a:off x="-35324" y="350762"/>
              <a:ext cx="0" cy="34828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AE5910-273E-4274-A229-F775A5B32B6B}" type="datetimeFigureOut">
              <a:rPr kumimoji="1" lang="ja-JP" altLang="en-US" smtClean="0"/>
              <a:pPr/>
              <a:t>2011/11/10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78DE3C-9E87-42AF-80E8-304AF37F374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AE5910-273E-4274-A229-F775A5B32B6B}" type="datetimeFigureOut">
              <a:rPr kumimoji="1" lang="ja-JP" altLang="en-US" smtClean="0"/>
              <a:pPr/>
              <a:t>2011/11/10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78DE3C-9E87-42AF-80E8-304AF37F374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AE5910-273E-4274-A229-F775A5B32B6B}" type="datetimeFigureOut">
              <a:rPr kumimoji="1" lang="ja-JP" altLang="en-US" smtClean="0"/>
              <a:pPr/>
              <a:t>2011/11/10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78DE3C-9E87-42AF-80E8-304AF37F374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AE5910-273E-4274-A229-F775A5B32B6B}" type="datetimeFigureOut">
              <a:rPr kumimoji="1" lang="ja-JP" altLang="en-US" smtClean="0"/>
              <a:pPr/>
              <a:t>2011/11/10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78DE3C-9E87-42AF-80E8-304AF37F374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AE5910-273E-4274-A229-F775A5B32B6B}" type="datetimeFigureOut">
              <a:rPr kumimoji="1" lang="ja-JP" altLang="en-US" smtClean="0"/>
              <a:pPr/>
              <a:t>2011/11/10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78DE3C-9E87-42AF-80E8-304AF37F374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AE5910-273E-4274-A229-F775A5B32B6B}" type="datetimeFigureOut">
              <a:rPr kumimoji="1" lang="ja-JP" altLang="en-US" smtClean="0"/>
              <a:pPr/>
              <a:t>2011/11/10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78DE3C-9E87-42AF-80E8-304AF37F374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AE5910-273E-4274-A229-F775A5B32B6B}" type="datetimeFigureOut">
              <a:rPr kumimoji="1" lang="ja-JP" altLang="en-US" smtClean="0"/>
              <a:pPr/>
              <a:t>2011/11/10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78DE3C-9E87-42AF-80E8-304AF37F374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04618" y="4369166"/>
            <a:ext cx="610936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600" dirty="0" smtClean="0">
                <a:latin typeface="HG丸ｺﾞｼｯｸM-PRO" pitchFamily="50" charset="-128"/>
                <a:ea typeface="HG丸ｺﾞｼｯｸM-PRO" pitchFamily="50" charset="-128"/>
              </a:rPr>
              <a:t>母校にかえろう</a:t>
            </a:r>
            <a:endParaRPr kumimoji="1" lang="ja-JP" altLang="en-US" sz="66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48000" y="5621178"/>
            <a:ext cx="7622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～富津小学校閉校後の利活用を核とした地域づくり施策の提案～</a:t>
            </a:r>
            <a:endParaRPr kumimoji="1" lang="ja-JP" altLang="en-US" sz="20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1027" name="Picture 3" descr="Y:\03　写真\2011 5月\110514-15 今富のまちの○と×\〇と×（各班の様子）\P1120001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r="3994" b="16242"/>
          <a:stretch>
            <a:fillRect/>
          </a:stretch>
        </p:blipFill>
        <p:spPr bwMode="auto">
          <a:xfrm>
            <a:off x="670868" y="517902"/>
            <a:ext cx="7776864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テキスト ボックス 6"/>
          <p:cNvSpPr txBox="1"/>
          <p:nvPr/>
        </p:nvSpPr>
        <p:spPr>
          <a:xfrm>
            <a:off x="1685685" y="6505599"/>
            <a:ext cx="5759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rgbClr val="C00000"/>
                </a:solidFill>
                <a:latin typeface="Times New Roman" pitchFamily="18" charset="0"/>
                <a:ea typeface="HG丸ｺﾞｼｯｸM-PRO" pitchFamily="50" charset="-128"/>
                <a:cs typeface="Times New Roman" pitchFamily="18" charset="0"/>
              </a:rPr>
              <a:t>RED</a:t>
            </a:r>
            <a:r>
              <a:rPr lang="en-US" altLang="ja-JP" sz="1400" dirty="0" smtClean="0">
                <a:latin typeface="Times New Roman" pitchFamily="18" charset="0"/>
                <a:ea typeface="HG丸ｺﾞｼｯｸM-PRO" pitchFamily="50" charset="-128"/>
                <a:cs typeface="Times New Roman" pitchFamily="18" charset="0"/>
              </a:rPr>
              <a:t> Lab.</a:t>
            </a:r>
            <a:r>
              <a:rPr lang="ja-JP" altLang="en-US" sz="1400" dirty="0" smtClean="0">
                <a:latin typeface="Times New Roman" pitchFamily="18" charset="0"/>
                <a:ea typeface="HG丸ｺﾞｼｯｸM-PRO" pitchFamily="50" charset="-128"/>
                <a:cs typeface="Times New Roman" pitchFamily="18" charset="0"/>
              </a:rPr>
              <a:t>：岩切 謙介　畔津 伸彦　原嶋 香菜子　藤田 将史　芥 慎太郎</a:t>
            </a:r>
            <a:endParaRPr kumimoji="1" lang="ja-JP" altLang="en-US" sz="1400" dirty="0">
              <a:latin typeface="Times New Roman" pitchFamily="18" charset="0"/>
              <a:ea typeface="HG丸ｺﾞｼｯｸM-PRO" pitchFamily="50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角丸四角形 103"/>
          <p:cNvSpPr/>
          <p:nvPr/>
        </p:nvSpPr>
        <p:spPr>
          <a:xfrm>
            <a:off x="4696965" y="1484785"/>
            <a:ext cx="4340947" cy="4338410"/>
          </a:xfrm>
          <a:prstGeom prst="roundRect">
            <a:avLst>
              <a:gd name="adj" fmla="val 10333"/>
            </a:avLst>
          </a:prstGeom>
          <a:solidFill>
            <a:srgbClr val="00B05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3528" y="260648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取り組む施策とそのバランス</a:t>
            </a:r>
            <a:endParaRPr kumimoji="1" lang="ja-JP" altLang="en-US" sz="2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cxnSp>
        <p:nvCxnSpPr>
          <p:cNvPr id="37" name="直線コネクタ 36"/>
          <p:cNvCxnSpPr/>
          <p:nvPr/>
        </p:nvCxnSpPr>
        <p:spPr>
          <a:xfrm>
            <a:off x="4563122" y="1530158"/>
            <a:ext cx="0" cy="4320480"/>
          </a:xfrm>
          <a:prstGeom prst="line">
            <a:avLst/>
          </a:prstGeom>
          <a:ln w="38100">
            <a:solidFill>
              <a:srgbClr val="000000">
                <a:alpha val="34902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>
            <a:off x="5076056" y="4653136"/>
            <a:ext cx="37444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円/楕円 49"/>
          <p:cNvSpPr/>
          <p:nvPr/>
        </p:nvSpPr>
        <p:spPr>
          <a:xfrm>
            <a:off x="5148064" y="2276872"/>
            <a:ext cx="2376264" cy="23762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1" name="グループ化 70"/>
          <p:cNvGrpSpPr/>
          <p:nvPr/>
        </p:nvGrpSpPr>
        <p:grpSpPr>
          <a:xfrm>
            <a:off x="7452323" y="3047377"/>
            <a:ext cx="1296140" cy="1605759"/>
            <a:chOff x="5061769" y="1249708"/>
            <a:chExt cx="950390" cy="1177417"/>
          </a:xfrm>
        </p:grpSpPr>
        <p:sp>
          <p:nvSpPr>
            <p:cNvPr id="51" name="円/楕円 50"/>
            <p:cNvSpPr/>
            <p:nvPr/>
          </p:nvSpPr>
          <p:spPr>
            <a:xfrm>
              <a:off x="5311695" y="1249708"/>
              <a:ext cx="288032" cy="28803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3" name="直線コネクタ 52"/>
            <p:cNvCxnSpPr/>
            <p:nvPr/>
          </p:nvCxnSpPr>
          <p:spPr>
            <a:xfrm>
              <a:off x="5511297" y="1532367"/>
              <a:ext cx="243808" cy="45647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/>
            <p:cNvCxnSpPr/>
            <p:nvPr/>
          </p:nvCxnSpPr>
          <p:spPr>
            <a:xfrm flipV="1">
              <a:off x="5061769" y="1628800"/>
              <a:ext cx="504054" cy="11193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/>
            <p:cNvCxnSpPr/>
            <p:nvPr/>
          </p:nvCxnSpPr>
          <p:spPr>
            <a:xfrm>
              <a:off x="5114565" y="1476732"/>
              <a:ext cx="451255" cy="15206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 flipV="1">
              <a:off x="5508104" y="1974551"/>
              <a:ext cx="235076" cy="3917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/>
            <p:nvPr/>
          </p:nvCxnSpPr>
          <p:spPr>
            <a:xfrm>
              <a:off x="5508104" y="2007892"/>
              <a:ext cx="72008" cy="41299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6"/>
            <p:cNvCxnSpPr/>
            <p:nvPr/>
          </p:nvCxnSpPr>
          <p:spPr>
            <a:xfrm>
              <a:off x="5748610" y="1976986"/>
              <a:ext cx="263549" cy="4501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テキスト ボックス 76"/>
          <p:cNvSpPr txBox="1"/>
          <p:nvPr/>
        </p:nvSpPr>
        <p:spPr>
          <a:xfrm>
            <a:off x="4741272" y="908720"/>
            <a:ext cx="2662908" cy="40011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■ 施策の バランス　</a:t>
            </a:r>
            <a:endParaRPr lang="en-US" altLang="ja-JP" sz="20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78" name="正方形/長方形 77"/>
          <p:cNvSpPr/>
          <p:nvPr/>
        </p:nvSpPr>
        <p:spPr>
          <a:xfrm>
            <a:off x="5965552" y="917511"/>
            <a:ext cx="1080120" cy="3600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82" name="円/楕円 81"/>
          <p:cNvSpPr/>
          <p:nvPr/>
        </p:nvSpPr>
        <p:spPr>
          <a:xfrm>
            <a:off x="5716234" y="3267228"/>
            <a:ext cx="1224136" cy="43204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5782198" y="3234172"/>
            <a:ext cx="1107996" cy="461665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24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ソフト</a:t>
            </a:r>
            <a:endParaRPr lang="en-US" altLang="ja-JP" sz="2400" b="1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83" name="円/楕円 82"/>
          <p:cNvSpPr/>
          <p:nvPr/>
        </p:nvSpPr>
        <p:spPr>
          <a:xfrm>
            <a:off x="4905406" y="4723145"/>
            <a:ext cx="1224136" cy="43204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4959658" y="4695527"/>
            <a:ext cx="1112805" cy="461665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2400" b="1" dirty="0" smtClean="0">
                <a:latin typeface="HG丸ｺﾞｼｯｸM-PRO" pitchFamily="50" charset="-128"/>
                <a:ea typeface="HG丸ｺﾞｼｯｸM-PRO" pitchFamily="50" charset="-128"/>
              </a:rPr>
              <a:t>ハード</a:t>
            </a:r>
            <a:endParaRPr lang="en-US" altLang="ja-JP" sz="2400" b="1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84" name="円/楕円 83"/>
          <p:cNvSpPr/>
          <p:nvPr/>
        </p:nvSpPr>
        <p:spPr>
          <a:xfrm>
            <a:off x="7452320" y="2564904"/>
            <a:ext cx="1224136" cy="43204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7515450" y="2544165"/>
            <a:ext cx="1112805" cy="461665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2400" b="1" dirty="0" smtClean="0">
                <a:latin typeface="HG丸ｺﾞｼｯｸM-PRO" pitchFamily="50" charset="-128"/>
                <a:ea typeface="HG丸ｺﾞｼｯｸM-PRO" pitchFamily="50" charset="-128"/>
              </a:rPr>
              <a:t>担い手</a:t>
            </a:r>
            <a:endParaRPr lang="en-US" altLang="ja-JP" sz="2400" b="1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grpSp>
        <p:nvGrpSpPr>
          <p:cNvPr id="46" name="グループ化 45"/>
          <p:cNvGrpSpPr/>
          <p:nvPr/>
        </p:nvGrpSpPr>
        <p:grpSpPr>
          <a:xfrm>
            <a:off x="293048" y="1578000"/>
            <a:ext cx="3068608" cy="410840"/>
            <a:chOff x="421335" y="1578000"/>
            <a:chExt cx="3068608" cy="410840"/>
          </a:xfrm>
        </p:grpSpPr>
        <p:grpSp>
          <p:nvGrpSpPr>
            <p:cNvPr id="47" name="グループ化 7"/>
            <p:cNvGrpSpPr/>
            <p:nvPr/>
          </p:nvGrpSpPr>
          <p:grpSpPr>
            <a:xfrm>
              <a:off x="421335" y="1628800"/>
              <a:ext cx="2982808" cy="360040"/>
              <a:chOff x="-72008" y="339007"/>
              <a:chExt cx="2982808" cy="360040"/>
            </a:xfrm>
          </p:grpSpPr>
          <p:cxnSp>
            <p:nvCxnSpPr>
              <p:cNvPr id="52" name="直線コネクタ 51"/>
              <p:cNvCxnSpPr/>
              <p:nvPr/>
            </p:nvCxnSpPr>
            <p:spPr>
              <a:xfrm>
                <a:off x="-72008" y="692696"/>
                <a:ext cx="2982808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コネクタ 54"/>
              <p:cNvCxnSpPr/>
              <p:nvPr/>
            </p:nvCxnSpPr>
            <p:spPr>
              <a:xfrm flipV="1">
                <a:off x="-35324" y="339007"/>
                <a:ext cx="0" cy="360040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テキスト ボックス 47"/>
            <p:cNvSpPr txBox="1"/>
            <p:nvPr/>
          </p:nvSpPr>
          <p:spPr>
            <a:xfrm>
              <a:off x="490404" y="1578000"/>
              <a:ext cx="2999539" cy="38472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ja-JP" sz="1900" dirty="0" smtClean="0">
                  <a:latin typeface="HG丸ｺﾞｼｯｸM-PRO" pitchFamily="50" charset="-128"/>
                  <a:ea typeface="HG丸ｺﾞｼｯｸM-PRO" pitchFamily="50" charset="-128"/>
                </a:rPr>
                <a:t>Project</a:t>
              </a:r>
              <a:r>
                <a:rPr lang="ja-JP" altLang="en-US" sz="1900" dirty="0" smtClean="0">
                  <a:latin typeface="HG丸ｺﾞｼｯｸM-PRO" pitchFamily="50" charset="-128"/>
                  <a:ea typeface="HG丸ｺﾞｼｯｸM-PRO" pitchFamily="50" charset="-128"/>
                </a:rPr>
                <a:t>①　地域を学校に</a:t>
              </a:r>
              <a:endParaRPr lang="en-US" altLang="ja-JP" sz="1900" dirty="0" smtClean="0"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</p:grpSp>
      <p:grpSp>
        <p:nvGrpSpPr>
          <p:cNvPr id="56" name="グループ化 55"/>
          <p:cNvGrpSpPr/>
          <p:nvPr/>
        </p:nvGrpSpPr>
        <p:grpSpPr>
          <a:xfrm>
            <a:off x="293048" y="3017746"/>
            <a:ext cx="3555921" cy="410840"/>
            <a:chOff x="421335" y="1578000"/>
            <a:chExt cx="3555921" cy="410840"/>
          </a:xfrm>
        </p:grpSpPr>
        <p:grpSp>
          <p:nvGrpSpPr>
            <p:cNvPr id="57" name="グループ化 15"/>
            <p:cNvGrpSpPr/>
            <p:nvPr/>
          </p:nvGrpSpPr>
          <p:grpSpPr>
            <a:xfrm>
              <a:off x="421335" y="1629214"/>
              <a:ext cx="3414856" cy="359626"/>
              <a:chOff x="-72008" y="339421"/>
              <a:chExt cx="3414856" cy="359626"/>
            </a:xfrm>
          </p:grpSpPr>
          <p:cxnSp>
            <p:nvCxnSpPr>
              <p:cNvPr id="60" name="直線コネクタ 59"/>
              <p:cNvCxnSpPr/>
              <p:nvPr/>
            </p:nvCxnSpPr>
            <p:spPr>
              <a:xfrm>
                <a:off x="-72008" y="692696"/>
                <a:ext cx="3414856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線コネクタ 60"/>
              <p:cNvCxnSpPr/>
              <p:nvPr/>
            </p:nvCxnSpPr>
            <p:spPr>
              <a:xfrm flipV="1">
                <a:off x="-35324" y="339421"/>
                <a:ext cx="0" cy="359626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テキスト ボックス 58"/>
            <p:cNvSpPr txBox="1"/>
            <p:nvPr/>
          </p:nvSpPr>
          <p:spPr>
            <a:xfrm>
              <a:off x="490404" y="1578000"/>
              <a:ext cx="3486852" cy="38472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ja-JP" sz="1900" dirty="0" smtClean="0">
                  <a:latin typeface="HG丸ｺﾞｼｯｸM-PRO" pitchFamily="50" charset="-128"/>
                  <a:ea typeface="HG丸ｺﾞｼｯｸM-PRO" pitchFamily="50" charset="-128"/>
                </a:rPr>
                <a:t>Project</a:t>
              </a:r>
              <a:r>
                <a:rPr lang="ja-JP" altLang="en-US" sz="1900" dirty="0" smtClean="0">
                  <a:latin typeface="HG丸ｺﾞｼｯｸM-PRO" pitchFamily="50" charset="-128"/>
                  <a:ea typeface="HG丸ｺﾞｼｯｸM-PRO" pitchFamily="50" charset="-128"/>
                </a:rPr>
                <a:t>②　学校を使い続ける</a:t>
              </a:r>
              <a:endParaRPr lang="en-US" altLang="ja-JP" sz="1900" dirty="0" smtClean="0"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</p:grpSp>
      <p:grpSp>
        <p:nvGrpSpPr>
          <p:cNvPr id="63" name="グループ化 62"/>
          <p:cNvGrpSpPr/>
          <p:nvPr/>
        </p:nvGrpSpPr>
        <p:grpSpPr>
          <a:xfrm>
            <a:off x="293048" y="4607699"/>
            <a:ext cx="3312265" cy="401315"/>
            <a:chOff x="421335" y="1587525"/>
            <a:chExt cx="3312265" cy="401315"/>
          </a:xfrm>
        </p:grpSpPr>
        <p:grpSp>
          <p:nvGrpSpPr>
            <p:cNvPr id="65" name="グループ化 7"/>
            <p:cNvGrpSpPr/>
            <p:nvPr/>
          </p:nvGrpSpPr>
          <p:grpSpPr>
            <a:xfrm>
              <a:off x="421335" y="1628800"/>
              <a:ext cx="3198832" cy="360040"/>
              <a:chOff x="-72008" y="339007"/>
              <a:chExt cx="3198832" cy="360040"/>
            </a:xfrm>
          </p:grpSpPr>
          <p:cxnSp>
            <p:nvCxnSpPr>
              <p:cNvPr id="68" name="直線コネクタ 67"/>
              <p:cNvCxnSpPr/>
              <p:nvPr/>
            </p:nvCxnSpPr>
            <p:spPr>
              <a:xfrm>
                <a:off x="-72008" y="692696"/>
                <a:ext cx="3198832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線コネクタ 68"/>
              <p:cNvCxnSpPr/>
              <p:nvPr/>
            </p:nvCxnSpPr>
            <p:spPr>
              <a:xfrm flipV="1">
                <a:off x="-35324" y="339007"/>
                <a:ext cx="0" cy="360040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テキスト ボックス 65"/>
            <p:cNvSpPr txBox="1"/>
            <p:nvPr/>
          </p:nvSpPr>
          <p:spPr>
            <a:xfrm>
              <a:off x="490404" y="1587525"/>
              <a:ext cx="3243196" cy="38472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ja-JP" sz="1900" dirty="0" smtClean="0">
                  <a:latin typeface="HG丸ｺﾞｼｯｸM-PRO" pitchFamily="50" charset="-128"/>
                  <a:ea typeface="HG丸ｺﾞｼｯｸM-PRO" pitchFamily="50" charset="-128"/>
                </a:rPr>
                <a:t>Project</a:t>
              </a:r>
              <a:r>
                <a:rPr lang="ja-JP" altLang="en-US" sz="1900" dirty="0" smtClean="0">
                  <a:latin typeface="HG丸ｺﾞｼｯｸM-PRO" pitchFamily="50" charset="-128"/>
                  <a:ea typeface="HG丸ｺﾞｼｯｸM-PRO" pitchFamily="50" charset="-128"/>
                </a:rPr>
                <a:t>③　地域をアピール</a:t>
              </a:r>
              <a:endParaRPr lang="en-US" altLang="ja-JP" sz="1900" dirty="0" smtClean="0"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</p:grpSp>
      <p:sp>
        <p:nvSpPr>
          <p:cNvPr id="70" name="テキスト ボックス 69"/>
          <p:cNvSpPr txBox="1"/>
          <p:nvPr/>
        </p:nvSpPr>
        <p:spPr>
          <a:xfrm>
            <a:off x="166812" y="918245"/>
            <a:ext cx="2406428" cy="40011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■ 取り組む 施策　</a:t>
            </a:r>
            <a:endParaRPr lang="en-US" altLang="ja-JP" sz="20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251520" y="2060848"/>
            <a:ext cx="4108817" cy="718145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>
              <a:spcAft>
                <a:spcPts val="800"/>
              </a:spcAft>
            </a:pPr>
            <a:r>
              <a:rPr lang="ja-JP" altLang="en-US" sz="1700" dirty="0" smtClean="0">
                <a:latin typeface="HG丸ｺﾞｼｯｸM-PRO" pitchFamily="50" charset="-128"/>
                <a:ea typeface="HG丸ｺﾞｼｯｸM-PRO" pitchFamily="50" charset="-128"/>
              </a:rPr>
              <a:t>学校が担っていた機能を，地域に広げる</a:t>
            </a:r>
            <a:endParaRPr lang="en-US" altLang="ja-JP" sz="17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spcAft>
                <a:spcPts val="800"/>
              </a:spcAft>
            </a:pPr>
            <a:r>
              <a:rPr lang="ja-JP" altLang="en-US" sz="1700" dirty="0" smtClean="0">
                <a:latin typeface="HG丸ｺﾞｼｯｸM-PRO" pitchFamily="50" charset="-128"/>
                <a:ea typeface="HG丸ｺﾞｼｯｸM-PRO" pitchFamily="50" charset="-128"/>
              </a:rPr>
              <a:t>地域全体をみんなの学校として活用する</a:t>
            </a:r>
            <a:endParaRPr lang="en-US" altLang="ja-JP" sz="17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251520" y="3479946"/>
            <a:ext cx="4108817" cy="1082348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>
              <a:spcAft>
                <a:spcPts val="800"/>
              </a:spcAft>
            </a:pPr>
            <a:r>
              <a:rPr lang="ja-JP" altLang="en-US" sz="1700" dirty="0" smtClean="0">
                <a:latin typeface="HG丸ｺﾞｼｯｸM-PRO" pitchFamily="50" charset="-128"/>
                <a:ea typeface="HG丸ｺﾞｼｯｸM-PRO" pitchFamily="50" charset="-128"/>
              </a:rPr>
              <a:t>スクールバスのバス停を学校に設置する</a:t>
            </a:r>
            <a:endParaRPr lang="en-US" altLang="ja-JP" sz="17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spcAft>
                <a:spcPts val="800"/>
              </a:spcAft>
            </a:pPr>
            <a:r>
              <a:rPr lang="ja-JP" altLang="en-US" sz="1700" dirty="0" smtClean="0">
                <a:latin typeface="HG丸ｺﾞｼｯｸM-PRO" pitchFamily="50" charset="-128"/>
                <a:ea typeface="HG丸ｺﾞｼｯｸM-PRO" pitchFamily="50" charset="-128"/>
              </a:rPr>
              <a:t>植樹された木の維持管理を行う</a:t>
            </a:r>
            <a:endParaRPr lang="en-US" altLang="ja-JP" sz="17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spcAft>
                <a:spcPts val="800"/>
              </a:spcAft>
            </a:pPr>
            <a:r>
              <a:rPr lang="ja-JP" altLang="en-US" sz="1700" dirty="0" smtClean="0">
                <a:latin typeface="HG丸ｺﾞｼｯｸM-PRO" pitchFamily="50" charset="-128"/>
                <a:ea typeface="HG丸ｺﾞｼｯｸM-PRO" pitchFamily="50" charset="-128"/>
              </a:rPr>
              <a:t>⇒新たなまちづくり</a:t>
            </a:r>
            <a:r>
              <a:rPr lang="en-US" altLang="ja-JP" sz="1700" dirty="0" smtClean="0">
                <a:latin typeface="HG丸ｺﾞｼｯｸM-PRO" pitchFamily="50" charset="-128"/>
                <a:ea typeface="HG丸ｺﾞｼｯｸM-PRO" pitchFamily="50" charset="-128"/>
              </a:rPr>
              <a:t>NPO</a:t>
            </a:r>
            <a:r>
              <a:rPr lang="ja-JP" altLang="en-US" sz="1700" dirty="0" smtClean="0">
                <a:latin typeface="HG丸ｺﾞｼｯｸM-PRO" pitchFamily="50" charset="-128"/>
                <a:ea typeface="HG丸ｺﾞｼｯｸM-PRO" pitchFamily="50" charset="-128"/>
              </a:rPr>
              <a:t>の設立</a:t>
            </a:r>
            <a:endParaRPr lang="en-US" altLang="ja-JP" sz="17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251520" y="5159127"/>
            <a:ext cx="4108817" cy="718145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>
              <a:spcAft>
                <a:spcPts val="800"/>
              </a:spcAft>
            </a:pPr>
            <a:r>
              <a:rPr lang="ja-JP" altLang="en-US" sz="1700" dirty="0" smtClean="0">
                <a:latin typeface="HG丸ｺﾞｼｯｸM-PRO" pitchFamily="50" charset="-128"/>
                <a:ea typeface="HG丸ｺﾞｼｯｸM-PRO" pitchFamily="50" charset="-128"/>
              </a:rPr>
              <a:t>定期的に行われるイベントの告知を行う</a:t>
            </a:r>
            <a:endParaRPr lang="en-US" altLang="ja-JP" sz="17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spcAft>
                <a:spcPts val="800"/>
              </a:spcAft>
            </a:pPr>
            <a:r>
              <a:rPr lang="ja-JP" altLang="en-US" sz="1700" dirty="0" smtClean="0">
                <a:latin typeface="HG丸ｺﾞｼｯｸM-PRO" pitchFamily="50" charset="-128"/>
                <a:ea typeface="HG丸ｺﾞｼｯｸM-PRO" pitchFamily="50" charset="-128"/>
              </a:rPr>
              <a:t>地域の取り組みを富津外にアピールする</a:t>
            </a:r>
            <a:endParaRPr lang="en-US" altLang="ja-JP" sz="17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75" name="正方形/長方形 74"/>
          <p:cNvSpPr/>
          <p:nvPr/>
        </p:nvSpPr>
        <p:spPr>
          <a:xfrm>
            <a:off x="1637602" y="944232"/>
            <a:ext cx="585029" cy="33331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4860032" y="5163289"/>
            <a:ext cx="3236784" cy="353943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>
              <a:spcAft>
                <a:spcPts val="800"/>
              </a:spcAft>
            </a:pPr>
            <a:r>
              <a:rPr lang="ja-JP" altLang="en-US" sz="1700" dirty="0" smtClean="0">
                <a:latin typeface="HG丸ｺﾞｼｯｸM-PRO" pitchFamily="50" charset="-128"/>
                <a:ea typeface="HG丸ｺﾞｼｯｸM-PRO" pitchFamily="50" charset="-128"/>
              </a:rPr>
              <a:t>校庭の有効活用，図書館の整備</a:t>
            </a:r>
            <a:endParaRPr lang="en-US" altLang="ja-JP" sz="17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7092280" y="2210961"/>
            <a:ext cx="2007281" cy="353943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>
              <a:spcAft>
                <a:spcPts val="800"/>
              </a:spcAft>
            </a:pPr>
            <a:r>
              <a:rPr lang="ja-JP" altLang="en-US" sz="1700" dirty="0" smtClean="0">
                <a:latin typeface="HG丸ｺﾞｼｯｸM-PRO" pitchFamily="50" charset="-128"/>
                <a:ea typeface="HG丸ｺﾞｼｯｸM-PRO" pitchFamily="50" charset="-128"/>
              </a:rPr>
              <a:t>行政，</a:t>
            </a:r>
            <a:r>
              <a:rPr lang="en-US" altLang="ja-JP" sz="1700" dirty="0" smtClean="0">
                <a:latin typeface="HG丸ｺﾞｼｯｸM-PRO" pitchFamily="50" charset="-128"/>
                <a:ea typeface="HG丸ｺﾞｼｯｸM-PRO" pitchFamily="50" charset="-128"/>
              </a:rPr>
              <a:t>NPO</a:t>
            </a:r>
            <a:r>
              <a:rPr lang="ja-JP" altLang="en-US" sz="1700" dirty="0" smtClean="0">
                <a:latin typeface="HG丸ｺﾞｼｯｸM-PRO" pitchFamily="50" charset="-128"/>
                <a:ea typeface="HG丸ｺﾞｼｯｸM-PRO" pitchFamily="50" charset="-128"/>
              </a:rPr>
              <a:t>，地域</a:t>
            </a:r>
            <a:endParaRPr lang="en-US" altLang="ja-JP" sz="17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cxnSp>
        <p:nvCxnSpPr>
          <p:cNvPr id="96" name="直線コネクタ 95"/>
          <p:cNvCxnSpPr/>
          <p:nvPr/>
        </p:nvCxnSpPr>
        <p:spPr>
          <a:xfrm flipH="1" flipV="1">
            <a:off x="5652120" y="1988840"/>
            <a:ext cx="432048" cy="129614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直線コネクタ 98"/>
          <p:cNvCxnSpPr/>
          <p:nvPr/>
        </p:nvCxnSpPr>
        <p:spPr>
          <a:xfrm>
            <a:off x="557482" y="4500155"/>
            <a:ext cx="288032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0" name="テキスト ボックス 99"/>
          <p:cNvSpPr txBox="1"/>
          <p:nvPr/>
        </p:nvSpPr>
        <p:spPr>
          <a:xfrm>
            <a:off x="4716016" y="1634897"/>
            <a:ext cx="3672800" cy="353943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>
              <a:spcAft>
                <a:spcPts val="800"/>
              </a:spcAft>
            </a:pPr>
            <a:r>
              <a:rPr lang="ja-JP" altLang="en-US" sz="1700" dirty="0" smtClean="0">
                <a:latin typeface="HG丸ｺﾞｼｯｸM-PRO" pitchFamily="50" charset="-128"/>
                <a:ea typeface="HG丸ｺﾞｼｯｸM-PRO" pitchFamily="50" charset="-128"/>
              </a:rPr>
              <a:t>未来の富津のものがたり化、可視化</a:t>
            </a:r>
            <a:endParaRPr lang="en-US" altLang="ja-JP" sz="17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grpSp>
        <p:nvGrpSpPr>
          <p:cNvPr id="118" name="グループ化 117"/>
          <p:cNvGrpSpPr/>
          <p:nvPr/>
        </p:nvGrpSpPr>
        <p:grpSpPr>
          <a:xfrm rot="2248982">
            <a:off x="5051803" y="2114647"/>
            <a:ext cx="2582778" cy="2730939"/>
            <a:chOff x="5051803" y="2114647"/>
            <a:chExt cx="2582778" cy="2730939"/>
          </a:xfrm>
        </p:grpSpPr>
        <p:sp>
          <p:nvSpPr>
            <p:cNvPr id="108" name="円弧 107"/>
            <p:cNvSpPr/>
            <p:nvPr/>
          </p:nvSpPr>
          <p:spPr>
            <a:xfrm rot="14990949">
              <a:off x="4977722" y="2188728"/>
              <a:ext cx="2730939" cy="2582778"/>
            </a:xfrm>
            <a:prstGeom prst="arc">
              <a:avLst>
                <a:gd name="adj1" fmla="val 15739015"/>
                <a:gd name="adj2" fmla="val 18312168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10" name="直線コネクタ 109"/>
            <p:cNvCxnSpPr>
              <a:stCxn id="108" idx="0"/>
            </p:cNvCxnSpPr>
            <p:nvPr/>
          </p:nvCxnSpPr>
          <p:spPr>
            <a:xfrm flipH="1" flipV="1">
              <a:off x="5076056" y="4005064"/>
              <a:ext cx="124076" cy="78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線コネクタ 110"/>
            <p:cNvCxnSpPr>
              <a:endCxn id="108" idx="0"/>
            </p:cNvCxnSpPr>
            <p:nvPr/>
          </p:nvCxnSpPr>
          <p:spPr>
            <a:xfrm flipH="1">
              <a:off x="5200132" y="3933056"/>
              <a:ext cx="19940" cy="1505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グループ化 118"/>
          <p:cNvGrpSpPr/>
          <p:nvPr/>
        </p:nvGrpSpPr>
        <p:grpSpPr>
          <a:xfrm rot="13175680">
            <a:off x="5033740" y="2138594"/>
            <a:ext cx="2582778" cy="2730939"/>
            <a:chOff x="5051803" y="2114647"/>
            <a:chExt cx="2582778" cy="2730939"/>
          </a:xfrm>
        </p:grpSpPr>
        <p:sp>
          <p:nvSpPr>
            <p:cNvPr id="120" name="円弧 119"/>
            <p:cNvSpPr/>
            <p:nvPr/>
          </p:nvSpPr>
          <p:spPr>
            <a:xfrm rot="14990949">
              <a:off x="4977722" y="2188728"/>
              <a:ext cx="2730939" cy="2582778"/>
            </a:xfrm>
            <a:prstGeom prst="arc">
              <a:avLst>
                <a:gd name="adj1" fmla="val 15739015"/>
                <a:gd name="adj2" fmla="val 18312168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21" name="直線コネクタ 120"/>
            <p:cNvCxnSpPr>
              <a:stCxn id="120" idx="0"/>
            </p:cNvCxnSpPr>
            <p:nvPr/>
          </p:nvCxnSpPr>
          <p:spPr>
            <a:xfrm flipH="1" flipV="1">
              <a:off x="5076056" y="4005064"/>
              <a:ext cx="124076" cy="78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線コネクタ 121"/>
            <p:cNvCxnSpPr>
              <a:endCxn id="120" idx="0"/>
            </p:cNvCxnSpPr>
            <p:nvPr/>
          </p:nvCxnSpPr>
          <p:spPr>
            <a:xfrm flipH="1">
              <a:off x="5200132" y="3933056"/>
              <a:ext cx="19940" cy="1505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2" grpId="1" animBg="1"/>
      <p:bldP spid="83" grpId="0" animBg="1"/>
      <p:bldP spid="83" grpId="1" animBg="1"/>
      <p:bldP spid="8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地域づくりの担い手</a:t>
            </a:r>
            <a:endParaRPr kumimoji="1" lang="ja-JP" altLang="en-US" sz="2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6812" y="2031231"/>
            <a:ext cx="3672800" cy="461665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■ 地域づくりの担い手　</a:t>
            </a:r>
            <a:endParaRPr lang="en-US" altLang="ja-JP" sz="24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cxnSp>
        <p:nvCxnSpPr>
          <p:cNvPr id="8" name="直線コネクタ 7"/>
          <p:cNvCxnSpPr/>
          <p:nvPr/>
        </p:nvCxnSpPr>
        <p:spPr>
          <a:xfrm>
            <a:off x="603364" y="3633917"/>
            <a:ext cx="295232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603364" y="4696107"/>
            <a:ext cx="30325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603364" y="5821052"/>
            <a:ext cx="31045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6" name="グループ化 15"/>
          <p:cNvGrpSpPr/>
          <p:nvPr/>
        </p:nvGrpSpPr>
        <p:grpSpPr>
          <a:xfrm>
            <a:off x="545973" y="1124744"/>
            <a:ext cx="8033369" cy="477054"/>
            <a:chOff x="539552" y="1124744"/>
            <a:chExt cx="8033369" cy="477054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1001618" y="1124744"/>
              <a:ext cx="7571303" cy="47705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ja-JP" altLang="en-US" sz="2400" dirty="0" smtClean="0">
                  <a:latin typeface="HG丸ｺﾞｼｯｸM-PRO" pitchFamily="50" charset="-128"/>
                  <a:ea typeface="HG丸ｺﾞｼｯｸM-PRO" pitchFamily="50" charset="-128"/>
                </a:rPr>
                <a:t>新たに</a:t>
              </a:r>
              <a:r>
                <a:rPr lang="en-US" altLang="ja-JP" sz="2400" dirty="0" smtClean="0">
                  <a:latin typeface="HG丸ｺﾞｼｯｸM-PRO" pitchFamily="50" charset="-128"/>
                  <a:ea typeface="HG丸ｺﾞｼｯｸM-PRO" pitchFamily="50" charset="-128"/>
                </a:rPr>
                <a:t>PTA</a:t>
              </a:r>
              <a:r>
                <a:rPr lang="ja-JP" altLang="en-US" sz="2400" dirty="0" smtClean="0">
                  <a:latin typeface="HG丸ｺﾞｼｯｸM-PRO" pitchFamily="50" charset="-128"/>
                  <a:ea typeface="HG丸ｺﾞｼｯｸM-PRO" pitchFamily="50" charset="-128"/>
                </a:rPr>
                <a:t>を母体にした</a:t>
              </a:r>
              <a:r>
                <a:rPr lang="en-US" altLang="ja-JP" sz="2500" dirty="0" smtClean="0">
                  <a:solidFill>
                    <a:srgbClr val="C00000"/>
                  </a:solidFill>
                  <a:latin typeface="HG丸ｺﾞｼｯｸM-PRO" pitchFamily="50" charset="-128"/>
                  <a:ea typeface="HG丸ｺﾞｼｯｸM-PRO" pitchFamily="50" charset="-128"/>
                </a:rPr>
                <a:t>『</a:t>
              </a:r>
              <a:r>
                <a:rPr lang="ja-JP" altLang="en-US" sz="2500" dirty="0" smtClean="0">
                  <a:solidFill>
                    <a:srgbClr val="C00000"/>
                  </a:solidFill>
                  <a:latin typeface="HG丸ｺﾞｼｯｸM-PRO" pitchFamily="50" charset="-128"/>
                  <a:ea typeface="HG丸ｺﾞｼｯｸM-PRO" pitchFamily="50" charset="-128"/>
                </a:rPr>
                <a:t>まちづくり</a:t>
              </a:r>
              <a:r>
                <a:rPr lang="en-US" altLang="ja-JP" sz="2500" dirty="0" smtClean="0">
                  <a:solidFill>
                    <a:srgbClr val="C00000"/>
                  </a:solidFill>
                  <a:latin typeface="HG丸ｺﾞｼｯｸM-PRO" pitchFamily="50" charset="-128"/>
                  <a:ea typeface="HG丸ｺﾞｼｯｸM-PRO" pitchFamily="50" charset="-128"/>
                </a:rPr>
                <a:t>NPO』</a:t>
              </a:r>
              <a:r>
                <a:rPr lang="ja-JP" altLang="en-US" sz="2400" dirty="0" smtClean="0">
                  <a:latin typeface="HG丸ｺﾞｼｯｸM-PRO" pitchFamily="50" charset="-128"/>
                  <a:ea typeface="HG丸ｺﾞｼｯｸM-PRO" pitchFamily="50" charset="-128"/>
                </a:rPr>
                <a:t>の設立</a:t>
              </a:r>
              <a:endParaRPr lang="en-US" altLang="ja-JP" sz="2400" dirty="0" smtClean="0"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15" name="山形 14"/>
            <p:cNvSpPr/>
            <p:nvPr/>
          </p:nvSpPr>
          <p:spPr>
            <a:xfrm>
              <a:off x="539552" y="1230617"/>
              <a:ext cx="432048" cy="30625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7" name="テキスト ボックス 16"/>
          <p:cNvSpPr txBox="1"/>
          <p:nvPr/>
        </p:nvSpPr>
        <p:spPr>
          <a:xfrm>
            <a:off x="549286" y="2912852"/>
            <a:ext cx="3374642" cy="769441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2200" dirty="0" smtClean="0">
                <a:latin typeface="HG丸ｺﾞｼｯｸM-PRO" pitchFamily="50" charset="-128"/>
                <a:ea typeface="HG丸ｺﾞｼｯｸM-PRO" pitchFamily="50" charset="-128"/>
              </a:rPr>
              <a:t>行政</a:t>
            </a:r>
            <a:r>
              <a:rPr lang="en-US" altLang="ja-JP" sz="2200" dirty="0" smtClean="0">
                <a:latin typeface="HG丸ｺﾞｼｯｸM-PRO" pitchFamily="50" charset="-128"/>
                <a:ea typeface="HG丸ｺﾞｼｯｸM-PRO" pitchFamily="50" charset="-128"/>
              </a:rPr>
              <a:t>…</a:t>
            </a:r>
            <a:r>
              <a:rPr lang="ja-JP" altLang="en-US" sz="2200" dirty="0" smtClean="0">
                <a:latin typeface="HG丸ｺﾞｼｯｸM-PRO" pitchFamily="50" charset="-128"/>
                <a:ea typeface="HG丸ｺﾞｼｯｸM-PRO" pitchFamily="50" charset="-128"/>
              </a:rPr>
              <a:t>天草市役所</a:t>
            </a:r>
            <a:endParaRPr lang="en-US" altLang="ja-JP" sz="22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en-US" altLang="ja-JP" sz="2200" dirty="0" smtClean="0">
                <a:latin typeface="HG丸ｺﾞｼｯｸM-PRO" pitchFamily="50" charset="-128"/>
                <a:ea typeface="HG丸ｺﾞｼｯｸM-PRO" pitchFamily="50" charset="-128"/>
              </a:rPr>
              <a:t>      </a:t>
            </a:r>
            <a:r>
              <a:rPr lang="ja-JP" altLang="en-US" sz="2200" dirty="0" smtClean="0">
                <a:latin typeface="HG丸ｺﾞｼｯｸM-PRO" pitchFamily="50" charset="-128"/>
                <a:ea typeface="HG丸ｺﾞｼｯｸM-PRO" pitchFamily="50" charset="-128"/>
              </a:rPr>
              <a:t>（教育委員会など）</a:t>
            </a:r>
            <a:endParaRPr lang="en-US" altLang="ja-JP" sz="22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54929" y="3641897"/>
            <a:ext cx="3188693" cy="1107996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200" dirty="0" smtClean="0">
                <a:latin typeface="HG丸ｺﾞｼｯｸM-PRO" pitchFamily="50" charset="-128"/>
                <a:ea typeface="HG丸ｺﾞｼｯｸM-PRO" pitchFamily="50" charset="-128"/>
              </a:rPr>
              <a:t>NPO…</a:t>
            </a:r>
            <a:r>
              <a:rPr lang="ja-JP" altLang="en-US" sz="2200" dirty="0" smtClean="0">
                <a:latin typeface="HG丸ｺﾞｼｯｸM-PRO" pitchFamily="50" charset="-128"/>
                <a:ea typeface="HG丸ｺﾞｼｯｸM-PRO" pitchFamily="50" charset="-128"/>
              </a:rPr>
              <a:t>さいのつ</a:t>
            </a:r>
            <a:endParaRPr lang="en-US" altLang="ja-JP" sz="22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2200" dirty="0" smtClean="0">
                <a:latin typeface="HG丸ｺﾞｼｯｸM-PRO" pitchFamily="50" charset="-128"/>
                <a:ea typeface="HG丸ｺﾞｼｯｸM-PRO" pitchFamily="50" charset="-128"/>
              </a:rPr>
              <a:t>　　　 南風屋</a:t>
            </a:r>
            <a:endParaRPr lang="en-US" altLang="ja-JP" sz="22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en-US" altLang="ja-JP" sz="2200" dirty="0" smtClean="0">
                <a:solidFill>
                  <a:srgbClr val="C00000"/>
                </a:solidFill>
                <a:latin typeface="HG丸ｺﾞｼｯｸM-PRO" pitchFamily="50" charset="-128"/>
                <a:ea typeface="HG丸ｺﾞｼｯｸM-PRO" pitchFamily="50" charset="-128"/>
              </a:rPr>
              <a:t>          </a:t>
            </a:r>
            <a:r>
              <a:rPr lang="ja-JP" altLang="en-US" sz="2200" dirty="0" smtClean="0">
                <a:solidFill>
                  <a:srgbClr val="C00000"/>
                </a:solidFill>
                <a:latin typeface="HG丸ｺﾞｼｯｸM-PRO" pitchFamily="50" charset="-128"/>
                <a:ea typeface="HG丸ｺﾞｼｯｸM-PRO" pitchFamily="50" charset="-128"/>
              </a:rPr>
              <a:t>まちづくり</a:t>
            </a:r>
            <a:r>
              <a:rPr lang="en-US" altLang="ja-JP" sz="2200" dirty="0" smtClean="0">
                <a:solidFill>
                  <a:srgbClr val="C00000"/>
                </a:solidFill>
                <a:latin typeface="HG丸ｺﾞｼｯｸM-PRO" pitchFamily="50" charset="-128"/>
                <a:ea typeface="HG丸ｺﾞｼｯｸM-PRO" pitchFamily="50" charset="-128"/>
              </a:rPr>
              <a:t>NPO</a:t>
            </a:r>
            <a:endParaRPr lang="en-US" altLang="ja-JP" sz="22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49286" y="4769276"/>
            <a:ext cx="3288080" cy="1107996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2200" dirty="0" smtClean="0">
                <a:latin typeface="HG丸ｺﾞｼｯｸM-PRO" pitchFamily="50" charset="-128"/>
                <a:ea typeface="HG丸ｺﾞｼｯｸM-PRO" pitchFamily="50" charset="-128"/>
              </a:rPr>
              <a:t>地域住民</a:t>
            </a:r>
            <a:r>
              <a:rPr lang="en-US" altLang="ja-JP" sz="2200" dirty="0" smtClean="0">
                <a:latin typeface="HG丸ｺﾞｼｯｸM-PRO" pitchFamily="50" charset="-128"/>
                <a:ea typeface="HG丸ｺﾞｼｯｸM-PRO" pitchFamily="50" charset="-128"/>
              </a:rPr>
              <a:t>…</a:t>
            </a:r>
            <a:r>
              <a:rPr lang="ja-JP" altLang="en-US" sz="2200" dirty="0" smtClean="0">
                <a:latin typeface="HG丸ｺﾞｼｯｸM-PRO" pitchFamily="50" charset="-128"/>
                <a:ea typeface="HG丸ｺﾞｼｯｸM-PRO" pitchFamily="50" charset="-128"/>
              </a:rPr>
              <a:t>富津の大人</a:t>
            </a:r>
            <a:endParaRPr lang="en-US" altLang="ja-JP" sz="22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en-US" altLang="ja-JP" sz="2200" dirty="0" smtClean="0">
                <a:latin typeface="HG丸ｺﾞｼｯｸM-PRO" pitchFamily="50" charset="-128"/>
                <a:ea typeface="HG丸ｺﾞｼｯｸM-PRO" pitchFamily="50" charset="-128"/>
              </a:rPr>
              <a:t>             </a:t>
            </a:r>
            <a:r>
              <a:rPr lang="ja-JP" altLang="en-US" sz="2200" dirty="0" smtClean="0">
                <a:latin typeface="HG丸ｺﾞｼｯｸM-PRO" pitchFamily="50" charset="-128"/>
                <a:ea typeface="HG丸ｺﾞｼｯｸM-PRO" pitchFamily="50" charset="-128"/>
              </a:rPr>
              <a:t>  子供</a:t>
            </a:r>
            <a:endParaRPr lang="en-US" altLang="ja-JP" sz="22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2200" dirty="0" smtClean="0">
                <a:latin typeface="HG丸ｺﾞｼｯｸM-PRO" pitchFamily="50" charset="-128"/>
                <a:ea typeface="HG丸ｺﾞｼｯｸM-PRO" pitchFamily="50" charset="-128"/>
              </a:rPr>
              <a:t>　　　　　高齢者の方々</a:t>
            </a:r>
            <a:endParaRPr lang="en-US" altLang="ja-JP" sz="22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cxnSp>
        <p:nvCxnSpPr>
          <p:cNvPr id="34" name="直線矢印コネクタ 33"/>
          <p:cNvCxnSpPr/>
          <p:nvPr/>
        </p:nvCxnSpPr>
        <p:spPr>
          <a:xfrm>
            <a:off x="2843808" y="3861048"/>
            <a:ext cx="108012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Y:\04　イベント\2011年度\111106 公共政策コンペ\カケ作り写真\P10802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1459" y="1988840"/>
            <a:ext cx="4801021" cy="36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6" name="正方形/長方形 35"/>
          <p:cNvSpPr/>
          <p:nvPr/>
        </p:nvSpPr>
        <p:spPr>
          <a:xfrm>
            <a:off x="5578899" y="5589240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dirty="0" smtClean="0">
                <a:latin typeface="HG丸ｺﾞｼｯｸM-PRO" pitchFamily="50" charset="-128"/>
                <a:ea typeface="HG丸ｺﾞｼｯｸM-PRO" pitchFamily="50" charset="-128"/>
              </a:rPr>
              <a:t>カケづくりの様子</a:t>
            </a:r>
            <a:endParaRPr lang="ja-JP" altLang="en-US" sz="16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TOSHI\デスクトップ\11 公共政策コンペ\図\活用事例１032.jpg"/>
          <p:cNvPicPr>
            <a:picLocks noChangeAspect="1" noChangeArrowheads="1"/>
          </p:cNvPicPr>
          <p:nvPr/>
        </p:nvPicPr>
        <p:blipFill>
          <a:blip r:embed="rId2" cstate="print"/>
          <a:srcRect l="13002" t="6454" r="22452" b="6436"/>
          <a:stretch>
            <a:fillRect/>
          </a:stretch>
        </p:blipFill>
        <p:spPr bwMode="auto">
          <a:xfrm rot="5400000">
            <a:off x="673271" y="162772"/>
            <a:ext cx="3240000" cy="44078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テキスト ボックス 3"/>
          <p:cNvSpPr txBox="1"/>
          <p:nvPr/>
        </p:nvSpPr>
        <p:spPr>
          <a:xfrm>
            <a:off x="26619" y="4077072"/>
            <a:ext cx="2864887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900" dirty="0" smtClean="0">
                <a:latin typeface="HG丸ｺﾞｼｯｸM-PRO" pitchFamily="50" charset="-128"/>
                <a:ea typeface="HG丸ｺﾞｼｯｸM-PRO" pitchFamily="50" charset="-128"/>
              </a:rPr>
              <a:t>沖縄県：楚洲あさひの丘</a:t>
            </a:r>
            <a:endParaRPr lang="en-US" altLang="ja-JP" sz="19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5" name="Picture 3" descr="C:\Documents and Settings\TOSHI\デスクトップ\11 公共政策コンペ\図\活用事例２033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15627" t="3050" r="13606" b="1365"/>
          <a:stretch>
            <a:fillRect/>
          </a:stretch>
        </p:blipFill>
        <p:spPr bwMode="auto">
          <a:xfrm rot="16200000">
            <a:off x="5224760" y="160837"/>
            <a:ext cx="3240000" cy="44115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テキスト ボックス 5"/>
          <p:cNvSpPr txBox="1"/>
          <p:nvPr/>
        </p:nvSpPr>
        <p:spPr>
          <a:xfrm>
            <a:off x="4572000" y="4077072"/>
            <a:ext cx="457048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900" dirty="0" smtClean="0">
                <a:latin typeface="HG丸ｺﾞｼｯｸM-PRO" pitchFamily="50" charset="-128"/>
                <a:ea typeface="HG丸ｺﾞｼｯｸM-PRO" pitchFamily="50" charset="-128"/>
              </a:rPr>
              <a:t>兵庫県：篠山チルドレンズミュージアム</a:t>
            </a:r>
            <a:endParaRPr kumimoji="1" lang="ja-JP" altLang="en-US" sz="19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全国での活用事例</a:t>
            </a:r>
            <a:endParaRPr kumimoji="1" lang="ja-JP" altLang="en-US" sz="2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9512" y="4556447"/>
            <a:ext cx="3185487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用途：体験・宿泊施設</a:t>
            </a:r>
            <a:endParaRPr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　　デイサービスセンター</a:t>
            </a:r>
            <a:endParaRPr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　　高齢者支援施設</a:t>
            </a:r>
            <a:endParaRPr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533815" y="5866514"/>
            <a:ext cx="3518912" cy="400110"/>
            <a:chOff x="533815" y="5866514"/>
            <a:chExt cx="3518912" cy="400110"/>
          </a:xfrm>
        </p:grpSpPr>
        <p:sp>
          <p:nvSpPr>
            <p:cNvPr id="11" name="正方形/長方形 10"/>
            <p:cNvSpPr/>
            <p:nvPr/>
          </p:nvSpPr>
          <p:spPr>
            <a:xfrm>
              <a:off x="533815" y="5866514"/>
              <a:ext cx="351891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000" dirty="0" smtClean="0">
                  <a:latin typeface="HG丸ｺﾞｼｯｸM-PRO" pitchFamily="50" charset="-128"/>
                  <a:ea typeface="HG丸ｺﾞｼｯｸM-PRO" pitchFamily="50" charset="-128"/>
                </a:rPr>
                <a:t>高齢者・幼児向けの福祉施設</a:t>
              </a:r>
              <a:endParaRPr lang="ja-JP" altLang="en-US" sz="2000" dirty="0"/>
            </a:p>
          </p:txBody>
        </p:sp>
        <p:cxnSp>
          <p:nvCxnSpPr>
            <p:cNvPr id="13" name="直線コネクタ 12"/>
            <p:cNvCxnSpPr/>
            <p:nvPr/>
          </p:nvCxnSpPr>
          <p:spPr>
            <a:xfrm>
              <a:off x="638455" y="6210417"/>
              <a:ext cx="3240360" cy="0"/>
            </a:xfrm>
            <a:prstGeom prst="line">
              <a:avLst/>
            </a:prstGeom>
            <a:ln w="19050">
              <a:solidFill>
                <a:srgbClr val="CC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テキスト ボックス 14"/>
          <p:cNvSpPr txBox="1"/>
          <p:nvPr/>
        </p:nvSpPr>
        <p:spPr>
          <a:xfrm>
            <a:off x="4860032" y="4552525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用途：子ども体験博物館</a:t>
            </a:r>
            <a:endParaRPr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5213544" y="5862592"/>
            <a:ext cx="3262432" cy="400110"/>
            <a:chOff x="533815" y="5866514"/>
            <a:chExt cx="3262432" cy="400110"/>
          </a:xfrm>
        </p:grpSpPr>
        <p:sp>
          <p:nvSpPr>
            <p:cNvPr id="17" name="正方形/長方形 16"/>
            <p:cNvSpPr/>
            <p:nvPr/>
          </p:nvSpPr>
          <p:spPr>
            <a:xfrm>
              <a:off x="533815" y="5866514"/>
              <a:ext cx="326243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000" dirty="0" smtClean="0">
                  <a:latin typeface="HG丸ｺﾞｼｯｸM-PRO" pitchFamily="50" charset="-128"/>
                  <a:ea typeface="HG丸ｺﾞｼｯｸM-PRO" pitchFamily="50" charset="-128"/>
                </a:rPr>
                <a:t>子どもたちへのプレゼント</a:t>
              </a:r>
              <a:endParaRPr lang="ja-JP" altLang="en-US" sz="2000" dirty="0"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cxnSp>
          <p:nvCxnSpPr>
            <p:cNvPr id="18" name="直線コネクタ 17"/>
            <p:cNvCxnSpPr/>
            <p:nvPr/>
          </p:nvCxnSpPr>
          <p:spPr>
            <a:xfrm>
              <a:off x="638455" y="6210417"/>
              <a:ext cx="2997441" cy="0"/>
            </a:xfrm>
            <a:prstGeom prst="line">
              <a:avLst/>
            </a:prstGeom>
            <a:ln w="19050">
              <a:solidFill>
                <a:srgbClr val="CC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テキスト ボックス 20"/>
          <p:cNvSpPr txBox="1"/>
          <p:nvPr/>
        </p:nvSpPr>
        <p:spPr>
          <a:xfrm>
            <a:off x="4860032" y="4985954"/>
            <a:ext cx="403828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改修された旧校舎，新設された</a:t>
            </a:r>
            <a:r>
              <a:rPr lang="en-US" altLang="ja-JP" dirty="0" smtClean="0">
                <a:latin typeface="HG丸ｺﾞｼｯｸM-PRO" pitchFamily="50" charset="-128"/>
                <a:ea typeface="HG丸ｺﾞｼｯｸM-PRO" pitchFamily="50" charset="-128"/>
              </a:rPr>
              <a:t>WS</a:t>
            </a: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棟</a:t>
            </a:r>
            <a:endParaRPr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校庭を利用したスペースで構成</a:t>
            </a:r>
            <a:endParaRPr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テキスト ボックス 29"/>
          <p:cNvSpPr txBox="1"/>
          <p:nvPr/>
        </p:nvSpPr>
        <p:spPr>
          <a:xfrm>
            <a:off x="323528" y="260648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最後に</a:t>
            </a:r>
            <a:endParaRPr kumimoji="1" lang="ja-JP" altLang="en-US" sz="2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grpSp>
        <p:nvGrpSpPr>
          <p:cNvPr id="32" name="グループ化 31"/>
          <p:cNvGrpSpPr/>
          <p:nvPr/>
        </p:nvGrpSpPr>
        <p:grpSpPr>
          <a:xfrm>
            <a:off x="545973" y="1052736"/>
            <a:ext cx="4750419" cy="461665"/>
            <a:chOff x="539552" y="1124744"/>
            <a:chExt cx="4750419" cy="461665"/>
          </a:xfrm>
        </p:grpSpPr>
        <p:sp>
          <p:nvSpPr>
            <p:cNvPr id="33" name="テキスト ボックス 32"/>
            <p:cNvSpPr txBox="1"/>
            <p:nvPr/>
          </p:nvSpPr>
          <p:spPr>
            <a:xfrm>
              <a:off x="1001618" y="1124744"/>
              <a:ext cx="4288353" cy="46166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latin typeface="HG丸ｺﾞｼｯｸM-PRO" pitchFamily="50" charset="-128"/>
                  <a:ea typeface="HG丸ｺﾞｼｯｸM-PRO" pitchFamily="50" charset="-128"/>
                </a:rPr>
                <a:t>『</a:t>
              </a:r>
              <a:r>
                <a:rPr lang="ja-JP" altLang="en-US" sz="2400" dirty="0" smtClean="0">
                  <a:latin typeface="HG丸ｺﾞｼｯｸM-PRO" pitchFamily="50" charset="-128"/>
                  <a:ea typeface="HG丸ｺﾞｼｯｸM-PRO" pitchFamily="50" charset="-128"/>
                </a:rPr>
                <a:t>母校にかえろう</a:t>
              </a:r>
              <a:r>
                <a:rPr lang="en-US" altLang="ja-JP" sz="2400" dirty="0" smtClean="0">
                  <a:latin typeface="HG丸ｺﾞｼｯｸM-PRO" pitchFamily="50" charset="-128"/>
                  <a:ea typeface="HG丸ｺﾞｼｯｸM-PRO" pitchFamily="50" charset="-128"/>
                </a:rPr>
                <a:t>』</a:t>
              </a:r>
              <a:r>
                <a:rPr lang="ja-JP" altLang="en-US" sz="2400" dirty="0" smtClean="0">
                  <a:latin typeface="HG丸ｺﾞｼｯｸM-PRO" pitchFamily="50" charset="-128"/>
                  <a:ea typeface="HG丸ｺﾞｼｯｸM-PRO" pitchFamily="50" charset="-128"/>
                </a:rPr>
                <a:t>の かえる</a:t>
              </a:r>
              <a:endParaRPr lang="en-US" altLang="ja-JP" sz="2400" dirty="0" smtClean="0"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34" name="山形 33"/>
            <p:cNvSpPr/>
            <p:nvPr/>
          </p:nvSpPr>
          <p:spPr>
            <a:xfrm>
              <a:off x="539552" y="1230617"/>
              <a:ext cx="432048" cy="30625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5" name="正方形/長方形 34"/>
          <p:cNvSpPr/>
          <p:nvPr/>
        </p:nvSpPr>
        <p:spPr>
          <a:xfrm>
            <a:off x="4173860" y="1071786"/>
            <a:ext cx="1080120" cy="432048"/>
          </a:xfrm>
          <a:prstGeom prst="rect">
            <a:avLst/>
          </a:prstGeom>
          <a:noFill/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170" name="Picture 2" descr="Y:\04　イベント\2011年度\111106 公共政策コンペ\10月11日提出書類\提案\提案軸_.jpg"/>
          <p:cNvPicPr>
            <a:picLocks noChangeAspect="1" noChangeArrowheads="1"/>
          </p:cNvPicPr>
          <p:nvPr/>
        </p:nvPicPr>
        <p:blipFill>
          <a:blip r:embed="rId2" cstate="print"/>
          <a:srcRect b="38005"/>
          <a:stretch>
            <a:fillRect/>
          </a:stretch>
        </p:blipFill>
        <p:spPr bwMode="auto">
          <a:xfrm>
            <a:off x="549473" y="1700808"/>
            <a:ext cx="8029575" cy="42929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ご清聴ありがとうございました</a:t>
            </a:r>
            <a:endParaRPr kumimoji="1" lang="ja-JP" altLang="en-US" sz="20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テキスト ボックス 20"/>
          <p:cNvSpPr txBox="1"/>
          <p:nvPr/>
        </p:nvSpPr>
        <p:spPr>
          <a:xfrm>
            <a:off x="3832870" y="899195"/>
            <a:ext cx="2816797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200" dirty="0" smtClean="0">
                <a:latin typeface="HG丸ｺﾞｼｯｸM-PRO" pitchFamily="50" charset="-128"/>
                <a:ea typeface="HG丸ｺﾞｼｯｸM-PRO" pitchFamily="50" charset="-128"/>
              </a:rPr>
              <a:t>■ 天草市河浦町富津</a:t>
            </a:r>
            <a:endParaRPr kumimoji="1" lang="ja-JP" altLang="en-US" sz="22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957700" y="1763291"/>
            <a:ext cx="354618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00" dirty="0" smtClean="0">
                <a:latin typeface="HG丸ｺﾞｼｯｸM-PRO" pitchFamily="50" charset="-128"/>
                <a:ea typeface="HG丸ｺﾞｼｯｸM-PRO" pitchFamily="50" charset="-128"/>
              </a:rPr>
              <a:t>・今富と崎津の両地区からなる</a:t>
            </a:r>
            <a:endParaRPr kumimoji="1" lang="en-US" altLang="ja-JP" sz="19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957700" y="2411363"/>
            <a:ext cx="490230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00" dirty="0" smtClean="0">
                <a:latin typeface="HG丸ｺﾞｼｯｸM-PRO" pitchFamily="50" charset="-128"/>
                <a:ea typeface="HG丸ｺﾞｼｯｸM-PRO" pitchFamily="50" charset="-128"/>
              </a:rPr>
              <a:t>・人口</a:t>
            </a:r>
            <a:r>
              <a:rPr kumimoji="1" lang="en-US" altLang="ja-JP" sz="1900" dirty="0" smtClean="0">
                <a:latin typeface="HG丸ｺﾞｼｯｸM-PRO" pitchFamily="50" charset="-128"/>
                <a:ea typeface="HG丸ｺﾞｼｯｸM-PRO" pitchFamily="50" charset="-128"/>
              </a:rPr>
              <a:t>1,058</a:t>
            </a:r>
            <a:r>
              <a:rPr kumimoji="1" lang="ja-JP" altLang="en-US" sz="1900" dirty="0" smtClean="0">
                <a:latin typeface="HG丸ｺﾞｼｯｸM-PRO" pitchFamily="50" charset="-128"/>
                <a:ea typeface="HG丸ｺﾞｼｯｸM-PRO" pitchFamily="50" charset="-128"/>
              </a:rPr>
              <a:t>人</a:t>
            </a:r>
            <a:r>
              <a:rPr kumimoji="1" lang="en-US" altLang="ja-JP" sz="1900" dirty="0" smtClean="0">
                <a:latin typeface="HG丸ｺﾞｼｯｸM-PRO" pitchFamily="50" charset="-128"/>
                <a:ea typeface="HG丸ｺﾞｼｯｸM-PRO" pitchFamily="50" charset="-128"/>
              </a:rPr>
              <a:t>(</a:t>
            </a:r>
            <a:r>
              <a:rPr kumimoji="1" lang="ja-JP" altLang="en-US" sz="1900" dirty="0" smtClean="0">
                <a:latin typeface="HG丸ｺﾞｼｯｸM-PRO" pitchFamily="50" charset="-128"/>
                <a:ea typeface="HG丸ｺﾞｼｯｸM-PRO" pitchFamily="50" charset="-128"/>
              </a:rPr>
              <a:t>今富</a:t>
            </a:r>
            <a:r>
              <a:rPr lang="en-US" altLang="ja-JP" sz="1900" dirty="0" smtClean="0">
                <a:latin typeface="HG丸ｺﾞｼｯｸM-PRO" pitchFamily="50" charset="-128"/>
                <a:ea typeface="HG丸ｺﾞｼｯｸM-PRO" pitchFamily="50" charset="-128"/>
              </a:rPr>
              <a:t>410</a:t>
            </a:r>
            <a:r>
              <a:rPr lang="ja-JP" altLang="en-US" sz="1900" dirty="0" smtClean="0">
                <a:latin typeface="HG丸ｺﾞｼｯｸM-PRO" pitchFamily="50" charset="-128"/>
                <a:ea typeface="HG丸ｺﾞｼｯｸM-PRO" pitchFamily="50" charset="-128"/>
              </a:rPr>
              <a:t>人，崎津</a:t>
            </a:r>
            <a:r>
              <a:rPr lang="en-US" altLang="ja-JP" sz="1900" dirty="0" smtClean="0">
                <a:latin typeface="HG丸ｺﾞｼｯｸM-PRO" pitchFamily="50" charset="-128"/>
                <a:ea typeface="HG丸ｺﾞｼｯｸM-PRO" pitchFamily="50" charset="-128"/>
              </a:rPr>
              <a:t>648</a:t>
            </a:r>
            <a:r>
              <a:rPr lang="ja-JP" altLang="en-US" sz="1900" dirty="0" smtClean="0">
                <a:latin typeface="HG丸ｺﾞｼｯｸM-PRO" pitchFamily="50" charset="-128"/>
                <a:ea typeface="HG丸ｺﾞｼｯｸM-PRO" pitchFamily="50" charset="-128"/>
              </a:rPr>
              <a:t>人</a:t>
            </a:r>
            <a:r>
              <a:rPr lang="en-US" altLang="ja-JP" sz="1900" dirty="0" smtClean="0">
                <a:latin typeface="HG丸ｺﾞｼｯｸM-PRO" pitchFamily="50" charset="-128"/>
                <a:ea typeface="HG丸ｺﾞｼｯｸM-PRO" pitchFamily="50" charset="-128"/>
              </a:rPr>
              <a:t>)</a:t>
            </a:r>
            <a:endParaRPr kumimoji="1" lang="en-US" altLang="ja-JP" sz="19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957700" y="3059435"/>
            <a:ext cx="426430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00" dirty="0" smtClean="0">
                <a:latin typeface="HG丸ｺﾞｼｯｸM-PRO" pitchFamily="50" charset="-128"/>
                <a:ea typeface="HG丸ｺﾞｼｯｸM-PRO" pitchFamily="50" charset="-128"/>
              </a:rPr>
              <a:t>・人口</a:t>
            </a:r>
            <a:r>
              <a:rPr lang="ja-JP" altLang="en-US" sz="1900" dirty="0" smtClean="0">
                <a:latin typeface="HG丸ｺﾞｼｯｸM-PRO" pitchFamily="50" charset="-128"/>
                <a:ea typeface="HG丸ｺﾞｼｯｸM-PRO" pitchFamily="50" charset="-128"/>
              </a:rPr>
              <a:t>減少率は</a:t>
            </a:r>
            <a:r>
              <a:rPr kumimoji="1" lang="ja-JP" altLang="en-US" sz="1900" dirty="0" smtClean="0">
                <a:latin typeface="HG丸ｺﾞｼｯｸM-PRO" pitchFamily="50" charset="-128"/>
                <a:ea typeface="HG丸ｺﾞｼｯｸM-PRO" pitchFamily="50" charset="-128"/>
              </a:rPr>
              <a:t>県内の市の中で</a:t>
            </a:r>
            <a:r>
              <a:rPr kumimoji="1" lang="en-US" altLang="ja-JP" sz="1900" dirty="0" smtClean="0">
                <a:latin typeface="HG丸ｺﾞｼｯｸM-PRO" pitchFamily="50" charset="-128"/>
                <a:ea typeface="HG丸ｺﾞｼｯｸM-PRO" pitchFamily="50" charset="-128"/>
              </a:rPr>
              <a:t>3</a:t>
            </a:r>
            <a:r>
              <a:rPr kumimoji="1" lang="ja-JP" altLang="en-US" sz="1900" dirty="0" smtClean="0">
                <a:latin typeface="HG丸ｺﾞｼｯｸM-PRO" pitchFamily="50" charset="-128"/>
                <a:ea typeface="HG丸ｺﾞｼｯｸM-PRO" pitchFamily="50" charset="-128"/>
              </a:rPr>
              <a:t>番目</a:t>
            </a:r>
            <a:endParaRPr kumimoji="1" lang="en-US" altLang="ja-JP" sz="19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957700" y="3754834"/>
            <a:ext cx="481413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00" dirty="0" smtClean="0">
                <a:latin typeface="HG丸ｺﾞｼｯｸM-PRO" pitchFamily="50" charset="-128"/>
                <a:ea typeface="HG丸ｺﾞｼｯｸM-PRO" pitchFamily="50" charset="-128"/>
              </a:rPr>
              <a:t>・河浦町では学校の統合が進んでいる</a:t>
            </a:r>
            <a:endParaRPr kumimoji="1" lang="en-US" altLang="ja-JP" sz="19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900" dirty="0" smtClean="0">
                <a:latin typeface="HG丸ｺﾞｼｯｸM-PRO" pitchFamily="50" charset="-128"/>
                <a:ea typeface="HG丸ｺﾞｼｯｸM-PRO" pitchFamily="50" charset="-128"/>
              </a:rPr>
              <a:t>　→河浦町の中学校は，河浦中学校に統合</a:t>
            </a:r>
            <a:endParaRPr kumimoji="1" lang="en-US" altLang="ja-JP" sz="19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対象地</a:t>
            </a:r>
            <a:endParaRPr kumimoji="1" lang="ja-JP" altLang="en-US" sz="2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1026" name="Picture 2" descr="Y:\04　イベント\2011年度\111106 公共政策コンペ\10月11日提出書類\harashima\図1－富津位置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300" y="904207"/>
            <a:ext cx="3269706" cy="54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pSp>
        <p:nvGrpSpPr>
          <p:cNvPr id="34" name="グループ化 33"/>
          <p:cNvGrpSpPr/>
          <p:nvPr/>
        </p:nvGrpSpPr>
        <p:grpSpPr>
          <a:xfrm>
            <a:off x="4048893" y="4992156"/>
            <a:ext cx="4685829" cy="400110"/>
            <a:chOff x="4048893" y="4992156"/>
            <a:chExt cx="4685829" cy="400110"/>
          </a:xfrm>
        </p:grpSpPr>
        <p:grpSp>
          <p:nvGrpSpPr>
            <p:cNvPr id="52" name="グループ化 51"/>
            <p:cNvGrpSpPr/>
            <p:nvPr/>
          </p:nvGrpSpPr>
          <p:grpSpPr>
            <a:xfrm>
              <a:off x="4189888" y="4992156"/>
              <a:ext cx="4544834" cy="400110"/>
              <a:chOff x="3969710" y="4973106"/>
              <a:chExt cx="4544834" cy="400110"/>
            </a:xfrm>
          </p:grpSpPr>
          <p:sp>
            <p:nvSpPr>
              <p:cNvPr id="26" name="テキスト ボックス 25"/>
              <p:cNvSpPr txBox="1"/>
              <p:nvPr/>
            </p:nvSpPr>
            <p:spPr>
              <a:xfrm>
                <a:off x="3969710" y="4973106"/>
                <a:ext cx="4544834" cy="40011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000" dirty="0" smtClean="0">
                    <a:solidFill>
                      <a:srgbClr val="C00000"/>
                    </a:solidFill>
                    <a:latin typeface="HG丸ｺﾞｼｯｸM-PRO" pitchFamily="50" charset="-128"/>
                    <a:ea typeface="HG丸ｺﾞｼｯｸM-PRO" pitchFamily="50" charset="-128"/>
                  </a:rPr>
                  <a:t>富津小学校も統合され，河浦小学校へ</a:t>
                </a:r>
                <a:endParaRPr kumimoji="1" lang="en-US" altLang="ja-JP" sz="2000" dirty="0" smtClean="0">
                  <a:solidFill>
                    <a:srgbClr val="C00000"/>
                  </a:solidFill>
                  <a:latin typeface="HG丸ｺﾞｼｯｸM-PRO" pitchFamily="50" charset="-128"/>
                  <a:ea typeface="HG丸ｺﾞｼｯｸM-PRO" pitchFamily="50" charset="-128"/>
                </a:endParaRPr>
              </a:p>
            </p:txBody>
          </p:sp>
          <p:cxnSp>
            <p:nvCxnSpPr>
              <p:cNvPr id="49" name="直線コネクタ 48"/>
              <p:cNvCxnSpPr/>
              <p:nvPr/>
            </p:nvCxnSpPr>
            <p:spPr>
              <a:xfrm>
                <a:off x="4039369" y="5344641"/>
                <a:ext cx="4416909" cy="0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二等辺三角形 32"/>
            <p:cNvSpPr/>
            <p:nvPr/>
          </p:nvSpPr>
          <p:spPr>
            <a:xfrm rot="5400000">
              <a:off x="3995773" y="5138304"/>
              <a:ext cx="278507" cy="172268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04　イベント\2011年度\111106 公共政策コンペ\10月11日提出書類\harashima\図2－富津地図.jpg"/>
          <p:cNvPicPr>
            <a:picLocks noChangeAspect="1" noChangeArrowheads="1"/>
          </p:cNvPicPr>
          <p:nvPr/>
        </p:nvPicPr>
        <p:blipFill>
          <a:blip r:embed="rId3" cstate="print"/>
          <a:srcRect t="8496" b="5126"/>
          <a:stretch>
            <a:fillRect/>
          </a:stretch>
        </p:blipFill>
        <p:spPr bwMode="auto">
          <a:xfrm>
            <a:off x="3708937" y="909320"/>
            <a:ext cx="2544418" cy="540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sp>
        <p:nvSpPr>
          <p:cNvPr id="5" name="テキスト ボックス 4"/>
          <p:cNvSpPr txBox="1"/>
          <p:nvPr/>
        </p:nvSpPr>
        <p:spPr>
          <a:xfrm>
            <a:off x="323528" y="260648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対象地</a:t>
            </a:r>
            <a:endParaRPr kumimoji="1" lang="ja-JP" altLang="en-US" sz="2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1026" name="Picture 2" descr="Y:\04　イベント\2011年度\111106 公共政策コンペ\10月11日提出書類\harashima\図1－富津位置図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383" y="908174"/>
            <a:ext cx="3269706" cy="54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6" name="正方形/長方形 35"/>
          <p:cNvSpPr/>
          <p:nvPr/>
        </p:nvSpPr>
        <p:spPr>
          <a:xfrm>
            <a:off x="4787971" y="3952898"/>
            <a:ext cx="864096" cy="86409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正方形/長方形 58"/>
          <p:cNvSpPr/>
          <p:nvPr/>
        </p:nvSpPr>
        <p:spPr>
          <a:xfrm>
            <a:off x="376433" y="903162"/>
            <a:ext cx="3240360" cy="54006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6" name="グループ化 55"/>
          <p:cNvGrpSpPr/>
          <p:nvPr/>
        </p:nvGrpSpPr>
        <p:grpSpPr>
          <a:xfrm>
            <a:off x="1374003" y="903162"/>
            <a:ext cx="2336006" cy="5400600"/>
            <a:chOff x="1268140" y="908720"/>
            <a:chExt cx="2336006" cy="5400600"/>
          </a:xfrm>
        </p:grpSpPr>
        <p:cxnSp>
          <p:nvCxnSpPr>
            <p:cNvPr id="37" name="直線コネクタ 36"/>
            <p:cNvCxnSpPr/>
            <p:nvPr/>
          </p:nvCxnSpPr>
          <p:spPr>
            <a:xfrm flipV="1">
              <a:off x="1274490" y="908720"/>
              <a:ext cx="2329656" cy="3064594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/>
            <p:nvPr/>
          </p:nvCxnSpPr>
          <p:spPr>
            <a:xfrm>
              <a:off x="1268140" y="4233788"/>
              <a:ext cx="2336006" cy="207553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グループ化 20"/>
          <p:cNvGrpSpPr/>
          <p:nvPr/>
        </p:nvGrpSpPr>
        <p:grpSpPr>
          <a:xfrm>
            <a:off x="6319242" y="1052736"/>
            <a:ext cx="2664296" cy="4947605"/>
            <a:chOff x="6319242" y="1052736"/>
            <a:chExt cx="2664296" cy="4947605"/>
          </a:xfrm>
        </p:grpSpPr>
        <p:grpSp>
          <p:nvGrpSpPr>
            <p:cNvPr id="60" name="グループ化 59"/>
            <p:cNvGrpSpPr/>
            <p:nvPr/>
          </p:nvGrpSpPr>
          <p:grpSpPr>
            <a:xfrm>
              <a:off x="6319242" y="1052736"/>
              <a:ext cx="2664296" cy="4947605"/>
              <a:chOff x="6213379" y="1058294"/>
              <a:chExt cx="2664296" cy="4947605"/>
            </a:xfrm>
          </p:grpSpPr>
          <p:sp>
            <p:nvSpPr>
              <p:cNvPr id="31" name="テキスト ボックス 30"/>
              <p:cNvSpPr txBox="1"/>
              <p:nvPr/>
            </p:nvSpPr>
            <p:spPr>
              <a:xfrm>
                <a:off x="6294917" y="1634358"/>
                <a:ext cx="2364750" cy="3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700" dirty="0" smtClean="0">
                    <a:latin typeface="HG丸ｺﾞｼｯｸM-PRO" pitchFamily="50" charset="-128"/>
                    <a:ea typeface="HG丸ｺﾞｼｯｸM-PRO" pitchFamily="50" charset="-128"/>
                  </a:rPr>
                  <a:t>・崎津の入江奥に位置</a:t>
                </a:r>
                <a:endParaRPr kumimoji="1" lang="ja-JP" altLang="en-US" sz="1700" dirty="0">
                  <a:latin typeface="HG丸ｺﾞｼｯｸM-PRO" pitchFamily="50" charset="-128"/>
                  <a:ea typeface="HG丸ｺﾞｼｯｸM-PRO" pitchFamily="50" charset="-128"/>
                </a:endParaRPr>
              </a:p>
            </p:txBody>
          </p:sp>
          <p:sp>
            <p:nvSpPr>
              <p:cNvPr id="32" name="テキスト ボックス 31"/>
              <p:cNvSpPr txBox="1"/>
              <p:nvPr/>
            </p:nvSpPr>
            <p:spPr>
              <a:xfrm>
                <a:off x="6294917" y="3201614"/>
                <a:ext cx="1710725" cy="3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700" dirty="0" smtClean="0">
                    <a:latin typeface="HG丸ｺﾞｼｯｸM-PRO" pitchFamily="50" charset="-128"/>
                    <a:ea typeface="HG丸ｺﾞｼｯｸM-PRO" pitchFamily="50" charset="-128"/>
                  </a:rPr>
                  <a:t>・典型的な農村</a:t>
                </a:r>
                <a:endParaRPr kumimoji="1" lang="ja-JP" altLang="en-US" sz="1700" dirty="0">
                  <a:latin typeface="HG丸ｺﾞｼｯｸM-PRO" pitchFamily="50" charset="-128"/>
                  <a:ea typeface="HG丸ｺﾞｼｯｸM-PRO" pitchFamily="50" charset="-128"/>
                </a:endParaRPr>
              </a:p>
            </p:txBody>
          </p:sp>
          <p:sp>
            <p:nvSpPr>
              <p:cNvPr id="33" name="テキスト ボックス 32"/>
              <p:cNvSpPr txBox="1"/>
              <p:nvPr/>
            </p:nvSpPr>
            <p:spPr>
              <a:xfrm>
                <a:off x="6294917" y="2071964"/>
                <a:ext cx="2582758" cy="3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700" dirty="0" smtClean="0">
                    <a:latin typeface="HG丸ｺﾞｼｯｸM-PRO" pitchFamily="50" charset="-128"/>
                    <a:ea typeface="HG丸ｺﾞｼｯｸM-PRO" pitchFamily="50" charset="-128"/>
                  </a:rPr>
                  <a:t>・干拓による水田の拡大</a:t>
                </a:r>
                <a:endParaRPr kumimoji="1" lang="en-US" altLang="ja-JP" sz="1700" dirty="0" smtClean="0">
                  <a:latin typeface="HG丸ｺﾞｼｯｸM-PRO" pitchFamily="50" charset="-128"/>
                  <a:ea typeface="HG丸ｺﾞｼｯｸM-PRO" pitchFamily="50" charset="-128"/>
                </a:endParaRPr>
              </a:p>
            </p:txBody>
          </p:sp>
          <p:sp>
            <p:nvSpPr>
              <p:cNvPr id="34" name="テキスト ボックス 33"/>
              <p:cNvSpPr txBox="1"/>
              <p:nvPr/>
            </p:nvSpPr>
            <p:spPr>
              <a:xfrm>
                <a:off x="6294917" y="2528395"/>
                <a:ext cx="2582758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700" dirty="0" smtClean="0">
                    <a:latin typeface="HG丸ｺﾞｼｯｸM-PRO" pitchFamily="50" charset="-128"/>
                    <a:ea typeface="HG丸ｺﾞｼｯｸM-PRO" pitchFamily="50" charset="-128"/>
                  </a:rPr>
                  <a:t>・水田では米</a:t>
                </a:r>
                <a:endParaRPr kumimoji="1" lang="en-US" altLang="ja-JP" sz="1700" dirty="0" smtClean="0">
                  <a:latin typeface="HG丸ｺﾞｼｯｸM-PRO" pitchFamily="50" charset="-128"/>
                  <a:ea typeface="HG丸ｺﾞｼｯｸM-PRO" pitchFamily="50" charset="-128"/>
                </a:endParaRPr>
              </a:p>
              <a:p>
                <a:r>
                  <a:rPr lang="ja-JP" altLang="en-US" sz="1700" dirty="0" smtClean="0">
                    <a:latin typeface="HG丸ｺﾞｼｯｸM-PRO" pitchFamily="50" charset="-128"/>
                    <a:ea typeface="HG丸ｺﾞｼｯｸM-PRO" pitchFamily="50" charset="-128"/>
                  </a:rPr>
                  <a:t>　畑では麦と甘藷，野菜</a:t>
                </a:r>
                <a:endParaRPr kumimoji="1" lang="ja-JP" altLang="en-US" sz="1700" dirty="0">
                  <a:latin typeface="HG丸ｺﾞｼｯｸM-PRO" pitchFamily="50" charset="-128"/>
                  <a:ea typeface="HG丸ｺﾞｼｯｸM-PRO" pitchFamily="50" charset="-128"/>
                </a:endParaRPr>
              </a:p>
            </p:txBody>
          </p:sp>
          <p:sp>
            <p:nvSpPr>
              <p:cNvPr id="38" name="テキスト ボックス 37"/>
              <p:cNvSpPr txBox="1"/>
              <p:nvPr/>
            </p:nvSpPr>
            <p:spPr>
              <a:xfrm>
                <a:off x="6294917" y="4797152"/>
                <a:ext cx="2308645" cy="3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700" dirty="0" smtClean="0">
                    <a:latin typeface="HG丸ｺﾞｼｯｸM-PRO" pitchFamily="50" charset="-128"/>
                    <a:ea typeface="HG丸ｺﾞｼｯｸM-PRO" pitchFamily="50" charset="-128"/>
                  </a:rPr>
                  <a:t>・海沿いの</a:t>
                </a:r>
                <a:r>
                  <a:rPr kumimoji="1" lang="en-US" altLang="ja-JP" sz="1700" dirty="0" smtClean="0">
                    <a:latin typeface="HG丸ｺﾞｼｯｸM-PRO" pitchFamily="50" charset="-128"/>
                    <a:ea typeface="HG丸ｺﾞｼｯｸM-PRO" pitchFamily="50" charset="-128"/>
                  </a:rPr>
                  <a:t>5</a:t>
                </a:r>
                <a:r>
                  <a:rPr kumimoji="1" lang="ja-JP" altLang="en-US" sz="1700" dirty="0" smtClean="0">
                    <a:latin typeface="HG丸ｺﾞｼｯｸM-PRO" pitchFamily="50" charset="-128"/>
                    <a:ea typeface="HG丸ｺﾞｼｯｸM-PRO" pitchFamily="50" charset="-128"/>
                  </a:rPr>
                  <a:t>つの村落</a:t>
                </a:r>
                <a:endParaRPr kumimoji="1" lang="ja-JP" altLang="en-US" sz="1700" dirty="0">
                  <a:latin typeface="HG丸ｺﾞｼｯｸM-PRO" pitchFamily="50" charset="-128"/>
                  <a:ea typeface="HG丸ｺﾞｼｯｸM-PRO" pitchFamily="50" charset="-128"/>
                </a:endParaRPr>
              </a:p>
            </p:txBody>
          </p:sp>
          <p:sp>
            <p:nvSpPr>
              <p:cNvPr id="39" name="テキスト ボックス 38"/>
              <p:cNvSpPr txBox="1"/>
              <p:nvPr/>
            </p:nvSpPr>
            <p:spPr>
              <a:xfrm>
                <a:off x="6294917" y="5219908"/>
                <a:ext cx="1492716" cy="3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700" dirty="0" smtClean="0">
                    <a:latin typeface="HG丸ｺﾞｼｯｸM-PRO" pitchFamily="50" charset="-128"/>
                    <a:ea typeface="HG丸ｺﾞｼｯｸM-PRO" pitchFamily="50" charset="-128"/>
                  </a:rPr>
                  <a:t>・崎津天主堂</a:t>
                </a:r>
                <a:endParaRPr kumimoji="1" lang="ja-JP" altLang="en-US" sz="1700" dirty="0">
                  <a:latin typeface="HG丸ｺﾞｼｯｸM-PRO" pitchFamily="50" charset="-128"/>
                  <a:ea typeface="HG丸ｺﾞｼｯｸM-PRO" pitchFamily="50" charset="-128"/>
                </a:endParaRPr>
              </a:p>
            </p:txBody>
          </p:sp>
          <p:sp>
            <p:nvSpPr>
              <p:cNvPr id="40" name="テキスト ボックス 39"/>
              <p:cNvSpPr txBox="1"/>
              <p:nvPr/>
            </p:nvSpPr>
            <p:spPr>
              <a:xfrm>
                <a:off x="6294917" y="5651956"/>
                <a:ext cx="1928733" cy="3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700" dirty="0" smtClean="0">
                    <a:latin typeface="HG丸ｺﾞｼｯｸM-PRO" pitchFamily="50" charset="-128"/>
                    <a:ea typeface="HG丸ｺﾞｼｯｸM-PRO" pitchFamily="50" charset="-128"/>
                  </a:rPr>
                  <a:t>・漁村的，農村的</a:t>
                </a:r>
                <a:endParaRPr kumimoji="1" lang="en-US" altLang="ja-JP" sz="1700" dirty="0" smtClean="0">
                  <a:latin typeface="HG丸ｺﾞｼｯｸM-PRO" pitchFamily="50" charset="-128"/>
                  <a:ea typeface="HG丸ｺﾞｼｯｸM-PRO" pitchFamily="50" charset="-128"/>
                </a:endParaRPr>
              </a:p>
            </p:txBody>
          </p:sp>
          <p:sp>
            <p:nvSpPr>
              <p:cNvPr id="35" name="テキスト ボックス 34"/>
              <p:cNvSpPr txBox="1"/>
              <p:nvPr/>
            </p:nvSpPr>
            <p:spPr>
              <a:xfrm>
                <a:off x="6213379" y="1058294"/>
                <a:ext cx="168828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200" dirty="0" smtClean="0">
                    <a:solidFill>
                      <a:srgbClr val="C00000"/>
                    </a:solidFill>
                    <a:latin typeface="HG丸ｺﾞｼｯｸM-PRO" pitchFamily="50" charset="-128"/>
                    <a:ea typeface="HG丸ｺﾞｼｯｸM-PRO" pitchFamily="50" charset="-128"/>
                  </a:rPr>
                  <a:t>■ 今富地区</a:t>
                </a:r>
                <a:endParaRPr kumimoji="1" lang="ja-JP" altLang="en-US" sz="2200" dirty="0">
                  <a:solidFill>
                    <a:srgbClr val="C00000"/>
                  </a:solidFill>
                  <a:latin typeface="HG丸ｺﾞｼｯｸM-PRO" pitchFamily="50" charset="-128"/>
                  <a:ea typeface="HG丸ｺﾞｼｯｸM-PRO" pitchFamily="50" charset="-128"/>
                </a:endParaRPr>
              </a:p>
            </p:txBody>
          </p:sp>
          <p:sp>
            <p:nvSpPr>
              <p:cNvPr id="42" name="テキスト ボックス 41"/>
              <p:cNvSpPr txBox="1"/>
              <p:nvPr/>
            </p:nvSpPr>
            <p:spPr>
              <a:xfrm>
                <a:off x="6213379" y="3794598"/>
                <a:ext cx="168828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2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HG丸ｺﾞｼｯｸM-PRO" pitchFamily="50" charset="-128"/>
                    <a:ea typeface="HG丸ｺﾞｼｯｸM-PRO" pitchFamily="50" charset="-128"/>
                  </a:rPr>
                  <a:t>■ 崎津地区</a:t>
                </a:r>
                <a:endParaRPr kumimoji="1" lang="ja-JP" altLang="en-US" sz="22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HG丸ｺﾞｼｯｸM-PRO" pitchFamily="50" charset="-128"/>
                  <a:ea typeface="HG丸ｺﾞｼｯｸM-PRO" pitchFamily="50" charset="-128"/>
                </a:endParaRPr>
              </a:p>
            </p:txBody>
          </p:sp>
        </p:grpSp>
        <p:sp>
          <p:nvSpPr>
            <p:cNvPr id="20" name="テキスト ボックス 19"/>
            <p:cNvSpPr txBox="1"/>
            <p:nvPr/>
          </p:nvSpPr>
          <p:spPr>
            <a:xfrm>
              <a:off x="6401719" y="4365104"/>
              <a:ext cx="1928733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700" dirty="0" smtClean="0">
                  <a:latin typeface="HG丸ｺﾞｼｯｸM-PRO" pitchFamily="50" charset="-128"/>
                  <a:ea typeface="HG丸ｺﾞｼｯｸM-PRO" pitchFamily="50" charset="-128"/>
                </a:rPr>
                <a:t>・重要文化的景観</a:t>
              </a:r>
              <a:endParaRPr kumimoji="1" lang="ja-JP" altLang="en-US" sz="1700" dirty="0"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5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365002" y="4941168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・市内全域で景観条例の策定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65002" y="4509120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・崎津地区の重要文化的景観選定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65002" y="5363924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・今富地区の選定への動き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3528" y="260648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行政の取り組み</a:t>
            </a:r>
            <a:endParaRPr kumimoji="1" lang="ja-JP" altLang="en-US" sz="2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2051" name="Picture 3" descr="C:\Documents and Settings\TOSHI\デスクトップ\11 公共政策コンペ\写真\IMGP75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002" y="901848"/>
            <a:ext cx="3945600" cy="2959200"/>
          </a:xfrm>
          <a:prstGeom prst="rect">
            <a:avLst/>
          </a:prstGeom>
          <a:noFill/>
        </p:spPr>
      </p:pic>
      <p:sp>
        <p:nvSpPr>
          <p:cNvPr id="13" name="テキスト ボックス 12"/>
          <p:cNvSpPr txBox="1"/>
          <p:nvPr/>
        </p:nvSpPr>
        <p:spPr>
          <a:xfrm>
            <a:off x="1219547" y="3860809"/>
            <a:ext cx="2236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>
                <a:latin typeface="HG丸ｺﾞｼｯｸM-PRO" pitchFamily="50" charset="-128"/>
                <a:ea typeface="HG丸ｺﾞｼｯｸM-PRO" pitchFamily="50" charset="-128"/>
              </a:rPr>
              <a:t>天草市﨑津の漁村景観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676512" y="3861048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>
                <a:latin typeface="HG丸ｺﾞｼｯｸM-PRO" pitchFamily="50" charset="-128"/>
                <a:ea typeface="HG丸ｺﾞｼｯｸM-PRO" pitchFamily="50" charset="-128"/>
              </a:rPr>
              <a:t>崎津のグランドデザイン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814767" y="4509120"/>
            <a:ext cx="3416320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・景観の保存，修景，環境整備</a:t>
            </a:r>
            <a:endParaRPr kumimoji="1"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観光振興等を計画的に行う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814767" y="5373216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・積極的なまちづくりへとつなげる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14" name="Picture 2" descr="C:\Documents and Settings\TOSHI\デスクトップ\11 公共政策コンペ\図\グランドデザイン034.jpg"/>
          <p:cNvPicPr>
            <a:picLocks noChangeAspect="1" noChangeArrowheads="1"/>
          </p:cNvPicPr>
          <p:nvPr/>
        </p:nvPicPr>
        <p:blipFill>
          <a:blip r:embed="rId3" cstate="print"/>
          <a:srcRect l="64148" r="84" b="30265"/>
          <a:stretch>
            <a:fillRect/>
          </a:stretch>
        </p:blipFill>
        <p:spPr bwMode="auto">
          <a:xfrm rot="16200000">
            <a:off x="5309791" y="398013"/>
            <a:ext cx="2952328" cy="39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3528" y="260648"/>
            <a:ext cx="4031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○と</a:t>
            </a:r>
            <a:r>
              <a:rPr kumimoji="1" lang="en-US" altLang="ja-JP" sz="2400" dirty="0" smtClean="0">
                <a:latin typeface="HG丸ｺﾞｼｯｸM-PRO" pitchFamily="50" charset="-128"/>
                <a:ea typeface="HG丸ｺﾞｼｯｸM-PRO" pitchFamily="50" charset="-128"/>
              </a:rPr>
              <a:t>×-</a:t>
            </a:r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まち歩きの取り組み</a:t>
            </a:r>
            <a:endParaRPr kumimoji="1" lang="ja-JP" altLang="en-US" sz="2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3" name="Picture 2" descr="Y:\03　写真\2011 5月\110514-15 今富のまちの○と×\〇と×（各班の様子）\１班\DSC_0175.JPG"/>
          <p:cNvPicPr>
            <a:picLocks noChangeAspect="1" noChangeArrowheads="1"/>
          </p:cNvPicPr>
          <p:nvPr/>
        </p:nvPicPr>
        <p:blipFill>
          <a:blip r:embed="rId2" cstate="print"/>
          <a:srcRect l="8090"/>
          <a:stretch>
            <a:fillRect/>
          </a:stretch>
        </p:blipFill>
        <p:spPr bwMode="auto">
          <a:xfrm>
            <a:off x="251520" y="3278004"/>
            <a:ext cx="4090319" cy="2959200"/>
          </a:xfrm>
          <a:prstGeom prst="rect">
            <a:avLst/>
          </a:prstGeom>
          <a:noFill/>
        </p:spPr>
      </p:pic>
      <p:sp>
        <p:nvSpPr>
          <p:cNvPr id="4" name="テキスト ボックス 3"/>
          <p:cNvSpPr txBox="1"/>
          <p:nvPr/>
        </p:nvSpPr>
        <p:spPr>
          <a:xfrm>
            <a:off x="486728" y="6172276"/>
            <a:ext cx="36199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HG丸ｺﾞｼｯｸM-PRO" pitchFamily="50" charset="-128"/>
                <a:ea typeface="HG丸ｺﾞｼｯｸM-PRO" pitchFamily="50" charset="-128"/>
              </a:rPr>
              <a:t>5</a:t>
            </a:r>
            <a:r>
              <a:rPr kumimoji="1" lang="ja-JP" altLang="en-US" sz="1600" dirty="0" smtClean="0">
                <a:latin typeface="HG丸ｺﾞｼｯｸM-PRO" pitchFamily="50" charset="-128"/>
                <a:ea typeface="HG丸ｺﾞｼｯｸM-PRO" pitchFamily="50" charset="-128"/>
              </a:rPr>
              <a:t>月に行われた，今富のまちの○と</a:t>
            </a:r>
            <a:r>
              <a:rPr kumimoji="1" lang="en-US" altLang="ja-JP" sz="1600" dirty="0" smtClean="0">
                <a:latin typeface="HG丸ｺﾞｼｯｸM-PRO" pitchFamily="50" charset="-128"/>
                <a:ea typeface="HG丸ｺﾞｼｯｸM-PRO" pitchFamily="50" charset="-128"/>
              </a:rPr>
              <a:t>×</a:t>
            </a:r>
            <a:endParaRPr kumimoji="1" lang="ja-JP" altLang="en-US" sz="16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3074" name="Picture 2" descr="Y:\03　写真\2011 5月\110514-15 今富のまちの○と×\〇と×（各班の様子）\模造紙\2班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2880" y="784404"/>
            <a:ext cx="4089600" cy="5452800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5524241" y="6165304"/>
            <a:ext cx="2646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latin typeface="HG丸ｺﾞｼｯｸM-PRO" pitchFamily="50" charset="-128"/>
                <a:ea typeface="HG丸ｺﾞｼｯｸM-PRO" pitchFamily="50" charset="-128"/>
              </a:rPr>
              <a:t>今富のまちの○と</a:t>
            </a:r>
            <a:r>
              <a:rPr kumimoji="1" lang="en-US" altLang="ja-JP" sz="1600" dirty="0" smtClean="0">
                <a:latin typeface="HG丸ｺﾞｼｯｸM-PRO" pitchFamily="50" charset="-128"/>
                <a:ea typeface="HG丸ｺﾞｼｯｸM-PRO" pitchFamily="50" charset="-128"/>
              </a:rPr>
              <a:t>×</a:t>
            </a:r>
            <a:r>
              <a:rPr kumimoji="1" lang="ja-JP" altLang="en-US" sz="1600" dirty="0" smtClean="0">
                <a:latin typeface="HG丸ｺﾞｼｯｸM-PRO" pitchFamily="50" charset="-128"/>
                <a:ea typeface="HG丸ｺﾞｼｯｸM-PRO" pitchFamily="50" charset="-128"/>
              </a:rPr>
              <a:t>　成果</a:t>
            </a:r>
            <a:endParaRPr kumimoji="1" lang="ja-JP" altLang="en-US" sz="16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1520" y="908720"/>
            <a:ext cx="389080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kumimoji="1" lang="ja-JP" altLang="en-US" sz="1700" dirty="0" smtClean="0">
                <a:latin typeface="HG丸ｺﾞｼｯｸM-PRO" pitchFamily="50" charset="-128"/>
                <a:ea typeface="HG丸ｺﾞｼｯｸM-PRO" pitchFamily="50" charset="-128"/>
              </a:rPr>
              <a:t>・</a:t>
            </a:r>
            <a:r>
              <a:rPr kumimoji="1" lang="en-US" altLang="ja-JP" sz="1700" dirty="0" smtClean="0">
                <a:latin typeface="HG丸ｺﾞｼｯｸM-PRO" pitchFamily="50" charset="-128"/>
                <a:ea typeface="HG丸ｺﾞｼｯｸM-PRO" pitchFamily="50" charset="-128"/>
              </a:rPr>
              <a:t>5</a:t>
            </a:r>
            <a:r>
              <a:rPr kumimoji="1" lang="ja-JP" altLang="en-US" sz="1700" dirty="0" smtClean="0">
                <a:latin typeface="HG丸ｺﾞｼｯｸM-PRO" pitchFamily="50" charset="-128"/>
                <a:ea typeface="HG丸ｺﾞｼｯｸM-PRO" pitchFamily="50" charset="-128"/>
              </a:rPr>
              <a:t>月に今富，</a:t>
            </a:r>
            <a:r>
              <a:rPr kumimoji="1" lang="en-US" altLang="ja-JP" sz="1700" dirty="0" smtClean="0">
                <a:latin typeface="HG丸ｺﾞｼｯｸM-PRO" pitchFamily="50" charset="-128"/>
                <a:ea typeface="HG丸ｺﾞｼｯｸM-PRO" pitchFamily="50" charset="-128"/>
              </a:rPr>
              <a:t>8</a:t>
            </a:r>
            <a:r>
              <a:rPr kumimoji="1" lang="ja-JP" altLang="en-US" sz="1700" dirty="0" smtClean="0">
                <a:latin typeface="HG丸ｺﾞｼｯｸM-PRO" pitchFamily="50" charset="-128"/>
                <a:ea typeface="HG丸ｺﾞｼｯｸM-PRO" pitchFamily="50" charset="-128"/>
              </a:rPr>
              <a:t>月に崎津</a:t>
            </a:r>
            <a:endParaRPr lang="en-US" altLang="ja-JP" sz="17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spcAft>
                <a:spcPts val="1200"/>
              </a:spcAft>
            </a:pPr>
            <a:r>
              <a:rPr kumimoji="1" lang="ja-JP" altLang="en-US" sz="1700" dirty="0" smtClean="0">
                <a:latin typeface="HG丸ｺﾞｼｯｸM-PRO" pitchFamily="50" charset="-128"/>
                <a:ea typeface="HG丸ｺﾞｼｯｸM-PRO" pitchFamily="50" charset="-128"/>
              </a:rPr>
              <a:t>・地域の○と</a:t>
            </a:r>
            <a:r>
              <a:rPr kumimoji="1" lang="en-US" altLang="ja-JP" sz="1700" dirty="0" smtClean="0">
                <a:latin typeface="HG丸ｺﾞｼｯｸM-PRO" pitchFamily="50" charset="-128"/>
                <a:ea typeface="HG丸ｺﾞｼｯｸM-PRO" pitchFamily="50" charset="-128"/>
              </a:rPr>
              <a:t>×</a:t>
            </a:r>
            <a:r>
              <a:rPr kumimoji="1" lang="ja-JP" altLang="en-US" sz="1700" dirty="0" smtClean="0">
                <a:latin typeface="HG丸ｺﾞｼｯｸM-PRO" pitchFamily="50" charset="-128"/>
                <a:ea typeface="HG丸ｺﾞｼｯｸM-PRO" pitchFamily="50" charset="-128"/>
              </a:rPr>
              <a:t>を子供の目線で考える</a:t>
            </a:r>
            <a:endParaRPr kumimoji="1" lang="en-US" altLang="ja-JP" sz="17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700" dirty="0" smtClean="0">
                <a:latin typeface="HG丸ｺﾞｼｯｸM-PRO" pitchFamily="50" charset="-128"/>
                <a:ea typeface="HG丸ｺﾞｼｯｸM-PRO" pitchFamily="50" charset="-128"/>
              </a:rPr>
              <a:t>・大人も一緒に歩き，子供の意見を</a:t>
            </a:r>
            <a:endParaRPr lang="en-US" altLang="ja-JP" sz="17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1700" dirty="0" smtClean="0">
                <a:latin typeface="HG丸ｺﾞｼｯｸM-PRO" pitchFamily="50" charset="-128"/>
                <a:ea typeface="HG丸ｺﾞｼｯｸM-PRO" pitchFamily="50" charset="-128"/>
              </a:rPr>
              <a:t>　聞きながら，地域を見つめ直す</a:t>
            </a:r>
            <a:endParaRPr lang="en-US" altLang="ja-JP" sz="17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700" dirty="0" smtClean="0">
                <a:latin typeface="HG丸ｺﾞｼｯｸM-PRO" pitchFamily="50" charset="-128"/>
                <a:ea typeface="HG丸ｺﾞｼｯｸM-PRO" pitchFamily="50" charset="-128"/>
              </a:rPr>
              <a:t>・まち歩き　⇒　まとめ</a:t>
            </a:r>
            <a:r>
              <a:rPr lang="en-US" altLang="ja-JP" sz="1700" dirty="0" smtClean="0">
                <a:latin typeface="HG丸ｺﾞｼｯｸM-PRO" pitchFamily="50" charset="-128"/>
                <a:ea typeface="HG丸ｺﾞｼｯｸM-PRO" pitchFamily="50" charset="-128"/>
              </a:rPr>
              <a:t>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TOSHI\デスクトップ\11 公共政策コンペ\写真\DSC_2335.JPG"/>
          <p:cNvPicPr>
            <a:picLocks noChangeAspect="1" noChangeArrowheads="1"/>
          </p:cNvPicPr>
          <p:nvPr/>
        </p:nvPicPr>
        <p:blipFill>
          <a:blip r:embed="rId2" cstate="print">
            <a:lum bright="20000" contrast="10000"/>
          </a:blip>
          <a:srcRect r="11089"/>
          <a:stretch>
            <a:fillRect/>
          </a:stretch>
        </p:blipFill>
        <p:spPr bwMode="auto">
          <a:xfrm>
            <a:off x="251520" y="782634"/>
            <a:ext cx="3972376" cy="2959200"/>
          </a:xfrm>
          <a:prstGeom prst="rect">
            <a:avLst/>
          </a:prstGeom>
          <a:noFill/>
        </p:spPr>
      </p:pic>
      <p:sp>
        <p:nvSpPr>
          <p:cNvPr id="8" name="テキスト ボックス 7"/>
          <p:cNvSpPr txBox="1"/>
          <p:nvPr/>
        </p:nvSpPr>
        <p:spPr>
          <a:xfrm>
            <a:off x="811677" y="3734962"/>
            <a:ext cx="28520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>
                <a:latin typeface="HG丸ｺﾞｼｯｸM-PRO" pitchFamily="50" charset="-128"/>
                <a:ea typeface="HG丸ｺﾞｼｯｸM-PRO" pitchFamily="50" charset="-128"/>
              </a:rPr>
              <a:t>母校</a:t>
            </a:r>
            <a:r>
              <a:rPr kumimoji="1" lang="ja-JP" altLang="en-US" sz="1600" dirty="0" smtClean="0">
                <a:latin typeface="HG丸ｺﾞｼｯｸM-PRO" pitchFamily="50" charset="-128"/>
                <a:ea typeface="HG丸ｺﾞｼｯｸM-PRO" pitchFamily="50" charset="-128"/>
              </a:rPr>
              <a:t>を考えるワークショップ</a:t>
            </a:r>
            <a:endParaRPr kumimoji="1" lang="ja-JP" altLang="en-US" sz="16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51520" y="4509120"/>
            <a:ext cx="3890809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kumimoji="1" lang="ja-JP" altLang="en-US" sz="1700" dirty="0" smtClean="0">
                <a:latin typeface="HG丸ｺﾞｼｯｸM-PRO" pitchFamily="50" charset="-128"/>
                <a:ea typeface="HG丸ｺﾞｼｯｸM-PRO" pitchFamily="50" charset="-128"/>
              </a:rPr>
              <a:t>子供やお年寄りが集える場所がない</a:t>
            </a:r>
            <a:endParaRPr kumimoji="1" lang="en-US" altLang="ja-JP" sz="17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spcAft>
                <a:spcPts val="600"/>
              </a:spcAft>
            </a:pPr>
            <a:r>
              <a:rPr kumimoji="1" lang="ja-JP" altLang="en-US" sz="1700" dirty="0" smtClean="0">
                <a:latin typeface="HG丸ｺﾞｼｯｸM-PRO" pitchFamily="50" charset="-128"/>
                <a:ea typeface="HG丸ｺﾞｼｯｸM-PRO" pitchFamily="50" charset="-128"/>
              </a:rPr>
              <a:t>草が生えてしまうので管理をしっかり</a:t>
            </a:r>
            <a:endParaRPr kumimoji="1" lang="en-US" altLang="ja-JP" sz="17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3528" y="260648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地域での取り組み</a:t>
            </a:r>
            <a:endParaRPr kumimoji="1" lang="ja-JP" altLang="en-US" sz="2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4098" name="Picture 2" descr="Y:\03　写真\2011 10月\111005-06 天草調査\1日目\iwasuke\DSC_2372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t="5980" b="5387"/>
          <a:stretch>
            <a:fillRect/>
          </a:stretch>
        </p:blipFill>
        <p:spPr bwMode="auto">
          <a:xfrm>
            <a:off x="4794185" y="782634"/>
            <a:ext cx="4089600" cy="5472608"/>
          </a:xfrm>
          <a:prstGeom prst="rect">
            <a:avLst/>
          </a:prstGeom>
          <a:noFill/>
        </p:spPr>
      </p:pic>
      <p:sp>
        <p:nvSpPr>
          <p:cNvPr id="16" name="テキスト ボックス 15"/>
          <p:cNvSpPr txBox="1"/>
          <p:nvPr/>
        </p:nvSpPr>
        <p:spPr>
          <a:xfrm>
            <a:off x="251520" y="4149080"/>
            <a:ext cx="1039067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■ 課題</a:t>
            </a:r>
            <a:endParaRPr kumimoji="1" lang="ja-JP" altLang="en-US" sz="20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51520" y="5189130"/>
            <a:ext cx="1039067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■ 提案</a:t>
            </a:r>
            <a:endParaRPr kumimoji="1" lang="ja-JP" altLang="en-US" sz="20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51520" y="5589240"/>
            <a:ext cx="3672800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kumimoji="1" lang="ja-JP" altLang="en-US" sz="1700" dirty="0" smtClean="0">
                <a:latin typeface="HG丸ｺﾞｼｯｸM-PRO" pitchFamily="50" charset="-128"/>
                <a:ea typeface="HG丸ｺﾞｼｯｸM-PRO" pitchFamily="50" charset="-128"/>
              </a:rPr>
              <a:t>３月までの半年間で，記念樹を並べ</a:t>
            </a:r>
            <a:endParaRPr kumimoji="1" lang="en-US" altLang="ja-JP" sz="17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700" dirty="0" smtClean="0">
                <a:latin typeface="HG丸ｺﾞｼｯｸM-PRO" pitchFamily="50" charset="-128"/>
                <a:ea typeface="HG丸ｺﾞｼｯｸM-PRO" pitchFamily="50" charset="-128"/>
              </a:rPr>
              <a:t>記念樹の森をつくりたい</a:t>
            </a:r>
            <a:endParaRPr kumimoji="1" lang="en-US" altLang="ja-JP" sz="17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154035" y="6176062"/>
            <a:ext cx="34676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>
                <a:latin typeface="HG丸ｺﾞｼｯｸM-PRO" pitchFamily="50" charset="-128"/>
                <a:ea typeface="HG丸ｺﾞｼｯｸM-PRO" pitchFamily="50" charset="-128"/>
              </a:rPr>
              <a:t>母校を考えるワークショップ</a:t>
            </a:r>
            <a:r>
              <a:rPr kumimoji="1" lang="ja-JP" altLang="en-US" sz="1600" dirty="0" smtClean="0">
                <a:latin typeface="HG丸ｺﾞｼｯｸM-PRO" pitchFamily="50" charset="-128"/>
                <a:ea typeface="HG丸ｺﾞｼｯｸM-PRO" pitchFamily="50" charset="-128"/>
              </a:rPr>
              <a:t>　成果</a:t>
            </a:r>
            <a:endParaRPr kumimoji="1" lang="ja-JP" altLang="en-US" sz="16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5143898" y="1340768"/>
            <a:ext cx="295625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700" dirty="0" smtClean="0">
                <a:latin typeface="HG丸ｺﾞｼｯｸM-PRO" pitchFamily="50" charset="-128"/>
                <a:ea typeface="HG丸ｺﾞｼｯｸM-PRO" pitchFamily="50" charset="-128"/>
              </a:rPr>
              <a:t>・</a:t>
            </a:r>
            <a:r>
              <a:rPr kumimoji="1" lang="en-US" altLang="ja-JP" sz="1700" dirty="0" smtClean="0">
                <a:latin typeface="HG丸ｺﾞｼｯｸM-PRO" pitchFamily="50" charset="-128"/>
                <a:ea typeface="HG丸ｺﾞｼｯｸM-PRO" pitchFamily="50" charset="-128"/>
              </a:rPr>
              <a:t>1875</a:t>
            </a:r>
            <a:r>
              <a:rPr kumimoji="1" lang="ja-JP" altLang="en-US" sz="1700" dirty="0" smtClean="0">
                <a:latin typeface="HG丸ｺﾞｼｯｸM-PRO" pitchFamily="50" charset="-128"/>
                <a:ea typeface="HG丸ｺﾞｼｯｸM-PRO" pitchFamily="50" charset="-128"/>
              </a:rPr>
              <a:t>年（明治</a:t>
            </a:r>
            <a:r>
              <a:rPr kumimoji="1" lang="en-US" altLang="ja-JP" sz="1700" dirty="0" smtClean="0">
                <a:latin typeface="HG丸ｺﾞｼｯｸM-PRO" pitchFamily="50" charset="-128"/>
                <a:ea typeface="HG丸ｺﾞｼｯｸM-PRO" pitchFamily="50" charset="-128"/>
              </a:rPr>
              <a:t>8</a:t>
            </a:r>
            <a:r>
              <a:rPr lang="ja-JP" altLang="en-US" sz="1700" dirty="0" smtClean="0">
                <a:latin typeface="HG丸ｺﾞｼｯｸM-PRO" pitchFamily="50" charset="-128"/>
                <a:ea typeface="HG丸ｺﾞｼｯｸM-PRO" pitchFamily="50" charset="-128"/>
              </a:rPr>
              <a:t>年）設立</a:t>
            </a:r>
            <a:endParaRPr kumimoji="1" lang="ja-JP" altLang="en-US" sz="17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2050" name="Picture 2" descr="Y:\04　イベント\2011年度\111106 公共政策コンペ\10月11日提出書類\harashima\図3－学校周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926" y="920786"/>
            <a:ext cx="3960000" cy="387636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sp>
        <p:nvSpPr>
          <p:cNvPr id="13" name="テキスト ボックス 12"/>
          <p:cNvSpPr txBox="1"/>
          <p:nvPr/>
        </p:nvSpPr>
        <p:spPr>
          <a:xfrm>
            <a:off x="323528" y="260648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富津小学校の現状</a:t>
            </a:r>
            <a:endParaRPr kumimoji="1" lang="ja-JP" altLang="en-US" sz="2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143898" y="1772816"/>
            <a:ext cx="372249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700" dirty="0" smtClean="0">
                <a:latin typeface="HG丸ｺﾞｼｯｸM-PRO" pitchFamily="50" charset="-128"/>
                <a:ea typeface="HG丸ｺﾞｼｯｸM-PRO" pitchFamily="50" charset="-128"/>
              </a:rPr>
              <a:t>・全校児童</a:t>
            </a:r>
            <a:r>
              <a:rPr kumimoji="1" lang="en-US" altLang="ja-JP" sz="1700" dirty="0" smtClean="0">
                <a:latin typeface="HG丸ｺﾞｼｯｸM-PRO" pitchFamily="50" charset="-128"/>
                <a:ea typeface="HG丸ｺﾞｼｯｸM-PRO" pitchFamily="50" charset="-128"/>
              </a:rPr>
              <a:t>30</a:t>
            </a:r>
            <a:r>
              <a:rPr kumimoji="1" lang="ja-JP" altLang="en-US" sz="1700" dirty="0" smtClean="0">
                <a:latin typeface="HG丸ｺﾞｼｯｸM-PRO" pitchFamily="50" charset="-128"/>
                <a:ea typeface="HG丸ｺﾞｼｯｸM-PRO" pitchFamily="50" charset="-128"/>
              </a:rPr>
              <a:t>名，複式学級</a:t>
            </a:r>
            <a:r>
              <a:rPr kumimoji="1" lang="en-US" altLang="ja-JP" sz="1700" dirty="0" smtClean="0">
                <a:latin typeface="HG丸ｺﾞｼｯｸM-PRO" pitchFamily="50" charset="-128"/>
                <a:ea typeface="HG丸ｺﾞｼｯｸM-PRO" pitchFamily="50" charset="-128"/>
              </a:rPr>
              <a:t>3</a:t>
            </a:r>
            <a:r>
              <a:rPr kumimoji="1" lang="ja-JP" altLang="en-US" sz="1700" dirty="0" smtClean="0">
                <a:latin typeface="HG丸ｺﾞｼｯｸM-PRO" pitchFamily="50" charset="-128"/>
                <a:ea typeface="HG丸ｺﾞｼｯｸM-PRO" pitchFamily="50" charset="-128"/>
              </a:rPr>
              <a:t>クラス</a:t>
            </a:r>
            <a:endParaRPr kumimoji="1" lang="ja-JP" altLang="en-US" sz="17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004048" y="791338"/>
            <a:ext cx="1039067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■ 概要</a:t>
            </a:r>
            <a:endParaRPr kumimoji="1" lang="ja-JP" altLang="en-US" sz="20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43898" y="2771636"/>
            <a:ext cx="280076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700" dirty="0" smtClean="0">
                <a:latin typeface="HG丸ｺﾞｼｯｸM-PRO" pitchFamily="50" charset="-128"/>
                <a:ea typeface="HG丸ｺﾞｼｯｸM-PRO" pitchFamily="50" charset="-128"/>
              </a:rPr>
              <a:t>・地域行事への積極的参加</a:t>
            </a:r>
            <a:endParaRPr kumimoji="1" lang="en-US" altLang="ja-JP" sz="17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700" dirty="0" smtClean="0">
                <a:latin typeface="HG丸ｺﾞｼｯｸM-PRO" pitchFamily="50" charset="-128"/>
                <a:ea typeface="HG丸ｺﾞｼｯｸM-PRO" pitchFamily="50" charset="-128"/>
              </a:rPr>
              <a:t>　→和太鼓演奏</a:t>
            </a:r>
            <a:endParaRPr kumimoji="1" lang="ja-JP" altLang="en-US" sz="17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143898" y="3448050"/>
            <a:ext cx="192873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700" dirty="0" smtClean="0">
                <a:latin typeface="HG丸ｺﾞｼｯｸM-PRO" pitchFamily="50" charset="-128"/>
                <a:ea typeface="HG丸ｺﾞｼｯｸM-PRO" pitchFamily="50" charset="-128"/>
              </a:rPr>
              <a:t>・海辺の活動</a:t>
            </a:r>
            <a:endParaRPr kumimoji="1" lang="en-US" altLang="ja-JP" sz="17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700" dirty="0" smtClean="0">
                <a:latin typeface="HG丸ｺﾞｼｯｸM-PRO" pitchFamily="50" charset="-128"/>
                <a:ea typeface="HG丸ｺﾞｼｯｸM-PRO" pitchFamily="50" charset="-128"/>
              </a:rPr>
              <a:t>　　鯛などの放流</a:t>
            </a:r>
            <a:endParaRPr kumimoji="1" lang="ja-JP" altLang="en-US" sz="17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004048" y="2204864"/>
            <a:ext cx="2321469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■ 地域との関わり</a:t>
            </a:r>
            <a:endParaRPr kumimoji="1" lang="ja-JP" altLang="en-US" sz="20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143898" y="4181599"/>
            <a:ext cx="367280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700" dirty="0" smtClean="0">
                <a:latin typeface="HG丸ｺﾞｼｯｸM-PRO" pitchFamily="50" charset="-128"/>
                <a:ea typeface="HG丸ｺﾞｼｯｸM-PRO" pitchFamily="50" charset="-128"/>
              </a:rPr>
              <a:t>・田植え稲刈り体験への</a:t>
            </a:r>
            <a:endParaRPr kumimoji="1" lang="en-US" altLang="ja-JP" sz="17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700" dirty="0" smtClean="0">
                <a:latin typeface="HG丸ｺﾞｼｯｸM-PRO" pitchFamily="50" charset="-128"/>
                <a:ea typeface="HG丸ｺﾞｼｯｸM-PRO" pitchFamily="50" charset="-128"/>
              </a:rPr>
              <a:t>　地域人材の活用　　　　　</a:t>
            </a:r>
            <a:r>
              <a:rPr lang="en-US" altLang="ja-JP" sz="1700" dirty="0" smtClean="0">
                <a:latin typeface="HG丸ｺﾞｼｯｸM-PRO" pitchFamily="50" charset="-128"/>
                <a:ea typeface="HG丸ｺﾞｼｯｸM-PRO" pitchFamily="50" charset="-128"/>
              </a:rPr>
              <a:t>…</a:t>
            </a:r>
            <a:r>
              <a:rPr lang="ja-JP" altLang="en-US" sz="1700" dirty="0" smtClean="0">
                <a:latin typeface="HG丸ｺﾞｼｯｸM-PRO" pitchFamily="50" charset="-128"/>
                <a:ea typeface="HG丸ｺﾞｼｯｸM-PRO" pitchFamily="50" charset="-128"/>
              </a:rPr>
              <a:t>など</a:t>
            </a:r>
            <a:endParaRPr kumimoji="1" lang="ja-JP" altLang="en-US" sz="17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33636" y="5013176"/>
            <a:ext cx="3347391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■ 地域から見た富津小学校</a:t>
            </a:r>
            <a:endParaRPr kumimoji="1" lang="ja-JP" altLang="en-US" sz="20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grpSp>
        <p:nvGrpSpPr>
          <p:cNvPr id="25" name="グループ化 24"/>
          <p:cNvGrpSpPr/>
          <p:nvPr/>
        </p:nvGrpSpPr>
        <p:grpSpPr>
          <a:xfrm>
            <a:off x="539160" y="5589240"/>
            <a:ext cx="3672800" cy="720080"/>
            <a:chOff x="391175" y="5589240"/>
            <a:chExt cx="3672800" cy="720080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391175" y="5589240"/>
              <a:ext cx="3672800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700" dirty="0" smtClean="0">
                  <a:latin typeface="HG丸ｺﾞｼｯｸM-PRO" pitchFamily="50" charset="-128"/>
                  <a:ea typeface="HG丸ｺﾞｼｯｸM-PRO" pitchFamily="50" charset="-128"/>
                </a:rPr>
                <a:t>・崎津と今富の中心に位置している</a:t>
              </a:r>
              <a:endParaRPr kumimoji="1" lang="ja-JP" altLang="en-US" sz="1700" dirty="0"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395536" y="5955377"/>
              <a:ext cx="3018775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700" dirty="0" smtClean="0">
                  <a:latin typeface="HG丸ｺﾞｼｯｸM-PRO" pitchFamily="50" charset="-128"/>
                  <a:ea typeface="HG丸ｺﾞｼｯｸM-PRO" pitchFamily="50" charset="-128"/>
                </a:rPr>
                <a:t>・地域の明るさを担っている</a:t>
              </a:r>
              <a:endParaRPr kumimoji="1" lang="ja-JP" altLang="en-US" sz="1700" dirty="0"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</p:grpSp>
      <p:grpSp>
        <p:nvGrpSpPr>
          <p:cNvPr id="30" name="グループ化 29"/>
          <p:cNvGrpSpPr/>
          <p:nvPr/>
        </p:nvGrpSpPr>
        <p:grpSpPr>
          <a:xfrm>
            <a:off x="4283968" y="5603032"/>
            <a:ext cx="4532730" cy="692497"/>
            <a:chOff x="4283968" y="5603032"/>
            <a:chExt cx="4532730" cy="692497"/>
          </a:xfrm>
        </p:grpSpPr>
        <p:sp>
          <p:nvSpPr>
            <p:cNvPr id="22" name="二等辺三角形 21"/>
            <p:cNvSpPr/>
            <p:nvPr/>
          </p:nvSpPr>
          <p:spPr>
            <a:xfrm rot="5400000">
              <a:off x="4139952" y="5805264"/>
              <a:ext cx="576064" cy="288032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4707881" y="5603032"/>
              <a:ext cx="4108817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kumimoji="1" lang="ja-JP" altLang="en-US" sz="1700" dirty="0" smtClean="0">
                  <a:latin typeface="HG丸ｺﾞｼｯｸM-PRO" pitchFamily="50" charset="-128"/>
                  <a:ea typeface="HG丸ｺﾞｼｯｸM-PRO" pitchFamily="50" charset="-128"/>
                </a:rPr>
                <a:t>地域にとって重要な役割を果たしており</a:t>
              </a:r>
              <a:endParaRPr lang="en-US" altLang="ja-JP" sz="1700" dirty="0" smtClean="0">
                <a:latin typeface="HG丸ｺﾞｼｯｸM-PRO" pitchFamily="50" charset="-128"/>
                <a:ea typeface="HG丸ｺﾞｼｯｸM-PRO" pitchFamily="50" charset="-128"/>
              </a:endParaRPr>
            </a:p>
            <a:p>
              <a:pPr>
                <a:spcAft>
                  <a:spcPts val="600"/>
                </a:spcAft>
              </a:pPr>
              <a:r>
                <a:rPr kumimoji="1" lang="ja-JP" altLang="en-US" sz="1700" dirty="0" smtClean="0">
                  <a:latin typeface="HG丸ｺﾞｼｯｸM-PRO" pitchFamily="50" charset="-128"/>
                  <a:ea typeface="HG丸ｺﾞｼｯｸM-PRO" pitchFamily="50" charset="-128"/>
                </a:rPr>
                <a:t>閉校によるデメリットは大きい</a:t>
              </a:r>
              <a:endParaRPr kumimoji="1" lang="en-US" altLang="ja-JP" sz="1700" dirty="0" smtClean="0"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2630912" y="2204864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閉校後の富津小学校の在り方を検討</a:t>
            </a:r>
            <a:endParaRPr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0" name="二等辺三角形 9"/>
          <p:cNvSpPr/>
          <p:nvPr/>
        </p:nvSpPr>
        <p:spPr>
          <a:xfrm rot="10800000">
            <a:off x="3369770" y="2636912"/>
            <a:ext cx="2400267" cy="36003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3528" y="260648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提案の目的</a:t>
            </a:r>
            <a:endParaRPr kumimoji="1" lang="ja-JP" altLang="en-US" sz="2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933500" y="1124744"/>
            <a:ext cx="7272808" cy="936104"/>
            <a:chOff x="971600" y="1124744"/>
            <a:chExt cx="7272808" cy="936104"/>
          </a:xfrm>
        </p:grpSpPr>
        <p:sp>
          <p:nvSpPr>
            <p:cNvPr id="15" name="角丸四角形 14"/>
            <p:cNvSpPr/>
            <p:nvPr/>
          </p:nvSpPr>
          <p:spPr>
            <a:xfrm>
              <a:off x="971600" y="1124744"/>
              <a:ext cx="7272808" cy="936104"/>
            </a:xfrm>
            <a:prstGeom prst="roundRect">
              <a:avLst/>
            </a:prstGeom>
            <a:solidFill>
              <a:srgbClr val="C00000">
                <a:alpha val="54902"/>
              </a:srgbClr>
            </a:solidFill>
            <a:ln>
              <a:solidFill>
                <a:srgbClr val="C00000">
                  <a:alpha val="54902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1221586" y="1628800"/>
              <a:ext cx="68788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dirty="0" smtClean="0">
                  <a:solidFill>
                    <a:schemeClr val="bg1"/>
                  </a:solidFill>
                  <a:latin typeface="HG丸ｺﾞｼｯｸM-PRO" pitchFamily="50" charset="-128"/>
                  <a:ea typeface="HG丸ｺﾞｼｯｸM-PRO" pitchFamily="50" charset="-128"/>
                </a:rPr>
                <a:t>～富津小学校閉校後の利活用を核とした地域づくり施策の提案～</a:t>
              </a:r>
              <a:endParaRPr lang="ja-JP" altLang="en-US" dirty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3529980" y="1196752"/>
              <a:ext cx="2159566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200" dirty="0" smtClean="0">
                  <a:solidFill>
                    <a:schemeClr val="bg1"/>
                  </a:solidFill>
                  <a:latin typeface="HG丸ｺﾞｼｯｸM-PRO" pitchFamily="50" charset="-128"/>
                  <a:ea typeface="HG丸ｺﾞｼｯｸM-PRO" pitchFamily="50" charset="-128"/>
                </a:rPr>
                <a:t>母校にかえろう</a:t>
              </a:r>
              <a:endParaRPr lang="ja-JP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テキスト ボックス 18"/>
          <p:cNvSpPr txBox="1"/>
          <p:nvPr/>
        </p:nvSpPr>
        <p:spPr>
          <a:xfrm>
            <a:off x="1007460" y="3087178"/>
            <a:ext cx="7109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地域の課題にアプローチ　⇒　地域づくりにとって役に立つ提案</a:t>
            </a:r>
            <a:endParaRPr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007460" y="3447218"/>
            <a:ext cx="6186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閉校によって生まれるメリットの検討　⇒　提案に活かす</a:t>
            </a:r>
            <a:endParaRPr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grpSp>
        <p:nvGrpSpPr>
          <p:cNvPr id="35" name="グループ化 34"/>
          <p:cNvGrpSpPr/>
          <p:nvPr/>
        </p:nvGrpSpPr>
        <p:grpSpPr>
          <a:xfrm>
            <a:off x="933500" y="4509120"/>
            <a:ext cx="7272808" cy="369332"/>
            <a:chOff x="857380" y="4509120"/>
            <a:chExt cx="7272808" cy="369332"/>
          </a:xfrm>
        </p:grpSpPr>
        <p:sp>
          <p:nvSpPr>
            <p:cNvPr id="34" name="角丸四角形 33"/>
            <p:cNvSpPr/>
            <p:nvPr/>
          </p:nvSpPr>
          <p:spPr>
            <a:xfrm>
              <a:off x="857380" y="4509120"/>
              <a:ext cx="7272808" cy="360040"/>
            </a:xfrm>
            <a:prstGeom prst="roundRect">
              <a:avLst/>
            </a:prstGeom>
            <a:solidFill>
              <a:srgbClr val="C00000">
                <a:alpha val="54902"/>
              </a:srgbClr>
            </a:solidFill>
            <a:ln>
              <a:solidFill>
                <a:srgbClr val="C00000">
                  <a:alpha val="54902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1054381" y="4509120"/>
              <a:ext cx="6878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>
                  <a:solidFill>
                    <a:schemeClr val="bg1"/>
                  </a:solidFill>
                  <a:latin typeface="HG丸ｺﾞｼｯｸM-PRO" pitchFamily="50" charset="-128"/>
                  <a:ea typeface="HG丸ｺﾞｼｯｸM-PRO" pitchFamily="50" charset="-128"/>
                </a:rPr>
                <a:t>閉校後を考えるだけでなく，閉校に向けた取り組みの提案も行う</a:t>
              </a:r>
              <a:endParaRPr lang="en-US" altLang="ja-JP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</p:grpSp>
      <p:sp>
        <p:nvSpPr>
          <p:cNvPr id="29" name="二等辺三角形 28"/>
          <p:cNvSpPr/>
          <p:nvPr/>
        </p:nvSpPr>
        <p:spPr>
          <a:xfrm rot="10800000">
            <a:off x="3369770" y="5013176"/>
            <a:ext cx="2400267" cy="36003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823457" y="5507940"/>
            <a:ext cx="5493812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閉校後の取り組みを行う担い手づくりに力を入れる</a:t>
            </a:r>
            <a:endParaRPr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⇒地域づくり活動を続けていく上で重要</a:t>
            </a:r>
            <a:endParaRPr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27772" y="692696"/>
            <a:ext cx="13131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200" dirty="0" smtClean="0">
                <a:latin typeface="HG丸ｺﾞｼｯｸM-PRO" pitchFamily="50" charset="-128"/>
                <a:ea typeface="HG丸ｺﾞｼｯｸM-PRO" pitchFamily="50" charset="-128"/>
              </a:rPr>
              <a:t>■テーマ</a:t>
            </a:r>
            <a:endParaRPr lang="en-US" altLang="ja-JP" sz="22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11560" y="418490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さらに</a:t>
            </a:r>
            <a:r>
              <a:rPr lang="en-US" altLang="ja-JP" dirty="0" smtClean="0">
                <a:latin typeface="HG丸ｺﾞｼｯｸM-PRO" pitchFamily="50" charset="-128"/>
                <a:ea typeface="HG丸ｺﾞｼｯｸM-PRO" pitchFamily="50" charset="-128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2834930" y="309559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latin typeface="HG丸ｺﾞｼｯｸM-PRO" pitchFamily="50" charset="-128"/>
                <a:ea typeface="HG丸ｺﾞｼｯｸM-PRO" pitchFamily="50" charset="-128"/>
              </a:rPr>
              <a:t>未来の富津小学校</a:t>
            </a:r>
            <a:endParaRPr kumimoji="1" lang="ja-JP" altLang="en-US" sz="32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329137" y="133586"/>
            <a:ext cx="17171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latin typeface="HG丸ｺﾞｼｯｸM-PRO" pitchFamily="50" charset="-128"/>
                <a:ea typeface="HG丸ｺﾞｼｯｸM-PRO" pitchFamily="50" charset="-128"/>
              </a:rPr>
              <a:t>2012</a:t>
            </a: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年度</a:t>
            </a:r>
            <a:endParaRPr lang="ja-JP" altLang="en-US" sz="2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229649" y="4586842"/>
            <a:ext cx="4123506" cy="0"/>
          </a:xfrm>
          <a:prstGeom prst="line">
            <a:avLst/>
          </a:prstGeom>
          <a:ln w="19050">
            <a:solidFill>
              <a:srgbClr val="CC33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229649" y="5018890"/>
            <a:ext cx="4123506" cy="0"/>
          </a:xfrm>
          <a:prstGeom prst="line">
            <a:avLst/>
          </a:prstGeom>
          <a:ln w="19050">
            <a:solidFill>
              <a:srgbClr val="CC33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229649" y="5450938"/>
            <a:ext cx="4123506" cy="0"/>
          </a:xfrm>
          <a:prstGeom prst="line">
            <a:avLst/>
          </a:prstGeom>
          <a:ln w="19050">
            <a:solidFill>
              <a:srgbClr val="CC33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229649" y="5882986"/>
            <a:ext cx="4123506" cy="0"/>
          </a:xfrm>
          <a:prstGeom prst="line">
            <a:avLst/>
          </a:prstGeom>
          <a:ln w="19050">
            <a:solidFill>
              <a:srgbClr val="CC33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134399" y="4261474"/>
            <a:ext cx="3416320" cy="1661993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新たなまちづくり</a:t>
            </a:r>
            <a:r>
              <a:rPr lang="en-US" altLang="ja-JP" dirty="0" smtClean="0">
                <a:latin typeface="HG丸ｺﾞｼｯｸM-PRO" pitchFamily="50" charset="-128"/>
                <a:ea typeface="HG丸ｺﾞｼｯｸM-PRO" pitchFamily="50" charset="-128"/>
              </a:rPr>
              <a:t>NPO</a:t>
            </a: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設立。</a:t>
            </a:r>
            <a:endParaRPr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大晦日に校舎の大掃除を行う。</a:t>
            </a:r>
            <a:endParaRPr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スクールバスのバス停を学校に</a:t>
            </a:r>
            <a:endParaRPr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設置し、運営計画を考える。</a:t>
            </a:r>
            <a:endParaRPr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167725" y="953833"/>
            <a:ext cx="4251293" cy="2867898"/>
          </a:xfrm>
          <a:prstGeom prst="roundRect">
            <a:avLst>
              <a:gd name="adj" fmla="val 2533"/>
            </a:avLst>
          </a:prstGeom>
          <a:noFill/>
          <a:ln w="76200">
            <a:solidFill>
              <a:srgbClr val="CC33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62652" y="3429000"/>
            <a:ext cx="800219" cy="338554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600" dirty="0" smtClean="0">
                <a:latin typeface="HG丸ｺﾞｼｯｸM-PRO" pitchFamily="50" charset="-128"/>
                <a:ea typeface="HG丸ｺﾞｼｯｸM-PRO" pitchFamily="50" charset="-128"/>
              </a:rPr>
              <a:t>大掃除</a:t>
            </a:r>
            <a:endParaRPr lang="en-US" altLang="ja-JP" sz="16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662030" y="3429000"/>
            <a:ext cx="1415772" cy="338554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600" dirty="0" smtClean="0">
                <a:latin typeface="HG丸ｺﾞｼｯｸM-PRO" pitchFamily="50" charset="-128"/>
                <a:ea typeface="HG丸ｺﾞｼｯｸM-PRO" pitchFamily="50" charset="-128"/>
              </a:rPr>
              <a:t>バス停の設置</a:t>
            </a:r>
            <a:endParaRPr lang="en-US" altLang="ja-JP" sz="16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2171344" y="1040314"/>
            <a:ext cx="2165269" cy="2410576"/>
            <a:chOff x="6743316" y="1124744"/>
            <a:chExt cx="2165269" cy="2410576"/>
          </a:xfrm>
        </p:grpSpPr>
        <p:pic>
          <p:nvPicPr>
            <p:cNvPr id="15" name="Picture 5" descr="C:\Documents and Settings\TOSHI\Local Settings\Temporary Internet Files\Content.IE5\MDOXM38N\MC900056792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43316" y="1124744"/>
              <a:ext cx="2165269" cy="1260572"/>
            </a:xfrm>
            <a:prstGeom prst="rect">
              <a:avLst/>
            </a:prstGeom>
            <a:noFill/>
          </p:spPr>
        </p:pic>
        <p:pic>
          <p:nvPicPr>
            <p:cNvPr id="16" name="Picture 2" descr="C:\Documents and Settings\TOSHI\Local Settings\Temporary Internet Files\Content.IE5\43M3K5IX\MC900427317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64288" y="1916832"/>
              <a:ext cx="1623974" cy="1618488"/>
            </a:xfrm>
            <a:prstGeom prst="rect">
              <a:avLst/>
            </a:prstGeom>
            <a:noFill/>
          </p:spPr>
        </p:pic>
      </p:grpSp>
      <p:grpSp>
        <p:nvGrpSpPr>
          <p:cNvPr id="17" name="グループ化 16"/>
          <p:cNvGrpSpPr/>
          <p:nvPr/>
        </p:nvGrpSpPr>
        <p:grpSpPr>
          <a:xfrm>
            <a:off x="266544" y="1005314"/>
            <a:ext cx="2070014" cy="2426122"/>
            <a:chOff x="4860032" y="980728"/>
            <a:chExt cx="2070014" cy="2426122"/>
          </a:xfrm>
        </p:grpSpPr>
        <p:pic>
          <p:nvPicPr>
            <p:cNvPr id="18" name="Picture 4" descr="C:\Documents and Settings\TOSHI\Local Settings\Temporary Internet Files\Content.IE5\43M3K5IX\MC900229667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60032" y="980728"/>
              <a:ext cx="1249302" cy="1368152"/>
            </a:xfrm>
            <a:prstGeom prst="rect">
              <a:avLst/>
            </a:prstGeom>
            <a:noFill/>
          </p:spPr>
        </p:pic>
        <p:pic>
          <p:nvPicPr>
            <p:cNvPr id="19" name="Picture 5" descr="C:\Documents and Settings\TOSHI\Local Settings\Temporary Internet Files\Content.IE5\MHGL0J2Z\MC900343401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45870" y="1844824"/>
              <a:ext cx="1584176" cy="1562026"/>
            </a:xfrm>
            <a:prstGeom prst="rect">
              <a:avLst/>
            </a:prstGeom>
            <a:noFill/>
          </p:spPr>
        </p:pic>
      </p:grpSp>
      <p:cxnSp>
        <p:nvCxnSpPr>
          <p:cNvPr id="20" name="直線コネクタ 19"/>
          <p:cNvCxnSpPr/>
          <p:nvPr/>
        </p:nvCxnSpPr>
        <p:spPr>
          <a:xfrm>
            <a:off x="4563122" y="548680"/>
            <a:ext cx="0" cy="5976664"/>
          </a:xfrm>
          <a:prstGeom prst="line">
            <a:avLst/>
          </a:prstGeom>
          <a:ln w="38100">
            <a:solidFill>
              <a:srgbClr val="000000">
                <a:alpha val="34902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4733803" y="4261474"/>
            <a:ext cx="4108817" cy="1661993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閉校後も図書館を継続利用するために</a:t>
            </a:r>
            <a:endParaRPr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システムを考える。</a:t>
            </a:r>
            <a:endParaRPr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卒業制作も展示して、ギャラリーの</a:t>
            </a:r>
            <a:endParaRPr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ようにする。</a:t>
            </a:r>
            <a:endParaRPr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22" name="Picture 2" descr="Y:\04　イベント\2011年度\111106 公共政策コンペ\図書館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65216" y="908721"/>
            <a:ext cx="4390915" cy="2952327"/>
          </a:xfrm>
          <a:prstGeom prst="rect">
            <a:avLst/>
          </a:prstGeom>
          <a:noFill/>
        </p:spPr>
      </p:pic>
      <p:cxnSp>
        <p:nvCxnSpPr>
          <p:cNvPr id="23" name="直線コネクタ 22"/>
          <p:cNvCxnSpPr/>
          <p:nvPr/>
        </p:nvCxnSpPr>
        <p:spPr>
          <a:xfrm>
            <a:off x="4829053" y="4586842"/>
            <a:ext cx="4123506" cy="0"/>
          </a:xfrm>
          <a:prstGeom prst="line">
            <a:avLst/>
          </a:prstGeom>
          <a:ln w="19050">
            <a:solidFill>
              <a:srgbClr val="CC33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4829053" y="5018890"/>
            <a:ext cx="4123506" cy="0"/>
          </a:xfrm>
          <a:prstGeom prst="line">
            <a:avLst/>
          </a:prstGeom>
          <a:ln w="19050">
            <a:solidFill>
              <a:srgbClr val="CC33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4829053" y="5450938"/>
            <a:ext cx="4123506" cy="0"/>
          </a:xfrm>
          <a:prstGeom prst="line">
            <a:avLst/>
          </a:prstGeom>
          <a:ln w="19050">
            <a:solidFill>
              <a:srgbClr val="CC33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4829053" y="5882986"/>
            <a:ext cx="4123506" cy="0"/>
          </a:xfrm>
          <a:prstGeom prst="line">
            <a:avLst/>
          </a:prstGeom>
          <a:ln w="19050">
            <a:solidFill>
              <a:srgbClr val="CC33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6" descr="C:\Documents and Settings\TOSHI\Local Settings\Temporary Internet Files\Content.IE5\MDOXM38N\MP900439472[1].jpg"/>
          <p:cNvPicPr>
            <a:picLocks noChangeAspect="1" noChangeArrowheads="1"/>
          </p:cNvPicPr>
          <p:nvPr/>
        </p:nvPicPr>
        <p:blipFill>
          <a:blip r:embed="rId2" cstate="print"/>
          <a:srcRect l="9257" r="3017"/>
          <a:stretch>
            <a:fillRect/>
          </a:stretch>
        </p:blipFill>
        <p:spPr bwMode="auto">
          <a:xfrm>
            <a:off x="80973" y="944580"/>
            <a:ext cx="4355976" cy="2890968"/>
          </a:xfrm>
          <a:prstGeom prst="rect">
            <a:avLst/>
          </a:prstGeom>
          <a:noFill/>
        </p:spPr>
      </p:pic>
      <p:sp>
        <p:nvSpPr>
          <p:cNvPr id="13" name="テキスト ボックス 12"/>
          <p:cNvSpPr txBox="1"/>
          <p:nvPr/>
        </p:nvSpPr>
        <p:spPr>
          <a:xfrm>
            <a:off x="128255" y="4261653"/>
            <a:ext cx="4213013" cy="1661993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学校で行われていた行事を、地域で</a:t>
            </a:r>
            <a:endParaRPr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行う計画を立てる。</a:t>
            </a:r>
            <a:endParaRPr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記念樹の整理を行い、</a:t>
            </a:r>
            <a:r>
              <a:rPr lang="en-US" altLang="ja-JP" dirty="0" smtClean="0">
                <a:latin typeface="HG丸ｺﾞｼｯｸM-PRO" pitchFamily="50" charset="-128"/>
                <a:ea typeface="HG丸ｺﾞｼｯｸM-PRO" pitchFamily="50" charset="-128"/>
              </a:rPr>
              <a:t>MAP</a:t>
            </a: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をつくる。</a:t>
            </a:r>
            <a:endParaRPr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少しずつ地域の人が関わり始める。</a:t>
            </a:r>
            <a:endParaRPr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23528" y="133586"/>
            <a:ext cx="1717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 pitchFamily="50" charset="-128"/>
                <a:ea typeface="HG丸ｺﾞｼｯｸM-PRO" pitchFamily="50" charset="-128"/>
              </a:rPr>
              <a:t>2013</a:t>
            </a:r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年度</a:t>
            </a:r>
            <a:endParaRPr kumimoji="1" lang="ja-JP" altLang="en-US" sz="2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cxnSp>
        <p:nvCxnSpPr>
          <p:cNvPr id="29" name="直線コネクタ 28"/>
          <p:cNvCxnSpPr/>
          <p:nvPr/>
        </p:nvCxnSpPr>
        <p:spPr>
          <a:xfrm>
            <a:off x="4563122" y="548680"/>
            <a:ext cx="0" cy="5976664"/>
          </a:xfrm>
          <a:prstGeom prst="line">
            <a:avLst/>
          </a:prstGeom>
          <a:ln w="38100">
            <a:solidFill>
              <a:srgbClr val="000000">
                <a:alpha val="34902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2251013" y="1115779"/>
            <a:ext cx="0" cy="2376264"/>
          </a:xfrm>
          <a:prstGeom prst="line">
            <a:avLst/>
          </a:prstGeom>
          <a:ln w="28575">
            <a:solidFill>
              <a:srgbClr val="FFFF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958873" y="971763"/>
            <a:ext cx="62068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700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地域</a:t>
            </a:r>
            <a:endParaRPr kumimoji="1" lang="ja-JP" altLang="en-US" sz="1700" dirty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930272" y="971763"/>
            <a:ext cx="62068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700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学校</a:t>
            </a:r>
            <a:endParaRPr kumimoji="1" lang="ja-JP" altLang="en-US" sz="1700" dirty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60485" y="1481916"/>
            <a:ext cx="1710725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700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・地域づくりに</a:t>
            </a:r>
            <a:endParaRPr kumimoji="1" lang="en-US" altLang="ja-JP" sz="1700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700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　関心を持つ</a:t>
            </a:r>
            <a:endParaRPr lang="en-US" altLang="ja-JP" sz="1700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endParaRPr kumimoji="1" lang="en-US" altLang="ja-JP" sz="1700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375900" y="1475819"/>
            <a:ext cx="1928733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700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・学校行事の</a:t>
            </a:r>
            <a:endParaRPr kumimoji="1" lang="en-US" altLang="ja-JP" sz="1700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700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　地域活動化</a:t>
            </a:r>
            <a:endParaRPr lang="en-US" altLang="ja-JP" sz="1700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endParaRPr lang="en-US" altLang="ja-JP" sz="1700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kumimoji="1" lang="ja-JP" altLang="en-US" sz="1700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・記念樹</a:t>
            </a:r>
            <a:r>
              <a:rPr kumimoji="1" lang="en-US" altLang="ja-JP" sz="1700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MAP</a:t>
            </a:r>
          </a:p>
          <a:p>
            <a:endParaRPr lang="en-US" altLang="ja-JP" sz="1700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kumimoji="1" lang="ja-JP" altLang="en-US" sz="1700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・遊歩道整備計画</a:t>
            </a:r>
            <a:endParaRPr kumimoji="1" lang="ja-JP" altLang="en-US" sz="1700" dirty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cxnSp>
        <p:nvCxnSpPr>
          <p:cNvPr id="48" name="直線コネクタ 47"/>
          <p:cNvCxnSpPr/>
          <p:nvPr/>
        </p:nvCxnSpPr>
        <p:spPr>
          <a:xfrm>
            <a:off x="223505" y="4587021"/>
            <a:ext cx="4123506" cy="0"/>
          </a:xfrm>
          <a:prstGeom prst="line">
            <a:avLst/>
          </a:prstGeom>
          <a:ln w="19050">
            <a:solidFill>
              <a:srgbClr val="CC33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>
            <a:off x="223505" y="5019069"/>
            <a:ext cx="4123506" cy="0"/>
          </a:xfrm>
          <a:prstGeom prst="line">
            <a:avLst/>
          </a:prstGeom>
          <a:ln w="19050">
            <a:solidFill>
              <a:srgbClr val="CC33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>
            <a:off x="223505" y="5451117"/>
            <a:ext cx="4123506" cy="0"/>
          </a:xfrm>
          <a:prstGeom prst="line">
            <a:avLst/>
          </a:prstGeom>
          <a:ln w="19050">
            <a:solidFill>
              <a:srgbClr val="CC33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223505" y="5883165"/>
            <a:ext cx="4123506" cy="0"/>
          </a:xfrm>
          <a:prstGeom prst="line">
            <a:avLst/>
          </a:prstGeom>
          <a:ln w="19050">
            <a:solidFill>
              <a:srgbClr val="CC33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/>
          <p:cNvSpPr txBox="1"/>
          <p:nvPr/>
        </p:nvSpPr>
        <p:spPr>
          <a:xfrm>
            <a:off x="4739498" y="4269357"/>
            <a:ext cx="3647152" cy="1661993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遊歩道の計画を考える。</a:t>
            </a:r>
            <a:endParaRPr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地域の子供たちが水辺で遊んだり</a:t>
            </a:r>
            <a:endParaRPr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高齢者の方が散歩している姿を</a:t>
            </a:r>
            <a:endParaRPr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毎日見ることができる。</a:t>
            </a:r>
            <a:endParaRPr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cxnSp>
        <p:nvCxnSpPr>
          <p:cNvPr id="64" name="直線コネクタ 63"/>
          <p:cNvCxnSpPr/>
          <p:nvPr/>
        </p:nvCxnSpPr>
        <p:spPr>
          <a:xfrm>
            <a:off x="4834748" y="4594725"/>
            <a:ext cx="4123506" cy="0"/>
          </a:xfrm>
          <a:prstGeom prst="line">
            <a:avLst/>
          </a:prstGeom>
          <a:ln w="19050">
            <a:solidFill>
              <a:srgbClr val="CC33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/>
          <p:nvPr/>
        </p:nvCxnSpPr>
        <p:spPr>
          <a:xfrm>
            <a:off x="4834748" y="5026773"/>
            <a:ext cx="4123506" cy="0"/>
          </a:xfrm>
          <a:prstGeom prst="line">
            <a:avLst/>
          </a:prstGeom>
          <a:ln w="19050">
            <a:solidFill>
              <a:srgbClr val="CC33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/>
          <p:nvPr/>
        </p:nvCxnSpPr>
        <p:spPr>
          <a:xfrm>
            <a:off x="4834748" y="5458821"/>
            <a:ext cx="4123506" cy="0"/>
          </a:xfrm>
          <a:prstGeom prst="line">
            <a:avLst/>
          </a:prstGeom>
          <a:ln w="19050">
            <a:solidFill>
              <a:srgbClr val="CC33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/>
          <p:nvPr/>
        </p:nvCxnSpPr>
        <p:spPr>
          <a:xfrm>
            <a:off x="4834748" y="5890869"/>
            <a:ext cx="4123506" cy="0"/>
          </a:xfrm>
          <a:prstGeom prst="line">
            <a:avLst/>
          </a:prstGeom>
          <a:ln w="19050">
            <a:solidFill>
              <a:srgbClr val="CC33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2" descr="Y:\04　イベント\2011年度\111106 公共政策コンペ\遊歩道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9868" y="898037"/>
            <a:ext cx="4398426" cy="295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直線コネクタ 27"/>
          <p:cNvCxnSpPr/>
          <p:nvPr/>
        </p:nvCxnSpPr>
        <p:spPr>
          <a:xfrm>
            <a:off x="4563122" y="548680"/>
            <a:ext cx="0" cy="5976664"/>
          </a:xfrm>
          <a:prstGeom prst="line">
            <a:avLst/>
          </a:prstGeom>
          <a:ln w="38100">
            <a:solidFill>
              <a:srgbClr val="000000">
                <a:alpha val="34902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>
            <a:off x="4739498" y="4269357"/>
            <a:ext cx="3877985" cy="1661993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それぞれのグラウンド・体育館など</a:t>
            </a:r>
            <a:endParaRPr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が繋がり、自由に行き来することが</a:t>
            </a:r>
            <a:endParaRPr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できるようになる。</a:t>
            </a:r>
            <a:endParaRPr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学校の周辺は、常に人の声がする。</a:t>
            </a:r>
            <a:endParaRPr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39" name="Picture 2" descr="Y:\04　イベント\2011年度\111106 公共政策コンペ\gurann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9868" y="898037"/>
            <a:ext cx="4390429" cy="2952000"/>
          </a:xfrm>
          <a:prstGeom prst="rect">
            <a:avLst/>
          </a:prstGeom>
          <a:noFill/>
        </p:spPr>
      </p:pic>
      <p:cxnSp>
        <p:nvCxnSpPr>
          <p:cNvPr id="40" name="直線コネクタ 39"/>
          <p:cNvCxnSpPr/>
          <p:nvPr/>
        </p:nvCxnSpPr>
        <p:spPr>
          <a:xfrm>
            <a:off x="4834748" y="4594725"/>
            <a:ext cx="4123506" cy="0"/>
          </a:xfrm>
          <a:prstGeom prst="line">
            <a:avLst/>
          </a:prstGeom>
          <a:ln w="19050">
            <a:solidFill>
              <a:srgbClr val="CC33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>
            <a:off x="4834748" y="5026773"/>
            <a:ext cx="4123506" cy="0"/>
          </a:xfrm>
          <a:prstGeom prst="line">
            <a:avLst/>
          </a:prstGeom>
          <a:ln w="19050">
            <a:solidFill>
              <a:srgbClr val="CC33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4834748" y="5458821"/>
            <a:ext cx="4123506" cy="0"/>
          </a:xfrm>
          <a:prstGeom prst="line">
            <a:avLst/>
          </a:prstGeom>
          <a:ln w="19050">
            <a:solidFill>
              <a:srgbClr val="CC33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>
            <a:off x="4834748" y="5890869"/>
            <a:ext cx="4123506" cy="0"/>
          </a:xfrm>
          <a:prstGeom prst="line">
            <a:avLst/>
          </a:prstGeom>
          <a:ln w="19050">
            <a:solidFill>
              <a:srgbClr val="CC33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/>
          <p:cNvSpPr txBox="1"/>
          <p:nvPr/>
        </p:nvSpPr>
        <p:spPr>
          <a:xfrm>
            <a:off x="323528" y="133586"/>
            <a:ext cx="2332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 pitchFamily="50" charset="-128"/>
                <a:ea typeface="HG丸ｺﾞｼｯｸM-PRO" pitchFamily="50" charset="-128"/>
              </a:rPr>
              <a:t>2013</a:t>
            </a:r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年度以降</a:t>
            </a:r>
            <a:endParaRPr kumimoji="1" lang="ja-JP" altLang="en-US" sz="2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54" name="Picture 6" descr="C:\Documents and Settings\TOSHI\Local Settings\Temporary Internet Files\Content.IE5\MDOXM38N\MP900439472[1].jpg"/>
          <p:cNvPicPr>
            <a:picLocks noChangeAspect="1" noChangeArrowheads="1"/>
          </p:cNvPicPr>
          <p:nvPr/>
        </p:nvPicPr>
        <p:blipFill>
          <a:blip r:embed="rId3" cstate="print"/>
          <a:srcRect l="9257" r="3017"/>
          <a:stretch>
            <a:fillRect/>
          </a:stretch>
        </p:blipFill>
        <p:spPr bwMode="auto">
          <a:xfrm>
            <a:off x="80973" y="944580"/>
            <a:ext cx="4355976" cy="2890968"/>
          </a:xfrm>
          <a:prstGeom prst="rect">
            <a:avLst/>
          </a:prstGeom>
          <a:noFill/>
        </p:spPr>
      </p:pic>
      <p:sp>
        <p:nvSpPr>
          <p:cNvPr id="55" name="テキスト ボックス 54"/>
          <p:cNvSpPr txBox="1"/>
          <p:nvPr/>
        </p:nvSpPr>
        <p:spPr>
          <a:xfrm>
            <a:off x="128255" y="4261653"/>
            <a:ext cx="4339650" cy="1661993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行政に加え、</a:t>
            </a:r>
            <a:r>
              <a:rPr lang="en-US" altLang="ja-JP" dirty="0" smtClean="0">
                <a:latin typeface="HG丸ｺﾞｼｯｸM-PRO" pitchFamily="50" charset="-128"/>
                <a:ea typeface="HG丸ｺﾞｼｯｸM-PRO" pitchFamily="50" charset="-128"/>
              </a:rPr>
              <a:t>NPO</a:t>
            </a: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が主体でイベントを</a:t>
            </a:r>
            <a:endParaRPr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行うようになる。施設の活用も進み、</a:t>
            </a:r>
            <a:endParaRPr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管理や話し合いなどで、学校に普段から</a:t>
            </a:r>
            <a:endParaRPr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人が集まるようになる。</a:t>
            </a:r>
            <a:endParaRPr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cxnSp>
        <p:nvCxnSpPr>
          <p:cNvPr id="56" name="直線コネクタ 55"/>
          <p:cNvCxnSpPr/>
          <p:nvPr/>
        </p:nvCxnSpPr>
        <p:spPr>
          <a:xfrm>
            <a:off x="2251013" y="1115779"/>
            <a:ext cx="0" cy="2376264"/>
          </a:xfrm>
          <a:prstGeom prst="line">
            <a:avLst/>
          </a:prstGeom>
          <a:ln w="28575">
            <a:solidFill>
              <a:srgbClr val="FFFF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テキスト ボックス 56"/>
          <p:cNvSpPr txBox="1"/>
          <p:nvPr/>
        </p:nvSpPr>
        <p:spPr>
          <a:xfrm>
            <a:off x="958873" y="971763"/>
            <a:ext cx="62068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700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地域</a:t>
            </a:r>
            <a:endParaRPr kumimoji="1" lang="ja-JP" altLang="en-US" sz="1700" dirty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2930272" y="971763"/>
            <a:ext cx="62068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700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学校</a:t>
            </a:r>
            <a:endParaRPr kumimoji="1" lang="ja-JP" altLang="en-US" sz="1700" dirty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260485" y="1481916"/>
            <a:ext cx="1928733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700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・地域主体で</a:t>
            </a:r>
            <a:endParaRPr kumimoji="1" lang="en-US" altLang="ja-JP" sz="1700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700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　活動が行われる</a:t>
            </a:r>
            <a:endParaRPr lang="en-US" altLang="ja-JP" sz="1700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endParaRPr kumimoji="1" lang="en-US" altLang="ja-JP" sz="1700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700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・地域外向けの</a:t>
            </a:r>
            <a:endParaRPr lang="en-US" altLang="ja-JP" sz="1700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kumimoji="1" lang="ja-JP" altLang="en-US" sz="1700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　取り組みに転換</a:t>
            </a:r>
            <a:endParaRPr kumimoji="1" lang="en-US" altLang="ja-JP" sz="1700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2375900" y="1475819"/>
            <a:ext cx="1928733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700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・グラウンドや</a:t>
            </a:r>
            <a:endParaRPr kumimoji="1" lang="en-US" altLang="ja-JP" sz="1700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700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　体育館などの</a:t>
            </a:r>
            <a:endParaRPr lang="en-US" altLang="ja-JP" sz="1700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kumimoji="1" lang="ja-JP" altLang="en-US" sz="1700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　有効活用</a:t>
            </a:r>
            <a:endParaRPr kumimoji="1" lang="en-US" altLang="ja-JP" sz="1700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endParaRPr lang="en-US" altLang="ja-JP" sz="1700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700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・憩いの場となる</a:t>
            </a:r>
            <a:endParaRPr lang="en-US" altLang="ja-JP" sz="1700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endParaRPr kumimoji="1" lang="en-US" altLang="ja-JP" sz="1700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cxnSp>
        <p:nvCxnSpPr>
          <p:cNvPr id="61" name="直線コネクタ 60"/>
          <p:cNvCxnSpPr/>
          <p:nvPr/>
        </p:nvCxnSpPr>
        <p:spPr>
          <a:xfrm>
            <a:off x="223505" y="4587021"/>
            <a:ext cx="4123506" cy="0"/>
          </a:xfrm>
          <a:prstGeom prst="line">
            <a:avLst/>
          </a:prstGeom>
          <a:ln w="19050">
            <a:solidFill>
              <a:srgbClr val="CC33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>
          <a:xfrm>
            <a:off x="223505" y="5019069"/>
            <a:ext cx="4123506" cy="0"/>
          </a:xfrm>
          <a:prstGeom prst="line">
            <a:avLst/>
          </a:prstGeom>
          <a:ln w="19050">
            <a:solidFill>
              <a:srgbClr val="CC33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>
            <a:off x="223505" y="5451117"/>
            <a:ext cx="4123506" cy="0"/>
          </a:xfrm>
          <a:prstGeom prst="line">
            <a:avLst/>
          </a:prstGeom>
          <a:ln w="19050">
            <a:solidFill>
              <a:srgbClr val="CC33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>
            <a:off x="223505" y="5883165"/>
            <a:ext cx="4123506" cy="0"/>
          </a:xfrm>
          <a:prstGeom prst="line">
            <a:avLst/>
          </a:prstGeom>
          <a:ln w="19050">
            <a:solidFill>
              <a:srgbClr val="CC33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995936" y="2988241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latin typeface="HG丸ｺﾞｼｯｸM-PRO" pitchFamily="50" charset="-128"/>
                <a:ea typeface="HG丸ｺﾞｼｯｸM-PRO" pitchFamily="50" charset="-128"/>
              </a:rPr>
              <a:t>提案</a:t>
            </a:r>
            <a:endParaRPr kumimoji="1" lang="ja-JP" altLang="en-US" sz="32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Documents and Settings\TOSHI\Local Settings\Temporary Internet Files\Content.IE5\MDOXM38N\MP900439472[1].jpg"/>
          <p:cNvPicPr>
            <a:picLocks noChangeAspect="1" noChangeArrowheads="1"/>
          </p:cNvPicPr>
          <p:nvPr/>
        </p:nvPicPr>
        <p:blipFill>
          <a:blip r:embed="rId2" cstate="print"/>
          <a:srcRect l="9257"/>
          <a:stretch>
            <a:fillRect/>
          </a:stretch>
        </p:blipFill>
        <p:spPr bwMode="auto">
          <a:xfrm>
            <a:off x="0" y="754056"/>
            <a:ext cx="9144000" cy="5720796"/>
          </a:xfrm>
          <a:prstGeom prst="rect">
            <a:avLst/>
          </a:prstGeom>
          <a:noFill/>
        </p:spPr>
      </p:pic>
      <p:sp>
        <p:nvSpPr>
          <p:cNvPr id="2" name="テキスト ボックス 1"/>
          <p:cNvSpPr txBox="1"/>
          <p:nvPr/>
        </p:nvSpPr>
        <p:spPr>
          <a:xfrm>
            <a:off x="323528" y="260648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提案の具体内容</a:t>
            </a:r>
            <a:endParaRPr kumimoji="1" lang="ja-JP" altLang="en-US" sz="2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cxnSp>
        <p:nvCxnSpPr>
          <p:cNvPr id="7" name="直線コネクタ 6"/>
          <p:cNvCxnSpPr>
            <a:stCxn id="40" idx="3"/>
          </p:cNvCxnSpPr>
          <p:nvPr/>
        </p:nvCxnSpPr>
        <p:spPr>
          <a:xfrm>
            <a:off x="1248823" y="1773738"/>
            <a:ext cx="7728146" cy="81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3864401" y="1342509"/>
            <a:ext cx="0" cy="41044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6384681" y="1342509"/>
            <a:ext cx="0" cy="41044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>
            <a:stCxn id="34" idx="3"/>
          </p:cNvCxnSpPr>
          <p:nvPr/>
        </p:nvCxnSpPr>
        <p:spPr>
          <a:xfrm flipV="1">
            <a:off x="1781020" y="3070701"/>
            <a:ext cx="7195949" cy="123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>
            <a:stCxn id="35" idx="3"/>
          </p:cNvCxnSpPr>
          <p:nvPr/>
        </p:nvCxnSpPr>
        <p:spPr>
          <a:xfrm>
            <a:off x="1781020" y="4294018"/>
            <a:ext cx="2083381" cy="81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6384681" y="4294837"/>
            <a:ext cx="259228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2064201" y="1324403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7C80"/>
                </a:solidFill>
                <a:latin typeface="HG丸ｺﾞｼｯｸM-PRO" pitchFamily="50" charset="-128"/>
                <a:ea typeface="HG丸ｺﾞｼｯｸM-PRO" pitchFamily="50" charset="-128"/>
              </a:rPr>
              <a:t>ソフト</a:t>
            </a:r>
            <a:endParaRPr kumimoji="1" lang="ja-JP" altLang="en-US" sz="2400" dirty="0">
              <a:solidFill>
                <a:srgbClr val="FF7C8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521998" y="1324403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7C80"/>
                </a:solidFill>
                <a:latin typeface="HG丸ｺﾞｼｯｸM-PRO" pitchFamily="50" charset="-128"/>
                <a:ea typeface="HG丸ｺﾞｼｯｸM-PRO" pitchFamily="50" charset="-128"/>
              </a:rPr>
              <a:t>担い手</a:t>
            </a:r>
            <a:endParaRPr kumimoji="1" lang="ja-JP" altLang="en-US" sz="2400" dirty="0">
              <a:solidFill>
                <a:srgbClr val="FF7C8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032753" y="1324403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7C80"/>
                </a:solidFill>
                <a:latin typeface="HG丸ｺﾞｼｯｸM-PRO" pitchFamily="50" charset="-128"/>
                <a:ea typeface="HG丸ｺﾞｼｯｸM-PRO" pitchFamily="50" charset="-128"/>
              </a:rPr>
              <a:t>ハード</a:t>
            </a:r>
            <a:endParaRPr kumimoji="1" lang="ja-JP" altLang="en-US" sz="2400" dirty="0">
              <a:solidFill>
                <a:srgbClr val="FF7C8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05084" y="2918048"/>
            <a:ext cx="1075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FF00"/>
                </a:solidFill>
                <a:latin typeface="HG丸ｺﾞｼｯｸM-PRO" pitchFamily="50" charset="-128"/>
                <a:ea typeface="HG丸ｺﾞｼｯｸM-PRO" pitchFamily="50" charset="-128"/>
              </a:rPr>
              <a:t>2012</a:t>
            </a:r>
            <a:r>
              <a:rPr kumimoji="1" lang="ja-JP" altLang="en-US" sz="1400" dirty="0" smtClean="0">
                <a:solidFill>
                  <a:srgbClr val="FFFF00"/>
                </a:solidFill>
                <a:latin typeface="HG丸ｺﾞｼｯｸM-PRO" pitchFamily="50" charset="-128"/>
                <a:ea typeface="HG丸ｺﾞｼｯｸM-PRO" pitchFamily="50" charset="-128"/>
              </a:rPr>
              <a:t>年度</a:t>
            </a:r>
            <a:endParaRPr kumimoji="1" lang="ja-JP" altLang="en-US" sz="1400" dirty="0">
              <a:solidFill>
                <a:srgbClr val="FFFF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05084" y="4140129"/>
            <a:ext cx="1075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FF00"/>
                </a:solidFill>
                <a:latin typeface="HG丸ｺﾞｼｯｸM-PRO" pitchFamily="50" charset="-128"/>
                <a:ea typeface="HG丸ｺﾞｼｯｸM-PRO" pitchFamily="50" charset="-128"/>
              </a:rPr>
              <a:t>2013</a:t>
            </a:r>
            <a:r>
              <a:rPr kumimoji="1" lang="ja-JP" altLang="en-US" sz="1400" dirty="0" smtClean="0">
                <a:solidFill>
                  <a:srgbClr val="FFFF00"/>
                </a:solidFill>
                <a:latin typeface="HG丸ｺﾞｼｯｸM-PRO" pitchFamily="50" charset="-128"/>
                <a:ea typeface="HG丸ｺﾞｼｯｸM-PRO" pitchFamily="50" charset="-128"/>
              </a:rPr>
              <a:t>年度</a:t>
            </a:r>
            <a:endParaRPr kumimoji="1" lang="ja-JP" altLang="en-US" sz="1400" dirty="0">
              <a:solidFill>
                <a:srgbClr val="FFFF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705084" y="1619849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solidFill>
                  <a:srgbClr val="FFFF00"/>
                </a:solidFill>
                <a:latin typeface="HG丸ｺﾞｼｯｸM-PRO" pitchFamily="50" charset="-128"/>
                <a:ea typeface="HG丸ｺﾞｼｯｸM-PRO" pitchFamily="50" charset="-128"/>
              </a:rPr>
              <a:t>現在</a:t>
            </a:r>
            <a:endParaRPr kumimoji="1" lang="ja-JP" altLang="en-US" sz="1400" dirty="0">
              <a:solidFill>
                <a:srgbClr val="FFFF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068570" y="1846565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・校舎の大そうじ</a:t>
            </a:r>
            <a:endParaRPr kumimoji="1" lang="en-US" altLang="ja-JP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068570" y="2308230"/>
            <a:ext cx="21130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・閉校記念式典</a:t>
            </a:r>
            <a:endParaRPr kumimoji="1" lang="en-US" altLang="ja-JP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　＝</a:t>
            </a:r>
            <a:r>
              <a:rPr lang="en-US" altLang="ja-JP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NPO</a:t>
            </a:r>
            <a:r>
              <a:rPr lang="ja-JP" altLang="en-US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設立記念</a:t>
            </a:r>
            <a:endParaRPr kumimoji="1" lang="en-US" altLang="ja-JP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068570" y="3142709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・学校行事の地域活動化</a:t>
            </a:r>
            <a:endParaRPr kumimoji="1" lang="en-US" altLang="ja-JP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068570" y="3501008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・校舎を活用した</a:t>
            </a:r>
            <a:endParaRPr kumimoji="1" lang="en-US" altLang="ja-JP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　教育プログラムの実施</a:t>
            </a:r>
            <a:endParaRPr kumimoji="1" lang="en-US" altLang="ja-JP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068570" y="4438853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・子どもガイドの育成</a:t>
            </a:r>
            <a:endParaRPr kumimoji="1" lang="en-US" altLang="ja-JP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068570" y="4870901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・地域内のイベント</a:t>
            </a:r>
            <a:endParaRPr kumimoji="1" lang="en-US" altLang="ja-JP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　⇒地域外への転換</a:t>
            </a:r>
            <a:endParaRPr kumimoji="1" lang="en-US" altLang="ja-JP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3864401" y="1988840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・</a:t>
            </a:r>
            <a:r>
              <a:rPr kumimoji="1" lang="en-US" altLang="ja-JP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PTA</a:t>
            </a:r>
            <a:r>
              <a:rPr kumimoji="1" lang="ja-JP" altLang="en-US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⇒</a:t>
            </a:r>
            <a:r>
              <a:rPr kumimoji="1" lang="en-US" altLang="ja-JP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NPO</a:t>
            </a:r>
            <a:r>
              <a:rPr kumimoji="1" lang="ja-JP" altLang="en-US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化</a:t>
            </a:r>
            <a:endParaRPr kumimoji="1" lang="en-US" altLang="ja-JP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3864401" y="3216458"/>
            <a:ext cx="21130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・行政⇒</a:t>
            </a:r>
            <a:r>
              <a:rPr kumimoji="1" lang="en-US" altLang="ja-JP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NPO</a:t>
            </a:r>
            <a:r>
              <a:rPr kumimoji="1" lang="ja-JP" altLang="en-US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への</a:t>
            </a:r>
            <a:endParaRPr kumimoji="1" lang="en-US" altLang="ja-JP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　権限委譲</a:t>
            </a:r>
            <a:endParaRPr kumimoji="1" lang="en-US" altLang="ja-JP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3864401" y="3862789"/>
            <a:ext cx="21130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・</a:t>
            </a:r>
            <a:r>
              <a:rPr kumimoji="1" lang="en-US" altLang="ja-JP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NPO</a:t>
            </a:r>
            <a:r>
              <a:rPr kumimoji="1" lang="ja-JP" altLang="en-US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，地域住民</a:t>
            </a:r>
            <a:endParaRPr kumimoji="1" lang="en-US" altLang="ja-JP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kumimoji="1" lang="ja-JP" altLang="en-US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を公共施設の</a:t>
            </a:r>
            <a:endParaRPr kumimoji="1" lang="en-US" altLang="ja-JP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　指定管理者に</a:t>
            </a:r>
            <a:endParaRPr kumimoji="1" lang="en-US" altLang="ja-JP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cxnSp>
        <p:nvCxnSpPr>
          <p:cNvPr id="61" name="直線矢印コネクタ 60"/>
          <p:cNvCxnSpPr/>
          <p:nvPr/>
        </p:nvCxnSpPr>
        <p:spPr>
          <a:xfrm>
            <a:off x="5088537" y="4797152"/>
            <a:ext cx="0" cy="64807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/>
          <p:cNvSpPr txBox="1"/>
          <p:nvPr/>
        </p:nvSpPr>
        <p:spPr>
          <a:xfrm>
            <a:off x="6384681" y="1846565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・図書館の継続利用</a:t>
            </a:r>
            <a:endParaRPr kumimoji="1" lang="en-US" altLang="ja-JP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　⇒システムづくり</a:t>
            </a:r>
            <a:endParaRPr kumimoji="1" lang="en-US" altLang="ja-JP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6384681" y="2422629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・スクールバスのバス停</a:t>
            </a:r>
            <a:endParaRPr kumimoji="1" lang="en-US" altLang="ja-JP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　⇒運営計画づくり</a:t>
            </a:r>
            <a:endParaRPr kumimoji="1" lang="en-US" altLang="ja-JP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6384681" y="3144450"/>
            <a:ext cx="2597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・記念樹の整理</a:t>
            </a:r>
            <a:endParaRPr kumimoji="1" lang="en-US" altLang="ja-JP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　⇒記念樹</a:t>
            </a:r>
            <a:r>
              <a:rPr lang="en-US" altLang="ja-JP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MAP</a:t>
            </a:r>
            <a:r>
              <a:rPr lang="ja-JP" altLang="en-US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づくり</a:t>
            </a:r>
            <a:endParaRPr kumimoji="1" lang="en-US" altLang="ja-JP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6384681" y="3790781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・遊歩道整備計画</a:t>
            </a:r>
            <a:endParaRPr kumimoji="1" lang="en-US" altLang="ja-JP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6384681" y="4366845"/>
            <a:ext cx="27238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・複数のグラウンド</a:t>
            </a:r>
            <a:endParaRPr kumimoji="1" lang="en-US" altLang="ja-JP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　体育館などの公共施設</a:t>
            </a:r>
            <a:endParaRPr lang="en-US" altLang="ja-JP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　の有効活用</a:t>
            </a:r>
            <a:endParaRPr kumimoji="1" lang="en-US" altLang="ja-JP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6.5|0.9|4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.3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3072</TotalTime>
  <Words>964</Words>
  <Application>Microsoft Office PowerPoint</Application>
  <PresentationFormat>画面に合わせる (4:3)</PresentationFormat>
  <Paragraphs>206</Paragraphs>
  <Slides>19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0" baseType="lpstr">
      <vt:lpstr>Office テーマ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TOSHI</dc:creator>
  <cp:lastModifiedBy>kanako</cp:lastModifiedBy>
  <cp:revision>310</cp:revision>
  <dcterms:created xsi:type="dcterms:W3CDTF">2011-10-30T16:07:19Z</dcterms:created>
  <dcterms:modified xsi:type="dcterms:W3CDTF">2011-11-10T04:31:10Z</dcterms:modified>
</cp:coreProperties>
</file>