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0" r:id="rId1"/>
  </p:sldMasterIdLst>
  <p:sldIdLst>
    <p:sldId id="256" r:id="rId2"/>
    <p:sldId id="272" r:id="rId3"/>
    <p:sldId id="273" r:id="rId4"/>
    <p:sldId id="259" r:id="rId5"/>
    <p:sldId id="260" r:id="rId6"/>
    <p:sldId id="266" r:id="rId7"/>
    <p:sldId id="263" r:id="rId8"/>
    <p:sldId id="271" r:id="rId9"/>
    <p:sldId id="265" r:id="rId10"/>
    <p:sldId id="268" r:id="rId11"/>
    <p:sldId id="269" r:id="rId12"/>
    <p:sldId id="270" r:id="rId13"/>
    <p:sldId id="275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&#12487;&#12473;&#12463;&#12488;&#12483;&#12503;\&#26032;&#12375;&#12356;&#12501;&#12457;&#12523;&#12480;\&#65288;&#21442;&#32771;&#36039;&#26009;&#65289;&#22823;&#24029;&#22320;&#21306;&#12398;&#20154;&#21475;&#12392;&#35370;&#21839;&#32773;&#25968;&#12398;&#25512;&#3122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&#12487;&#12473;&#12463;&#12488;&#12483;&#12503;\&#26032;&#12375;&#12356;&#12501;&#12457;&#12523;&#12480;\&#65288;&#21442;&#32771;&#36039;&#26009;&#65289;&#22823;&#24029;&#22320;&#21306;&#12398;&#20154;&#21475;&#12392;&#35370;&#21839;&#32773;&#25968;&#12398;&#25512;&#3122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93155455592541"/>
          <c:y val="8.0931590737760087E-2"/>
          <c:w val="0.55368316973350151"/>
          <c:h val="0.778305993000875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村丸ごと生活博物館大川地区訪問者数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square"/>
            <c:size val="8"/>
            <c:spPr>
              <a:solidFill>
                <a:srgbClr val="00B050"/>
              </a:solidFill>
              <a:ln>
                <a:noFill/>
                <a:round/>
              </a:ln>
            </c:spPr>
          </c:marker>
          <c:cat>
            <c:strRef>
              <c:f>Sheet1!$B$1:$H$1</c:f>
              <c:strCache>
                <c:ptCount val="7"/>
                <c:pt idx="0">
                  <c:v>H17</c:v>
                </c:pt>
                <c:pt idx="1">
                  <c:v>H18</c:v>
                </c:pt>
                <c:pt idx="2">
                  <c:v>H19</c:v>
                </c:pt>
                <c:pt idx="3">
                  <c:v>H20</c:v>
                </c:pt>
                <c:pt idx="4">
                  <c:v>H21</c:v>
                </c:pt>
                <c:pt idx="5">
                  <c:v>H22</c:v>
                </c:pt>
                <c:pt idx="6">
                  <c:v>H23</c:v>
                </c:pt>
              </c:strCache>
            </c:strRef>
          </c:cat>
          <c:val>
            <c:numRef>
              <c:f>Sheet1!$B$2:$H$2</c:f>
              <c:numCache>
                <c:formatCode>#,##0;[Red]"△"#,##0</c:formatCode>
                <c:ptCount val="7"/>
                <c:pt idx="0">
                  <c:v>49</c:v>
                </c:pt>
                <c:pt idx="1">
                  <c:v>115</c:v>
                </c:pt>
                <c:pt idx="2">
                  <c:v>246</c:v>
                </c:pt>
                <c:pt idx="3">
                  <c:v>391</c:v>
                </c:pt>
                <c:pt idx="4">
                  <c:v>313</c:v>
                </c:pt>
                <c:pt idx="5">
                  <c:v>308</c:v>
                </c:pt>
                <c:pt idx="6">
                  <c:v>307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大川地区人口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circle"/>
            <c:size val="8"/>
            <c:spPr>
              <a:solidFill>
                <a:srgbClr val="FF0000"/>
              </a:solidFill>
            </c:spPr>
          </c:marker>
          <c:cat>
            <c:strRef>
              <c:f>Sheet1!$B$1:$H$1</c:f>
              <c:strCache>
                <c:ptCount val="7"/>
                <c:pt idx="0">
                  <c:v>H17</c:v>
                </c:pt>
                <c:pt idx="1">
                  <c:v>H18</c:v>
                </c:pt>
                <c:pt idx="2">
                  <c:v>H19</c:v>
                </c:pt>
                <c:pt idx="3">
                  <c:v>H20</c:v>
                </c:pt>
                <c:pt idx="4">
                  <c:v>H21</c:v>
                </c:pt>
                <c:pt idx="5">
                  <c:v>H22</c:v>
                </c:pt>
                <c:pt idx="6">
                  <c:v>H23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171</c:v>
                </c:pt>
                <c:pt idx="1">
                  <c:v>164</c:v>
                </c:pt>
                <c:pt idx="2">
                  <c:v>156</c:v>
                </c:pt>
                <c:pt idx="3">
                  <c:v>151</c:v>
                </c:pt>
                <c:pt idx="4">
                  <c:v>145</c:v>
                </c:pt>
                <c:pt idx="5">
                  <c:v>140</c:v>
                </c:pt>
                <c:pt idx="6">
                  <c:v>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87072"/>
        <c:axId val="166299136"/>
      </c:lineChart>
      <c:catAx>
        <c:axId val="15358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HGP創英角ﾎﾟｯﾌﾟ体" pitchFamily="50" charset="-128"/>
                <a:ea typeface="HGP創英角ﾎﾟｯﾌﾟ体" pitchFamily="50" charset="-128"/>
              </a:defRPr>
            </a:pPr>
            <a:endParaRPr lang="ja-JP"/>
          </a:p>
        </c:txPr>
        <c:crossAx val="166299136"/>
        <c:crosses val="autoZero"/>
        <c:auto val="1"/>
        <c:lblAlgn val="ctr"/>
        <c:lblOffset val="100"/>
        <c:noMultiLvlLbl val="0"/>
      </c:catAx>
      <c:valAx>
        <c:axId val="166299136"/>
        <c:scaling>
          <c:orientation val="minMax"/>
        </c:scaling>
        <c:delete val="0"/>
        <c:axPos val="l"/>
        <c:majorGridlines/>
        <c:numFmt formatCode="#,##0;[Red]&quot;△&quot;#,##0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HGP創英角ﾎﾟｯﾌﾟ体" pitchFamily="50" charset="-128"/>
                <a:ea typeface="HGP創英角ﾎﾟｯﾌﾟ体" pitchFamily="50" charset="-128"/>
              </a:defRPr>
            </a:pPr>
            <a:endParaRPr lang="ja-JP"/>
          </a:p>
        </c:txPr>
        <c:crossAx val="153587072"/>
        <c:crosses val="autoZero"/>
        <c:crossBetween val="between"/>
        <c:majorUnit val="100"/>
      </c:valAx>
      <c:spPr>
        <a:solidFill>
          <a:prstClr val="white"/>
        </a:solidFill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latin typeface="HGP創英角ﾎﾟｯﾌﾟ体" pitchFamily="50" charset="-128"/>
                <a:ea typeface="HGP創英角ﾎﾟｯﾌﾟ体" pitchFamily="50" charset="-128"/>
              </a:defRPr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800" b="0">
                <a:latin typeface="HGP創英角ﾎﾟｯﾌﾟ体" pitchFamily="50" charset="-128"/>
                <a:ea typeface="HGP創英角ﾎﾟｯﾌﾟ体" pitchFamily="50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0.23987942724954306"/>
          <c:y val="1.5404573313057073E-2"/>
          <c:w val="0.38510968018709302"/>
          <c:h val="0.198954647280655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 b="0">
              <a:latin typeface="ＭＳ Ｐゴシック" pitchFamily="50" charset="-128"/>
              <a:ea typeface="ＭＳ Ｐゴシック" pitchFamily="50" charset="-128"/>
            </a:defRPr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2734271803394E-2"/>
          <c:y val="4.7978555719533904E-2"/>
          <c:w val="0.8960410963126606"/>
          <c:h val="0.847483465515885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Sheet1!$B$33:$L$33</c:f>
              <c:numCache>
                <c:formatCode>@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Sheet1!$B$34:$L$34</c:f>
              <c:numCache>
                <c:formatCode>General</c:formatCode>
                <c:ptCount val="11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  <c:pt idx="4">
                  <c:v>11</c:v>
                </c:pt>
                <c:pt idx="5">
                  <c:v>19</c:v>
                </c:pt>
                <c:pt idx="6">
                  <c:v>21</c:v>
                </c:pt>
                <c:pt idx="7">
                  <c:v>30</c:v>
                </c:pt>
                <c:pt idx="8">
                  <c:v>24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6141312"/>
        <c:axId val="166147200"/>
      </c:barChart>
      <c:catAx>
        <c:axId val="1661413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2000" b="0">
                <a:latin typeface="HGP創英角ﾎﾟｯﾌﾟ体" pitchFamily="50" charset="-128"/>
                <a:ea typeface="HGP創英角ﾎﾟｯﾌﾟ体" pitchFamily="50" charset="-128"/>
              </a:defRPr>
            </a:pPr>
            <a:endParaRPr lang="ja-JP"/>
          </a:p>
        </c:txPr>
        <c:crossAx val="166147200"/>
        <c:crosses val="autoZero"/>
        <c:auto val="1"/>
        <c:lblAlgn val="ctr"/>
        <c:lblOffset val="100"/>
        <c:noMultiLvlLbl val="0"/>
      </c:catAx>
      <c:valAx>
        <c:axId val="166147200"/>
        <c:scaling>
          <c:orientation val="minMax"/>
        </c:scaling>
        <c:delete val="0"/>
        <c:axPos val="l"/>
        <c:majorGridlines/>
        <c:numFmt formatCode="#,##0;[Red]&quot;△&quot;#,##0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2000" b="0">
                <a:latin typeface="HGP創英角ﾎﾟｯﾌﾟ体" pitchFamily="50" charset="-128"/>
                <a:ea typeface="HGP創英角ﾎﾟｯﾌﾟ体" pitchFamily="50" charset="-128"/>
              </a:defRPr>
            </a:pPr>
            <a:endParaRPr lang="ja-JP"/>
          </a:p>
        </c:txPr>
        <c:crossAx val="166141312"/>
        <c:crosses val="autoZero"/>
        <c:crossBetween val="between"/>
        <c:majorUnit val="10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0.01957</cdr:x>
      <cdr:y>0.01397</cdr:y>
    </cdr:from>
    <cdr:to>
      <cdr:x>0.12958</cdr:x>
      <cdr:y>0.09159</cdr:y>
    </cdr:to>
    <cdr:sp macro="" textlink="">
      <cdr:nvSpPr>
        <cdr:cNvPr id="2" name="コンテンツ プレースホルダ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16024" y="77162"/>
          <a:ext cx="121444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342900" indent="-3429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8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1pPr>
          <a:lvl2pPr marL="7429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6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2pPr>
          <a:lvl3pPr marL="11430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3pPr>
          <a:lvl4pPr marL="16002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2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4pPr>
          <a:lvl5pPr marL="20574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2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buClr>
              <a:schemeClr val="tx2"/>
            </a:buClr>
            <a:buSzPct val="101000"/>
            <a:buFont typeface="Courier New" pitchFamily="49" charset="0"/>
            <a:buChar char="o"/>
            <a:defRPr kumimoji="1" sz="1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buClr>
              <a:schemeClr val="tx2"/>
            </a:buClr>
            <a:buFont typeface="Courier New" pitchFamily="49" charset="0"/>
            <a:buChar char="o"/>
            <a:defRPr kumimoji="1" sz="12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buClr>
              <a:schemeClr val="tx2"/>
            </a:buClr>
            <a:buFont typeface="Courier New" pitchFamily="49" charset="0"/>
            <a:buChar char="o"/>
            <a:defRPr kumimoji="1" sz="12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buClr>
              <a:schemeClr val="tx2"/>
            </a:buClr>
            <a:buFont typeface="Courier New" pitchFamily="49" charset="0"/>
            <a:buChar char="o"/>
            <a:defRPr kumimoji="1" sz="12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buNone/>
          </a:pPr>
          <a:r>
            <a:rPr kumimoji="1" lang="ja-JP" altLang="en-US" sz="2000" dirty="0" smtClean="0">
              <a:latin typeface="HGP創英角ﾎﾟｯﾌﾟ体" pitchFamily="50" charset="-128"/>
              <a:ea typeface="HGP創英角ﾎﾟｯﾌﾟ体" pitchFamily="50" charset="-128"/>
            </a:rPr>
            <a:t>（人）</a:t>
          </a:r>
          <a:endParaRPr kumimoji="1" lang="ja-JP" altLang="en-US" sz="2000" dirty="0">
            <a:latin typeface="HGP創英角ﾎﾟｯﾌﾟ体" pitchFamily="50" charset="-128"/>
            <a:ea typeface="HGP創英角ﾎﾟｯﾌﾟ体" pitchFamily="50" charset="-128"/>
          </a:endParaRPr>
        </a:p>
      </cdr:txBody>
    </cdr:sp>
  </cdr:relSizeAnchor>
  <cdr:relSizeAnchor xmlns:cdr="http://schemas.openxmlformats.org/drawingml/2006/chartDrawing">
    <cdr:from>
      <cdr:x>0.65879</cdr:x>
      <cdr:y>0.88761</cdr:y>
    </cdr:from>
    <cdr:to>
      <cdr:x>0.7688</cdr:x>
      <cdr:y>0.96522</cdr:y>
    </cdr:to>
    <cdr:sp macro="" textlink="">
      <cdr:nvSpPr>
        <cdr:cNvPr id="3" name="コンテンツ プレースホルダ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272808" y="4901698"/>
          <a:ext cx="121444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342900" indent="-3429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8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1pPr>
          <a:lvl2pPr marL="7429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6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2pPr>
          <a:lvl3pPr marL="11430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4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3pPr>
          <a:lvl4pPr marL="16002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2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4pPr>
          <a:lvl5pPr marL="20574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>
                <a:lumMod val="75000"/>
                <a:lumOff val="25000"/>
              </a:schemeClr>
            </a:buClr>
            <a:buFont typeface="Wingdings 2" charset="2"/>
            <a:buChar char=""/>
            <a:defRPr kumimoji="1" sz="12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buClr>
              <a:schemeClr val="tx2"/>
            </a:buClr>
            <a:buSzPct val="101000"/>
            <a:buFont typeface="Courier New" pitchFamily="49" charset="0"/>
            <a:buChar char="o"/>
            <a:defRPr kumimoji="1" sz="1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buClr>
              <a:schemeClr val="tx2"/>
            </a:buClr>
            <a:buFont typeface="Courier New" pitchFamily="49" charset="0"/>
            <a:buChar char="o"/>
            <a:defRPr kumimoji="1" sz="12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buClr>
              <a:schemeClr val="tx2"/>
            </a:buClr>
            <a:buFont typeface="Courier New" pitchFamily="49" charset="0"/>
            <a:buChar char="o"/>
            <a:defRPr kumimoji="1" sz="12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buClr>
              <a:schemeClr val="tx2"/>
            </a:buClr>
            <a:buFont typeface="Courier New" pitchFamily="49" charset="0"/>
            <a:buChar char="o"/>
            <a:defRPr kumimoji="1" sz="12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buNone/>
          </a:pPr>
          <a:r>
            <a:rPr kumimoji="1" lang="ja-JP" altLang="en-US" sz="2000" dirty="0" smtClean="0">
              <a:latin typeface="HGP創英角ﾎﾟｯﾌﾟ体" pitchFamily="50" charset="-128"/>
              <a:ea typeface="HGP創英角ﾎﾟｯﾌﾟ体" pitchFamily="50" charset="-128"/>
            </a:rPr>
            <a:t>（年度）</a:t>
          </a:r>
          <a:endParaRPr kumimoji="1" lang="ja-JP" altLang="en-US" sz="2000" dirty="0">
            <a:latin typeface="HGP創英角ﾎﾟｯﾌﾟ体" pitchFamily="50" charset="-128"/>
            <a:ea typeface="HGP創英角ﾎﾟｯﾌﾟ体" pitchFamily="50" charset="-128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BE8A9564-EFCF-4E35-AF9D-A93E8176319D}" type="datetimeFigureOut">
              <a:rPr kumimoji="1" lang="ja-JP" altLang="en-US" smtClean="0"/>
              <a:pPr/>
              <a:t>2012/11/3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803FDC2E-D1FB-488C-9CCB-18D2BA2F5F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0034" y="692696"/>
            <a:ext cx="8171910" cy="2088232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後継者発掘と</a:t>
            </a:r>
            <a:r>
              <a:rPr lang="en-US" altLang="ja-JP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ライフステージの転換</a:t>
            </a:r>
            <a:r>
              <a:rPr lang="ja-JP" altLang="ja-JP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で</a:t>
            </a:r>
            <a:r>
              <a:rPr lang="en-US" altLang="ja-JP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ja-JP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限界</a:t>
            </a:r>
            <a:r>
              <a:rPr lang="ja-JP" altLang="ja-JP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集落からの脱却をめざす</a:t>
            </a:r>
            <a:endParaRPr kumimoji="1" lang="ja-JP" alt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143240" y="3643314"/>
            <a:ext cx="3024336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チームＡＢＯ</a:t>
            </a:r>
            <a:endParaRPr lang="ja-JP" altLang="en-US" sz="2800" b="1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430814" y="4286256"/>
            <a:ext cx="8713186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水俣市役所　橋迫　司郎</a:t>
            </a:r>
            <a:endParaRPr lang="en-US" altLang="ja-JP" sz="2800" b="1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芦北町役場　中村圭一郎</a:t>
            </a:r>
            <a:endParaRPr lang="en-US" altLang="ja-JP" sz="2800" b="1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人吉市</a:t>
            </a:r>
            <a:r>
              <a:rPr lang="ja-JP" altLang="en-US" sz="2800" b="1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役所　吉岡　英一</a:t>
            </a:r>
            <a:endParaRPr lang="en-US" altLang="ja-JP" sz="2800" b="1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ja-JP" altLang="en-US" sz="2800" b="1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7704" y="284858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dist="63500" algn="l" rotWithShape="0">
                    <a:prstClr val="black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～集落に限界をつくるな～</a:t>
            </a:r>
            <a:endParaRPr kumimoji="1" lang="ja-JP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dist="635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1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786314" y="3929066"/>
            <a:ext cx="711277" cy="3203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登録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右矢印 3"/>
          <p:cNvSpPr/>
          <p:nvPr/>
        </p:nvSpPr>
        <p:spPr>
          <a:xfrm rot="19230752">
            <a:off x="3186069" y="2917415"/>
            <a:ext cx="817685" cy="391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3201862">
            <a:off x="5031868" y="2917415"/>
            <a:ext cx="817685" cy="391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Oval 8"/>
          <p:cNvSpPr txBox="1">
            <a:spLocks noChangeArrowheads="1"/>
          </p:cNvSpPr>
          <p:nvPr/>
        </p:nvSpPr>
        <p:spPr bwMode="auto">
          <a:xfrm>
            <a:off x="1431420" y="3487898"/>
            <a:ext cx="3069142" cy="1710060"/>
          </a:xfrm>
          <a:prstGeom prst="ellipse">
            <a:avLst/>
          </a:prstGeom>
          <a:solidFill>
            <a:srgbClr val="FFCC99">
              <a:alpha val="50195"/>
            </a:srgbClr>
          </a:solidFill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none" rtlCol="0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24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algn="ctr">
              <a:buNone/>
            </a:pPr>
            <a:r>
              <a:rPr lang="ja-JP" altLang="en-US" sz="2400" dirty="0" smtClean="0">
                <a:latin typeface="HGP創英角ﾎﾟｯﾌﾟ体" pitchFamily="50" charset="-128"/>
                <a:ea typeface="HGP創英角ﾎﾟｯﾌﾟ体" pitchFamily="50" charset="-128"/>
              </a:rPr>
              <a:t>　市</a:t>
            </a:r>
            <a:endParaRPr lang="en-US" altLang="ja-JP" sz="2400" dirty="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コンテンツ プレースホルダー 4"/>
          <p:cNvSpPr txBox="1">
            <a:spLocks/>
          </p:cNvSpPr>
          <p:nvPr/>
        </p:nvSpPr>
        <p:spPr>
          <a:xfrm>
            <a:off x="1728739" y="4518129"/>
            <a:ext cx="769955" cy="550354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pic>
        <p:nvPicPr>
          <p:cNvPr id="2052" name="Picture 4" descr="http://msp.c.yimg.jp/image?q=tbn:ANd9GcQ4piL9hUeX89h2YyX1rsmzPYQQALcU1CRQvJQOyWMbOSJCIu4VZS3JnA4:http://www.city.naruto.tokushima.jp/koho/html/2009_05/gazo/%25E5%2587%25BA%25E5%2589%258D%25E5%25B8%2582%25E9%2595%25B7%25E5%25AE%25A4_%25E4%25BC%2581%25E6%25A5%25AD-%5B%25E6%259B%25B4%25E6%2596%25B0%25E6%25B8%2588%25E3%2581%25BF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27" y="3602441"/>
            <a:ext cx="1613404" cy="1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776522" y="3384190"/>
            <a:ext cx="1785907" cy="336657"/>
          </a:xfrm>
          <a:prstGeom prst="rect">
            <a:avLst/>
          </a:prstGeom>
          <a:solidFill>
            <a:schemeClr val="accent6"/>
          </a:solidFill>
        </p:spPr>
        <p:txBody>
          <a:bodyPr vert="horz" rtlCol="0"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移住応援企業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056" name="Picture 8" descr="http://msp.c.yimg.jp/image?q=tbn:ANd9GcSb_ej-26nECYP9KQAIhOaAz2Gp9ple1d71Cph2NN7QisZSQqKPFS86uA:http://us.123rf.com/400wm/400/400/alexcoolok/alexcoolok1007/alexcoolok100700008/7277711-little-rural-house-with-a-red-roof-and-a-wooden-fence-stands-on-a-green-meadow-among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74" y="3951847"/>
            <a:ext cx="987081" cy="7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sp.c.yimg.jp/image?q=tbn:ANd9GcQEVP53viwDY9RJ4KVNHiNEZF-qcCJSqBj-jgZSAgS7awY8zGCC9wwJNxg:http://www.pref.miyagi.jp/nh-sgsin/nn/monosirikan/img/qa_kanchi0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71" y="4081310"/>
            <a:ext cx="991353" cy="68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sp.c.yimg.jp/yjimage?q=LTTPbmAXyLHQQpfCXGUVTmz9.Ip_SFaNP2vAuEu1fdaCiyO4JBt3r4jOuIf9haD.Y.NQQM0LV8XRtaRbrhTmEzhhqbkATQd637lw.JAKgUmD6BFjsDl3.HPrJRcoDCMWto4-&amp;sig=12t0k0fgk&amp;x=120&amp;y=1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62" y="1787552"/>
            <a:ext cx="955240" cy="13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423105" y="3751303"/>
            <a:ext cx="1416307" cy="300454"/>
          </a:xfrm>
          <a:prstGeom prst="rect">
            <a:avLst/>
          </a:prstGeom>
          <a:solidFill>
            <a:schemeClr val="accent6"/>
          </a:solidFill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空き家バンク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3117799" y="3751304"/>
            <a:ext cx="1382763" cy="300454"/>
          </a:xfrm>
          <a:prstGeom prst="rect">
            <a:avLst/>
          </a:prstGeom>
          <a:solidFill>
            <a:schemeClr val="accent6"/>
          </a:solidFill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農地バンク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10800000">
            <a:off x="4714876" y="4357694"/>
            <a:ext cx="817685" cy="391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コンテンツ プレースホルダー 4"/>
          <p:cNvSpPr txBox="1">
            <a:spLocks/>
          </p:cNvSpPr>
          <p:nvPr/>
        </p:nvSpPr>
        <p:spPr>
          <a:xfrm>
            <a:off x="5572132" y="2714620"/>
            <a:ext cx="806702" cy="320388"/>
          </a:xfrm>
          <a:prstGeom prst="rect">
            <a:avLst/>
          </a:prstGeom>
        </p:spPr>
        <p:txBody>
          <a:bodyPr vert="horz" rtlCol="0">
            <a:normAutofit fontScale="5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雇用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" name="コンテンツ プレースホルダー 4"/>
          <p:cNvSpPr txBox="1">
            <a:spLocks/>
          </p:cNvSpPr>
          <p:nvPr/>
        </p:nvSpPr>
        <p:spPr>
          <a:xfrm>
            <a:off x="1071538" y="2500306"/>
            <a:ext cx="2420612" cy="357190"/>
          </a:xfrm>
          <a:prstGeom prst="rect">
            <a:avLst/>
          </a:prstGeom>
        </p:spPr>
        <p:txBody>
          <a:bodyPr vert="horz" rtlCol="0">
            <a:normAutofit fontScale="5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農地付き空き家の紹介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2008787" y="4800724"/>
            <a:ext cx="2013658" cy="305315"/>
          </a:xfrm>
          <a:prstGeom prst="rect">
            <a:avLst/>
          </a:prstGeom>
          <a:solidFill>
            <a:schemeClr val="accent6"/>
          </a:solidFill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移住応援企業データ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7" name="コンテンツ プレースホルダー 4"/>
          <p:cNvSpPr txBox="1">
            <a:spLocks/>
          </p:cNvSpPr>
          <p:nvPr/>
        </p:nvSpPr>
        <p:spPr>
          <a:xfrm>
            <a:off x="1071538" y="2857496"/>
            <a:ext cx="2277736" cy="357190"/>
          </a:xfrm>
          <a:prstGeom prst="rect">
            <a:avLst/>
          </a:prstGeom>
        </p:spPr>
        <p:txBody>
          <a:bodyPr vert="horz" rtlCol="0">
            <a:normAutofit fontScale="5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移住応援企業の紹介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2500298" y="5500702"/>
            <a:ext cx="4103887" cy="10567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資産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放棄耕作地・空き家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の後継者</a:t>
            </a:r>
            <a:endParaRPr lang="ja-JP" altLang="ja-JP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移住者</a:t>
            </a:r>
            <a:r>
              <a:rPr lang="ja-JP" altLang="ja-JP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定住化</a:t>
            </a:r>
            <a:endParaRPr lang="ja-JP" altLang="ja-JP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000100" y="321447"/>
            <a:ext cx="707236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移住者の就農と兼業支援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0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  <p:bldP spid="10" grpId="0" animBg="1"/>
      <p:bldP spid="12" grpId="0" animBg="1"/>
      <p:bldP spid="11" grpId="0" animBg="1"/>
      <p:bldP spid="20" grpId="0" animBg="1"/>
      <p:bldP spid="21" grpId="0" animBg="1"/>
      <p:bldP spid="22" grpId="0" animBg="1"/>
      <p:bldP spid="23" grpId="0"/>
      <p:bldP spid="24" grpId="0"/>
      <p:bldP spid="26" grpId="0" animBg="1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2"/>
          <p:cNvSpPr txBox="1">
            <a:spLocks noGrp="1"/>
          </p:cNvSpPr>
          <p:nvPr>
            <p:ph idx="1"/>
          </p:nvPr>
        </p:nvSpPr>
        <p:spPr>
          <a:xfrm>
            <a:off x="3428992" y="4500570"/>
            <a:ext cx="880840" cy="294953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補助金</a:t>
            </a:r>
            <a:endParaRPr lang="ja-JP" altLang="ja-JP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47651" y="2215170"/>
            <a:ext cx="1296144" cy="13455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市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空き家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バンク</a:t>
            </a:r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823436" y="1724191"/>
            <a:ext cx="1792711" cy="320500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便利な中心部へ住み替えたい高齢者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542460" y="1682154"/>
            <a:ext cx="1773956" cy="31756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自然豊かな中山間地へ移住したい人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lang="en-US" altLang="ja-JP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947651" y="5240948"/>
            <a:ext cx="3216638" cy="1143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市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中心部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空き家所有者</a:t>
            </a:r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 rot="16200000">
            <a:off x="3980926" y="4279202"/>
            <a:ext cx="1229594" cy="2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0800000">
            <a:off x="2857488" y="3071810"/>
            <a:ext cx="79548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http://msp.c.yimg.jp/image?q=tbn:ANd9GcRsAoNrqwv533CG-BnkEQAOxn8HEueQ4RXVOYD8uD8L0DiaXOnfoHWTEYY:http://www.iconsozai.com/upload/save_image/wi0520y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000240"/>
            <a:ext cx="785817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右矢印 13"/>
          <p:cNvSpPr/>
          <p:nvPr/>
        </p:nvSpPr>
        <p:spPr>
          <a:xfrm>
            <a:off x="2893503" y="2745573"/>
            <a:ext cx="76894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10" descr="http://msp.c.yimg.jp/yjimage?q=LTTPbmAXyLHQQpfCXGUVTmz9.Ip_SFaNP2vAuEu1fdaCiyO4JBt3r4jOuIf9haD.Y.NQQM0LV8XRtaRbrhTmEzhhqbkATQd637lw.JAKgUmD6BFjsDl3.HPrJRcoDCMWto4-&amp;sig=12t0k0fgk&amp;x=120&amp;y=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786058"/>
            <a:ext cx="760047" cy="10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sp.c.yimg.jp/image?q=tbn:ANd9GcRoEk8Tknuc-2NXPoHryKsFqU06Ml80bp2-i7vWy3lw_RuBtTZH77DWOw:http://img01.hamazo.tv/usr/tokaifukushi/%25E3%2581%258A%25E3%2581%2598%25E3%2581%2584%25E3%2581%2584%25E3%2581%25A1%25E3%2582%2583%25E3%2582%2593%25E3%2581%258A%25E3%2581%25B0%25E3%2581%2582%25E3%2581%25A1%25E3%2582%2583%25E3%2582%2593%25E3%2582%25A4%25E3%2583%25A9%25E3%2582%25B9%25E3%2583%25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071810"/>
            <a:ext cx="11811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571736" y="1785926"/>
            <a:ext cx="1839981" cy="37144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田舎住み替え</a:t>
            </a:r>
            <a:r>
              <a:rPr lang="ja-JP" altLang="en-US" sz="1600" dirty="0">
                <a:latin typeface="HGP創英角ﾎﾟｯﾌﾟ体" pitchFamily="50" charset="-128"/>
                <a:ea typeface="HGP創英角ﾎﾟｯﾌﾟ体" pitchFamily="50" charset="-128"/>
              </a:rPr>
              <a:t>住宅</a:t>
            </a:r>
            <a:endParaRPr lang="ja-JP" altLang="ja-JP" sz="1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4572000" y="4000504"/>
            <a:ext cx="2190855" cy="369177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sz="1600" dirty="0" smtClean="0">
                <a:latin typeface="HGP創英角ﾎﾟｯﾌﾟ体" pitchFamily="50" charset="-128"/>
                <a:ea typeface="HGP創英角ﾎﾟｯﾌﾟ体" pitchFamily="50" charset="-128"/>
              </a:rPr>
              <a:t>高齢者住み替え</a:t>
            </a:r>
            <a:r>
              <a:rPr lang="ja-JP" altLang="en-US" sz="1600" dirty="0">
                <a:latin typeface="HGP創英角ﾎﾟｯﾌﾟ体" pitchFamily="50" charset="-128"/>
                <a:ea typeface="HGP創英角ﾎﾟｯﾌﾟ体" pitchFamily="50" charset="-128"/>
              </a:rPr>
              <a:t>住宅</a:t>
            </a:r>
            <a:endParaRPr lang="ja-JP" altLang="ja-JP" sz="1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5518005" y="2780928"/>
            <a:ext cx="76894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4" descr="http://msp.c.yimg.jp/image?q=tbn:ANd9GcSrWh9wK679bX5-2QR7mEW-kxDo7g6-ICcelABmaE7egYflgNZ97lWjbwQ:http://www.town.omachi.saga.jp/10_akiya_bank/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429000"/>
            <a:ext cx="785818" cy="5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右矢印 26"/>
          <p:cNvSpPr/>
          <p:nvPr/>
        </p:nvSpPr>
        <p:spPr>
          <a:xfrm rot="5400000">
            <a:off x="3572729" y="4333598"/>
            <a:ext cx="1229594" cy="2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6132918" y="4926611"/>
            <a:ext cx="2327514" cy="294141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高齢者向けにリフォーム</a:t>
            </a:r>
            <a:endParaRPr lang="ja-JP" altLang="ja-JP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34" name="Picture 10" descr="http://msp.c.yimg.jp/image?q=tbn:ANd9GcSmFq5CoCWkCd_ruGjZtwL3AZs6xX5fR5h2YoPOt5CUXw-uLr_6SCF2TQ:http://www.city.nagoya.jp/shobo/cmsfiles/contents/0000008/8544/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72" y="5423672"/>
            <a:ext cx="11334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右矢印 29"/>
          <p:cNvSpPr/>
          <p:nvPr/>
        </p:nvSpPr>
        <p:spPr>
          <a:xfrm rot="13055203">
            <a:off x="5650828" y="5066149"/>
            <a:ext cx="531654" cy="21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642910" y="5286388"/>
            <a:ext cx="2883815" cy="111480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資産の後継者</a:t>
            </a:r>
            <a:endParaRPr lang="ja-JP" altLang="ja-JP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移住者の住環境</a:t>
            </a:r>
            <a:endParaRPr lang="ja-JP" altLang="ja-JP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中心部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空き家の有効活用</a:t>
            </a:r>
            <a:endParaRPr lang="ja-JP" altLang="ja-JP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000100" y="325576"/>
            <a:ext cx="707236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地元高齢者と移住者の住み替えの支援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5" name="右矢印 34"/>
          <p:cNvSpPr/>
          <p:nvPr/>
        </p:nvSpPr>
        <p:spPr>
          <a:xfrm rot="10800000">
            <a:off x="5500694" y="3143248"/>
            <a:ext cx="79548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Picture 4" descr="http://msp.c.yimg.jp/image?q=tbn:ANd9GcSrWh9wK679bX5-2QR7mEW-kxDo7g6-ICcelABmaE7egYflgNZ97lWjbwQ:http://www.town.omachi.saga.jp/10_akiya_bank/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357694"/>
            <a:ext cx="785818" cy="5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msp.c.yimg.jp/image?q=tbn:ANd9GcRsAoNrqwv533CG-BnkEQAOxn8HEueQ4RXVOYD8uD8L0DiaXOnfoHWTEYY:http://www.iconsozai.com/upload/save_image/wi0520y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000240"/>
            <a:ext cx="785817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コンテンツ プレースホルダー 2"/>
          <p:cNvSpPr txBox="1">
            <a:spLocks/>
          </p:cNvSpPr>
          <p:nvPr/>
        </p:nvSpPr>
        <p:spPr>
          <a:xfrm>
            <a:off x="5643570" y="3429000"/>
            <a:ext cx="642942" cy="294953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相談</a:t>
            </a:r>
            <a:endParaRPr kumimoji="1" lang="ja-JP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pic>
        <p:nvPicPr>
          <p:cNvPr id="39" name="Picture 6" descr="http://msp.c.yimg.jp/image?q=tbn:ANd9GcRsAoNrqwv533CG-BnkEQAOxn8HEueQ4RXVOYD8uD8L0DiaXOnfoHWTEYY:http://www.iconsozai.com/upload/save_image/wi0520y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929066"/>
            <a:ext cx="785817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msp.c.yimg.jp/image?q=tbn:ANd9GcSrWh9wK679bX5-2QR7mEW-kxDo7g6-ICcelABmaE7egYflgNZ97lWjbwQ:http://www.town.omachi.saga.jp/10_akiya_bank/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143380"/>
            <a:ext cx="785818" cy="5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5643570" y="3714752"/>
            <a:ext cx="642942" cy="294953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家賃</a:t>
            </a:r>
            <a:endParaRPr kumimoji="1" lang="ja-JP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2928926" y="4071942"/>
            <a:ext cx="642942" cy="294953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家賃</a:t>
            </a:r>
            <a:endParaRPr kumimoji="1" lang="ja-JP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43" name="コンテンツ プレースホルダー 2"/>
          <p:cNvSpPr txBox="1">
            <a:spLocks/>
          </p:cNvSpPr>
          <p:nvPr/>
        </p:nvSpPr>
        <p:spPr>
          <a:xfrm>
            <a:off x="2857488" y="1500174"/>
            <a:ext cx="642942" cy="294953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家賃</a:t>
            </a:r>
            <a:endParaRPr kumimoji="1" lang="ja-JP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45" name="コンテンツ プレースホルダー 2"/>
          <p:cNvSpPr txBox="1">
            <a:spLocks/>
          </p:cNvSpPr>
          <p:nvPr/>
        </p:nvSpPr>
        <p:spPr>
          <a:xfrm>
            <a:off x="3500430" y="4786322"/>
            <a:ext cx="642942" cy="294953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家賃</a:t>
            </a:r>
            <a:endParaRPr kumimoji="1" lang="ja-JP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20" grpId="0"/>
      <p:bldP spid="21" grpId="0"/>
      <p:bldP spid="22" grpId="0" animBg="1"/>
      <p:bldP spid="27" grpId="0" animBg="1"/>
      <p:bldP spid="28" grpId="0"/>
      <p:bldP spid="30" grpId="0" animBg="1"/>
      <p:bldP spid="29" grpId="0" animBg="1"/>
      <p:bldP spid="35" grpId="0" animBg="1"/>
      <p:bldP spid="38" grpId="0"/>
      <p:bldP spid="41" grpId="0"/>
      <p:bldP spid="42" grpId="0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08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まとめ</a:t>
            </a:r>
            <a:endParaRPr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40845" y="1382378"/>
            <a:ext cx="4500594" cy="10715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協議会によるプロモーション活動</a:t>
            </a:r>
            <a:endParaRPr kumimoji="1" lang="ja-JP" altLang="en-US" sz="28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40845" y="2965414"/>
            <a:ext cx="4500594" cy="10715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移住者の就農と兼業支援</a:t>
            </a:r>
            <a:endParaRPr kumimoji="1" lang="ja-JP" altLang="en-US" sz="28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40845" y="4005064"/>
            <a:ext cx="4500594" cy="10715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地元高齢者と移住者の</a:t>
            </a:r>
            <a:endParaRPr kumimoji="1" lang="en-US" altLang="ja-JP" sz="2800" dirty="0" smtClean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住み替えの推進</a:t>
            </a:r>
            <a:endParaRPr kumimoji="1" lang="ja-JP" altLang="en-US" sz="28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12283" y="5597790"/>
            <a:ext cx="4500594" cy="10715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協議会によるサポート活動</a:t>
            </a:r>
            <a:endParaRPr kumimoji="1" lang="ja-JP" altLang="en-US" sz="28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156176" y="2348880"/>
            <a:ext cx="1512168" cy="43924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将来村を背負う人材へ</a:t>
            </a:r>
            <a:endParaRPr kumimoji="1" lang="ja-JP" altLang="en-US" sz="28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" name="加算記号 16"/>
          <p:cNvSpPr/>
          <p:nvPr/>
        </p:nvSpPr>
        <p:spPr>
          <a:xfrm>
            <a:off x="2966821" y="2449388"/>
            <a:ext cx="500066" cy="571504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加算記号 17"/>
          <p:cNvSpPr/>
          <p:nvPr/>
        </p:nvSpPr>
        <p:spPr>
          <a:xfrm>
            <a:off x="2969671" y="5041676"/>
            <a:ext cx="500066" cy="571504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等号 18"/>
          <p:cNvSpPr/>
          <p:nvPr/>
        </p:nvSpPr>
        <p:spPr>
          <a:xfrm>
            <a:off x="5580112" y="3668394"/>
            <a:ext cx="428628" cy="357190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976" y="1382378"/>
            <a:ext cx="571504" cy="53589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限界集落の存続</a:t>
            </a:r>
            <a:endParaRPr kumimoji="1" lang="ja-JP" altLang="en-US" sz="28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7779027" y="3645024"/>
            <a:ext cx="465381" cy="536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95177" y="1382378"/>
            <a:ext cx="845668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文化</a:t>
            </a:r>
            <a:endParaRPr kumimoji="1" lang="ja-JP" altLang="en-US" sz="2800" dirty="0">
              <a:solidFill>
                <a:sysClr val="windowText" lastClr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9512" y="2943132"/>
            <a:ext cx="845668" cy="21335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資産</a:t>
            </a:r>
            <a:endParaRPr kumimoji="1" lang="ja-JP" altLang="en-US" sz="2800" dirty="0">
              <a:solidFill>
                <a:sysClr val="windowText" lastClr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156176" y="1371576"/>
            <a:ext cx="1512168" cy="977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村の</a:t>
            </a:r>
            <a:endParaRPr kumimoji="1" lang="en-US" altLang="ja-JP" sz="2800" dirty="0" smtClean="0">
              <a:solidFill>
                <a:sysClr val="windowText" lastClr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リーダー</a:t>
            </a:r>
            <a:endParaRPr kumimoji="1" lang="ja-JP" altLang="en-US" sz="2800" dirty="0">
              <a:solidFill>
                <a:sysClr val="windowText" lastClr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0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12" grpId="0" animBg="1"/>
      <p:bldP spid="14" grpId="0" animBg="1"/>
      <p:bldP spid="1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>
          <a:xfrm>
            <a:off x="652" y="1075983"/>
            <a:ext cx="9144000" cy="578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539552" y="116632"/>
            <a:ext cx="8229600" cy="79608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400" baseline="0">
                <a:ln w="3175">
                  <a:noFill/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tx1">
                      <a:alpha val="7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将来のすがた・・・</a:t>
            </a:r>
            <a:endParaRPr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6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825962" cy="852704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はじめに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" name="Picture 2" descr="kyushu03"/>
          <p:cNvPicPr>
            <a:picLocks noChangeAspect="1" noChangeArrowheads="1"/>
          </p:cNvPicPr>
          <p:nvPr/>
        </p:nvPicPr>
        <p:blipFill>
          <a:blip r:embed="rId2"/>
          <a:srcRect l="6419" t="14851" b="15710"/>
          <a:stretch>
            <a:fillRect/>
          </a:stretch>
        </p:blipFill>
        <p:spPr bwMode="auto">
          <a:xfrm>
            <a:off x="35496" y="4342874"/>
            <a:ext cx="2000264" cy="221779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892752" y="4985816"/>
            <a:ext cx="642942" cy="714380"/>
          </a:xfrm>
          <a:custGeom>
            <a:avLst/>
            <a:gdLst>
              <a:gd name="T0" fmla="*/ 2147483647 w 725"/>
              <a:gd name="T1" fmla="*/ 2147483647 h 584"/>
              <a:gd name="T2" fmla="*/ 2147483647 w 725"/>
              <a:gd name="T3" fmla="*/ 2147483647 h 584"/>
              <a:gd name="T4" fmla="*/ 2147483647 w 725"/>
              <a:gd name="T5" fmla="*/ 2147483647 h 584"/>
              <a:gd name="T6" fmla="*/ 2147483647 w 725"/>
              <a:gd name="T7" fmla="*/ 2147483647 h 584"/>
              <a:gd name="T8" fmla="*/ 2147483647 w 725"/>
              <a:gd name="T9" fmla="*/ 2147483647 h 584"/>
              <a:gd name="T10" fmla="*/ 2147483647 w 725"/>
              <a:gd name="T11" fmla="*/ 2147483647 h 584"/>
              <a:gd name="T12" fmla="*/ 2147483647 w 725"/>
              <a:gd name="T13" fmla="*/ 2147483647 h 584"/>
              <a:gd name="T14" fmla="*/ 2147483647 w 725"/>
              <a:gd name="T15" fmla="*/ 2147483647 h 584"/>
              <a:gd name="T16" fmla="*/ 2147483647 w 725"/>
              <a:gd name="T17" fmla="*/ 2147483647 h 584"/>
              <a:gd name="T18" fmla="*/ 2147483647 w 725"/>
              <a:gd name="T19" fmla="*/ 2147483647 h 584"/>
              <a:gd name="T20" fmla="*/ 2147483647 w 725"/>
              <a:gd name="T21" fmla="*/ 2147483647 h 584"/>
              <a:gd name="T22" fmla="*/ 2147483647 w 725"/>
              <a:gd name="T23" fmla="*/ 2147483647 h 584"/>
              <a:gd name="T24" fmla="*/ 2147483647 w 725"/>
              <a:gd name="T25" fmla="*/ 2147483647 h 584"/>
              <a:gd name="T26" fmla="*/ 2147483647 w 725"/>
              <a:gd name="T27" fmla="*/ 2147483647 h 584"/>
              <a:gd name="T28" fmla="*/ 2147483647 w 725"/>
              <a:gd name="T29" fmla="*/ 2147483647 h 584"/>
              <a:gd name="T30" fmla="*/ 2147483647 w 725"/>
              <a:gd name="T31" fmla="*/ 2147483647 h 584"/>
              <a:gd name="T32" fmla="*/ 2147483647 w 725"/>
              <a:gd name="T33" fmla="*/ 2147483647 h 584"/>
              <a:gd name="T34" fmla="*/ 2147483647 w 725"/>
              <a:gd name="T35" fmla="*/ 2147483647 h 584"/>
              <a:gd name="T36" fmla="*/ 2147483647 w 725"/>
              <a:gd name="T37" fmla="*/ 2147483647 h 584"/>
              <a:gd name="T38" fmla="*/ 2147483647 w 725"/>
              <a:gd name="T39" fmla="*/ 2147483647 h 584"/>
              <a:gd name="T40" fmla="*/ 2147483647 w 725"/>
              <a:gd name="T41" fmla="*/ 2147483647 h 584"/>
              <a:gd name="T42" fmla="*/ 2147483647 w 725"/>
              <a:gd name="T43" fmla="*/ 2147483647 h 584"/>
              <a:gd name="T44" fmla="*/ 2147483647 w 725"/>
              <a:gd name="T45" fmla="*/ 2147483647 h 584"/>
              <a:gd name="T46" fmla="*/ 2147483647 w 725"/>
              <a:gd name="T47" fmla="*/ 2147483647 h 584"/>
              <a:gd name="T48" fmla="*/ 2147483647 w 725"/>
              <a:gd name="T49" fmla="*/ 2147483647 h 584"/>
              <a:gd name="T50" fmla="*/ 2147483647 w 725"/>
              <a:gd name="T51" fmla="*/ 2147483647 h 584"/>
              <a:gd name="T52" fmla="*/ 2147483647 w 725"/>
              <a:gd name="T53" fmla="*/ 2147483647 h 584"/>
              <a:gd name="T54" fmla="*/ 2147483647 w 725"/>
              <a:gd name="T55" fmla="*/ 2147483647 h 584"/>
              <a:gd name="T56" fmla="*/ 2147483647 w 725"/>
              <a:gd name="T57" fmla="*/ 2147483647 h 584"/>
              <a:gd name="T58" fmla="*/ 2147483647 w 725"/>
              <a:gd name="T59" fmla="*/ 2147483647 h 584"/>
              <a:gd name="T60" fmla="*/ 2147483647 w 725"/>
              <a:gd name="T61" fmla="*/ 2147483647 h 584"/>
              <a:gd name="T62" fmla="*/ 2147483647 w 725"/>
              <a:gd name="T63" fmla="*/ 0 h 584"/>
              <a:gd name="T64" fmla="*/ 2147483647 w 725"/>
              <a:gd name="T65" fmla="*/ 0 h 584"/>
              <a:gd name="T66" fmla="*/ 2147483647 w 725"/>
              <a:gd name="T67" fmla="*/ 2147483647 h 584"/>
              <a:gd name="T68" fmla="*/ 2147483647 w 725"/>
              <a:gd name="T69" fmla="*/ 2147483647 h 584"/>
              <a:gd name="T70" fmla="*/ 2147483647 w 725"/>
              <a:gd name="T71" fmla="*/ 2147483647 h 584"/>
              <a:gd name="T72" fmla="*/ 2147483647 w 725"/>
              <a:gd name="T73" fmla="*/ 2147483647 h 584"/>
              <a:gd name="T74" fmla="*/ 2147483647 w 725"/>
              <a:gd name="T75" fmla="*/ 2147483647 h 584"/>
              <a:gd name="T76" fmla="*/ 2147483647 w 725"/>
              <a:gd name="T77" fmla="*/ 2147483647 h 584"/>
              <a:gd name="T78" fmla="*/ 2147483647 w 725"/>
              <a:gd name="T79" fmla="*/ 2147483647 h 584"/>
              <a:gd name="T80" fmla="*/ 2147483647 w 725"/>
              <a:gd name="T81" fmla="*/ 2147483647 h 584"/>
              <a:gd name="T82" fmla="*/ 2147483647 w 725"/>
              <a:gd name="T83" fmla="*/ 2147483647 h 584"/>
              <a:gd name="T84" fmla="*/ 2147483647 w 725"/>
              <a:gd name="T85" fmla="*/ 2147483647 h 584"/>
              <a:gd name="T86" fmla="*/ 2147483647 w 725"/>
              <a:gd name="T87" fmla="*/ 2147483647 h 584"/>
              <a:gd name="T88" fmla="*/ 2147483647 w 725"/>
              <a:gd name="T89" fmla="*/ 2147483647 h 584"/>
              <a:gd name="T90" fmla="*/ 2147483647 w 725"/>
              <a:gd name="T91" fmla="*/ 2147483647 h 584"/>
              <a:gd name="T92" fmla="*/ 2147483647 w 725"/>
              <a:gd name="T93" fmla="*/ 2147483647 h 584"/>
              <a:gd name="T94" fmla="*/ 2147483647 w 725"/>
              <a:gd name="T95" fmla="*/ 2147483647 h 584"/>
              <a:gd name="T96" fmla="*/ 2147483647 w 725"/>
              <a:gd name="T97" fmla="*/ 2147483647 h 584"/>
              <a:gd name="T98" fmla="*/ 2147483647 w 725"/>
              <a:gd name="T99" fmla="*/ 2147483647 h 584"/>
              <a:gd name="T100" fmla="*/ 2147483647 w 725"/>
              <a:gd name="T101" fmla="*/ 2147483647 h 584"/>
              <a:gd name="T102" fmla="*/ 2147483647 w 725"/>
              <a:gd name="T103" fmla="*/ 2147483647 h 584"/>
              <a:gd name="T104" fmla="*/ 2147483647 w 725"/>
              <a:gd name="T105" fmla="*/ 2147483647 h 584"/>
              <a:gd name="T106" fmla="*/ 0 w 725"/>
              <a:gd name="T107" fmla="*/ 2147483647 h 584"/>
              <a:gd name="T108" fmla="*/ 2147483647 w 725"/>
              <a:gd name="T109" fmla="*/ 2147483647 h 584"/>
              <a:gd name="T110" fmla="*/ 2147483647 w 725"/>
              <a:gd name="T111" fmla="*/ 2147483647 h 584"/>
              <a:gd name="T112" fmla="*/ 2147483647 w 725"/>
              <a:gd name="T113" fmla="*/ 2147483647 h 5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25"/>
              <a:gd name="T172" fmla="*/ 0 h 584"/>
              <a:gd name="T173" fmla="*/ 725 w 725"/>
              <a:gd name="T174" fmla="*/ 584 h 5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25" h="584">
                <a:moveTo>
                  <a:pt x="114" y="491"/>
                </a:moveTo>
                <a:lnTo>
                  <a:pt x="221" y="557"/>
                </a:lnTo>
                <a:lnTo>
                  <a:pt x="257" y="573"/>
                </a:lnTo>
                <a:lnTo>
                  <a:pt x="293" y="569"/>
                </a:lnTo>
                <a:lnTo>
                  <a:pt x="345" y="533"/>
                </a:lnTo>
                <a:lnTo>
                  <a:pt x="398" y="584"/>
                </a:lnTo>
                <a:lnTo>
                  <a:pt x="471" y="579"/>
                </a:lnTo>
                <a:lnTo>
                  <a:pt x="504" y="566"/>
                </a:lnTo>
                <a:lnTo>
                  <a:pt x="531" y="572"/>
                </a:lnTo>
                <a:lnTo>
                  <a:pt x="563" y="542"/>
                </a:lnTo>
                <a:lnTo>
                  <a:pt x="590" y="552"/>
                </a:lnTo>
                <a:lnTo>
                  <a:pt x="609" y="546"/>
                </a:lnTo>
                <a:lnTo>
                  <a:pt x="609" y="530"/>
                </a:lnTo>
                <a:lnTo>
                  <a:pt x="573" y="489"/>
                </a:lnTo>
                <a:lnTo>
                  <a:pt x="605" y="483"/>
                </a:lnTo>
                <a:lnTo>
                  <a:pt x="609" y="468"/>
                </a:lnTo>
                <a:lnTo>
                  <a:pt x="594" y="441"/>
                </a:lnTo>
                <a:lnTo>
                  <a:pt x="594" y="420"/>
                </a:lnTo>
                <a:lnTo>
                  <a:pt x="558" y="399"/>
                </a:lnTo>
                <a:lnTo>
                  <a:pt x="558" y="353"/>
                </a:lnTo>
                <a:lnTo>
                  <a:pt x="584" y="326"/>
                </a:lnTo>
                <a:lnTo>
                  <a:pt x="615" y="326"/>
                </a:lnTo>
                <a:lnTo>
                  <a:pt x="615" y="294"/>
                </a:lnTo>
                <a:lnTo>
                  <a:pt x="683" y="231"/>
                </a:lnTo>
                <a:lnTo>
                  <a:pt x="683" y="215"/>
                </a:lnTo>
                <a:lnTo>
                  <a:pt x="725" y="189"/>
                </a:lnTo>
                <a:lnTo>
                  <a:pt x="685" y="157"/>
                </a:lnTo>
                <a:lnTo>
                  <a:pt x="693" y="131"/>
                </a:lnTo>
                <a:lnTo>
                  <a:pt x="683" y="95"/>
                </a:lnTo>
                <a:lnTo>
                  <a:pt x="636" y="57"/>
                </a:lnTo>
                <a:lnTo>
                  <a:pt x="636" y="32"/>
                </a:lnTo>
                <a:lnTo>
                  <a:pt x="605" y="0"/>
                </a:lnTo>
                <a:lnTo>
                  <a:pt x="569" y="0"/>
                </a:lnTo>
                <a:lnTo>
                  <a:pt x="531" y="21"/>
                </a:lnTo>
                <a:lnTo>
                  <a:pt x="569" y="59"/>
                </a:lnTo>
                <a:lnTo>
                  <a:pt x="546" y="95"/>
                </a:lnTo>
                <a:lnTo>
                  <a:pt x="504" y="69"/>
                </a:lnTo>
                <a:lnTo>
                  <a:pt x="380" y="11"/>
                </a:lnTo>
                <a:lnTo>
                  <a:pt x="369" y="38"/>
                </a:lnTo>
                <a:lnTo>
                  <a:pt x="332" y="42"/>
                </a:lnTo>
                <a:lnTo>
                  <a:pt x="296" y="74"/>
                </a:lnTo>
                <a:lnTo>
                  <a:pt x="277" y="112"/>
                </a:lnTo>
                <a:lnTo>
                  <a:pt x="222" y="90"/>
                </a:lnTo>
                <a:lnTo>
                  <a:pt x="237" y="137"/>
                </a:lnTo>
                <a:lnTo>
                  <a:pt x="305" y="179"/>
                </a:lnTo>
                <a:lnTo>
                  <a:pt x="335" y="191"/>
                </a:lnTo>
                <a:lnTo>
                  <a:pt x="330" y="243"/>
                </a:lnTo>
                <a:lnTo>
                  <a:pt x="293" y="275"/>
                </a:lnTo>
                <a:lnTo>
                  <a:pt x="215" y="333"/>
                </a:lnTo>
                <a:lnTo>
                  <a:pt x="131" y="384"/>
                </a:lnTo>
                <a:lnTo>
                  <a:pt x="99" y="332"/>
                </a:lnTo>
                <a:lnTo>
                  <a:pt x="36" y="359"/>
                </a:lnTo>
                <a:lnTo>
                  <a:pt x="5" y="416"/>
                </a:lnTo>
                <a:lnTo>
                  <a:pt x="0" y="494"/>
                </a:lnTo>
                <a:lnTo>
                  <a:pt x="27" y="542"/>
                </a:lnTo>
                <a:lnTo>
                  <a:pt x="63" y="515"/>
                </a:lnTo>
                <a:lnTo>
                  <a:pt x="114" y="491"/>
                </a:lnTo>
                <a:close/>
              </a:path>
            </a:pathLst>
          </a:custGeom>
          <a:solidFill>
            <a:schemeClr val="folHlink">
              <a:alpha val="39999"/>
            </a:schemeClr>
          </a:solidFill>
          <a:ln w="952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035628" y="555732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nsolas" pitchFamily="49" charset="0"/>
              <a:ea typeface="HGｺﾞｼｯｸE" pitchFamily="49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69477" y="3555467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>
                <a:solidFill>
                  <a:schemeClr val="bg1"/>
                </a:solidFill>
                <a:ea typeface="HGS創英角ﾎﾟｯﾌﾟ体" pitchFamily="50" charset="-128"/>
              </a:rPr>
              <a:t>不知火海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2321512" y="1556792"/>
            <a:ext cx="6715140" cy="4572032"/>
          </a:xfrm>
          <a:prstGeom prst="wedgeRoundRectCallout">
            <a:avLst>
              <a:gd name="adj1" fmla="val -67171"/>
              <a:gd name="adj2" fmla="val 38253"/>
              <a:gd name="adj3" fmla="val 16667"/>
            </a:avLst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9" name="Picture 2" descr="市の全容2"/>
          <p:cNvPicPr>
            <a:picLocks noChangeAspect="1" noChangeArrowheads="1"/>
          </p:cNvPicPr>
          <p:nvPr/>
        </p:nvPicPr>
        <p:blipFill>
          <a:blip r:embed="rId3"/>
          <a:srcRect t="4338" b="3001"/>
          <a:stretch>
            <a:fillRect/>
          </a:stretch>
        </p:blipFill>
        <p:spPr bwMode="auto">
          <a:xfrm>
            <a:off x="2535826" y="1842544"/>
            <a:ext cx="62763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821842" y="1772816"/>
            <a:ext cx="3710598" cy="1400051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 typeface="Wingdings"/>
              <a:buNone/>
              <a:defRPr/>
            </a:pPr>
            <a:r>
              <a:rPr lang="en-US" altLang="ja-JP" sz="2800" dirty="0" smtClean="0">
                <a:latin typeface="HGP創英角ﾎﾟｯﾌﾟ体" pitchFamily="50" charset="-128"/>
                <a:ea typeface="HGP創英角ﾎﾟｯﾌﾟ体" pitchFamily="50" charset="-128"/>
              </a:rPr>
              <a:t>◆</a:t>
            </a:r>
            <a:r>
              <a:rPr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人口　　２７</a:t>
            </a:r>
            <a:r>
              <a:rPr lang="en-US" altLang="ja-JP" sz="2800" dirty="0" smtClean="0">
                <a:latin typeface="HGP創英角ﾎﾟｯﾌﾟ体" pitchFamily="50" charset="-128"/>
                <a:ea typeface="HGP創英角ﾎﾟｯﾌﾟ体" pitchFamily="50" charset="-128"/>
              </a:rPr>
              <a:t>,</a:t>
            </a:r>
            <a:r>
              <a:rPr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１８１人</a:t>
            </a:r>
          </a:p>
          <a:p>
            <a:pPr marL="0" indent="0">
              <a:buFont typeface="Wingdings"/>
              <a:buNone/>
              <a:defRPr/>
            </a:pPr>
            <a:r>
              <a:rPr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◆高齢化率　約３１</a:t>
            </a:r>
            <a:r>
              <a:rPr lang="en-US" altLang="ja-JP" sz="2800" dirty="0" smtClean="0"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９％</a:t>
            </a:r>
            <a:endParaRPr lang="en-US" altLang="ja-JP" sz="28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Font typeface="Wingdings"/>
              <a:buNone/>
              <a:defRPr/>
            </a:pPr>
            <a:r>
              <a:rPr lang="ja-JP" altLang="en-US" sz="2400" dirty="0" smtClean="0">
                <a:latin typeface="HGP創英角ﾎﾟｯﾌﾟ体" pitchFamily="50" charset="-128"/>
                <a:ea typeface="HGP創英角ﾎﾟｯﾌﾟ体" pitchFamily="50" charset="-128"/>
              </a:rPr>
              <a:t>　　　　</a:t>
            </a:r>
            <a:r>
              <a:rPr lang="en-US" altLang="ja-JP" sz="2400" dirty="0" smtClean="0"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2400" dirty="0" smtClean="0">
                <a:latin typeface="HGP創英角ﾎﾟｯﾌﾟ体" pitchFamily="50" charset="-128"/>
                <a:ea typeface="HGP創英角ﾎﾟｯﾌﾟ体" pitchFamily="50" charset="-128"/>
              </a:rPr>
              <a:t>平成</a:t>
            </a:r>
            <a:r>
              <a:rPr lang="en-US" altLang="ja-JP" sz="2400" dirty="0" smtClean="0">
                <a:latin typeface="HGP創英角ﾎﾟｯﾌﾟ体" pitchFamily="50" charset="-128"/>
                <a:ea typeface="HGP創英角ﾎﾟｯﾌﾟ体" pitchFamily="50" charset="-128"/>
              </a:rPr>
              <a:t>24</a:t>
            </a:r>
            <a:r>
              <a:rPr lang="ja-JP" altLang="en-US" sz="2400" dirty="0" smtClean="0">
                <a:latin typeface="HGP創英角ﾎﾟｯﾌﾟ体" pitchFamily="50" charset="-128"/>
                <a:ea typeface="HGP創英角ﾎﾟｯﾌﾟ体" pitchFamily="50" charset="-128"/>
              </a:rPr>
              <a:t>年</a:t>
            </a:r>
            <a:r>
              <a:rPr lang="en-US" altLang="ja-JP" sz="2400" dirty="0" smtClean="0">
                <a:latin typeface="HGP創英角ﾎﾟｯﾌﾟ体" pitchFamily="50" charset="-128"/>
                <a:ea typeface="HGP創英角ﾎﾟｯﾌﾟ体" pitchFamily="50" charset="-128"/>
              </a:rPr>
              <a:t>7</a:t>
            </a:r>
            <a:r>
              <a:rPr lang="ja-JP" altLang="en-US" sz="2400" dirty="0" smtClean="0">
                <a:latin typeface="HGP創英角ﾎﾟｯﾌﾟ体" pitchFamily="50" charset="-128"/>
                <a:ea typeface="HGP創英角ﾎﾟｯﾌﾟ体" pitchFamily="50" charset="-128"/>
              </a:rPr>
              <a:t>月末現在</a:t>
            </a:r>
            <a:endParaRPr lang="ja-JP" altLang="en-US" sz="2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4678966" y="5985924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水俣市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3535958" y="2556924"/>
            <a:ext cx="500066" cy="500066"/>
          </a:xfrm>
          <a:prstGeom prst="ellipse">
            <a:avLst/>
          </a:prstGeom>
          <a:solidFill>
            <a:srgbClr val="FF0000">
              <a:alpha val="43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onsolas" pitchFamily="49" charset="0"/>
              <a:ea typeface="HGｺﾞｼｯｸE" pitchFamily="49" charset="-128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393610" y="3414180"/>
            <a:ext cx="1285884" cy="4460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pPr algn="ctr"/>
            <a:r>
              <a:rPr lang="ja-JP" sz="2000" b="1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大川</a:t>
            </a:r>
            <a:r>
              <a:rPr lang="ja-JP" altLang="en-US" sz="20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地区</a:t>
            </a:r>
            <a:endParaRPr lang="ja-JP" sz="2000" b="1" dirty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4" name="線吹き出し 1 (枠付き) 13"/>
          <p:cNvSpPr/>
          <p:nvPr/>
        </p:nvSpPr>
        <p:spPr>
          <a:xfrm>
            <a:off x="2035760" y="1842544"/>
            <a:ext cx="1485904" cy="357190"/>
          </a:xfrm>
          <a:prstGeom prst="borderCallout1">
            <a:avLst>
              <a:gd name="adj1" fmla="val 94428"/>
              <a:gd name="adj2" fmla="val 100117"/>
              <a:gd name="adj3" fmla="val 231177"/>
              <a:gd name="adj4" fmla="val 119146"/>
            </a:avLst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中心</a:t>
            </a:r>
            <a:r>
              <a:rPr kumimoji="1" lang="ja-JP" altLang="en-US" sz="20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市街地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036304" y="4149080"/>
            <a:ext cx="2714612" cy="107157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ctr">
              <a:spcBef>
                <a:spcPts val="675"/>
              </a:spcBef>
            </a:pPr>
            <a:r>
              <a:rPr lang="ja-JP" altLang="en-US" sz="17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  <a:cs typeface="ＭＳ Ｐゴシック" charset="-128"/>
              </a:rPr>
              <a:t>平成１７年２月２４日指定</a:t>
            </a:r>
            <a:endParaRPr lang="en-US" altLang="ja-JP" sz="17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  <a:cs typeface="ＭＳ Ｐゴシック" charset="-128"/>
            </a:endParaRPr>
          </a:p>
          <a:p>
            <a:pPr marL="361950" indent="-361950" algn="ctr">
              <a:spcBef>
                <a:spcPts val="675"/>
              </a:spcBef>
            </a:pPr>
            <a:r>
              <a:rPr lang="ja-JP" altLang="en-US" sz="17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  <a:cs typeface="ＭＳ Ｐゴシック" charset="-128"/>
              </a:rPr>
              <a:t>６２世帯　１２８人</a:t>
            </a:r>
            <a:endParaRPr lang="en-US" altLang="ja-JP" sz="17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  <a:cs typeface="ＭＳ Ｐゴシック" charset="-128"/>
            </a:endParaRPr>
          </a:p>
          <a:p>
            <a:pPr marL="361950" indent="-361950" algn="ctr">
              <a:spcBef>
                <a:spcPts val="675"/>
              </a:spcBef>
            </a:pPr>
            <a:r>
              <a:rPr lang="ja-JP" altLang="en-US" sz="17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  <a:cs typeface="ＭＳ Ｐゴシック" charset="-128"/>
              </a:rPr>
              <a:t>高齢化率　約５３．９％</a:t>
            </a:r>
            <a:endParaRPr lang="ja-JP" sz="17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4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写真\20120921\R0012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3203848" y="152636"/>
            <a:ext cx="5732267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村丸ごと生活博物館大川地区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5" y="114300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2" y="3878326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2" y="4173833"/>
            <a:ext cx="2259981" cy="1694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01" y="1538536"/>
            <a:ext cx="2688299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93" y="3853573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83" y="1143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3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6228" y="188640"/>
            <a:ext cx="7858180" cy="571504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大川地区の人口と外部からの訪問者数</a:t>
            </a:r>
            <a:endParaRPr kumimoji="1"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1135344122"/>
              </p:ext>
            </p:extLst>
          </p:nvPr>
        </p:nvGraphicFramePr>
        <p:xfrm>
          <a:off x="107504" y="1335614"/>
          <a:ext cx="11039642" cy="5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71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5500726" cy="64294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大川地区の人口構成</a:t>
            </a:r>
            <a:endParaRPr kumimoji="1"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179512" y="1340768"/>
            <a:ext cx="1214446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（人）</a:t>
            </a:r>
            <a:endParaRPr kumimoji="1"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65699739"/>
              </p:ext>
            </p:extLst>
          </p:nvPr>
        </p:nvGraphicFramePr>
        <p:xfrm>
          <a:off x="827584" y="1340768"/>
          <a:ext cx="7715304" cy="509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コンテンツ プレースホルダ 6"/>
          <p:cNvSpPr txBox="1">
            <a:spLocks/>
          </p:cNvSpPr>
          <p:nvPr/>
        </p:nvSpPr>
        <p:spPr>
          <a:xfrm>
            <a:off x="7740352" y="6309320"/>
            <a:ext cx="1214446" cy="428628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（歳代）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95536" y="9056"/>
            <a:ext cx="8229600" cy="9824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大川地区住民へのインタビュー</a:t>
            </a:r>
            <a:endParaRPr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786190"/>
            <a:ext cx="2000232" cy="85723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「地区代表」</a:t>
            </a:r>
            <a:endParaRPr lang="en-US" altLang="ja-JP" sz="1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「村丸ごと生活博物館</a:t>
            </a:r>
            <a:endParaRPr lang="en-US" altLang="ja-JP" sz="14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代表」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endParaRPr lang="ja-JP" altLang="en-US" sz="14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217396" y="1643050"/>
            <a:ext cx="6603076" cy="2428892"/>
          </a:xfrm>
          <a:prstGeom prst="wedgeRoundRectCallout">
            <a:avLst>
              <a:gd name="adj1" fmla="val -55012"/>
              <a:gd name="adj2" fmla="val -258"/>
              <a:gd name="adj3" fmla="val 16667"/>
            </a:avLst>
          </a:prstGeom>
          <a:gradFill>
            <a:gsLst>
              <a:gs pos="0">
                <a:srgbClr val="FF99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若手のメンバーが増えない</a:t>
            </a:r>
            <a:endParaRPr lang="en-US" altLang="ja-JP" sz="26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sz="1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リピーター</a:t>
            </a:r>
            <a:r>
              <a:rPr lang="ja-JP" altLang="en-US" sz="26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は</a:t>
            </a:r>
            <a:r>
              <a:rPr lang="ja-JP" altLang="en-US" sz="2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いるが、移住にはつながらない</a:t>
            </a:r>
            <a:endParaRPr lang="en-US" altLang="ja-JP" sz="26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sz="1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26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移住者</a:t>
            </a:r>
            <a:r>
              <a:rPr kumimoji="1" lang="ja-JP" altLang="en-US" sz="2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に対して、理解がある</a:t>
            </a:r>
            <a:endParaRPr kumimoji="1" lang="en-US" altLang="ja-JP" sz="26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85720" y="4643446"/>
            <a:ext cx="6572328" cy="1714512"/>
          </a:xfrm>
          <a:prstGeom prst="wedgeRoundRectCallout">
            <a:avLst>
              <a:gd name="adj1" fmla="val 54249"/>
              <a:gd name="adj2" fmla="val -2190"/>
              <a:gd name="adj3" fmla="val 16667"/>
            </a:avLst>
          </a:prstGeom>
          <a:gradFill flip="none" rotWithShape="1">
            <a:gsLst>
              <a:gs pos="0">
                <a:srgbClr val="FF99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隣の地区には、目的を持った若者２人が移住し、地域に溶け込み活躍している</a:t>
            </a:r>
            <a:endParaRPr kumimoji="1" lang="en-US" altLang="ja-JP" sz="26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移住者のネットワークがある</a:t>
            </a:r>
            <a:endParaRPr kumimoji="1" lang="ja-JP" altLang="en-US" sz="26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7308304" y="6357910"/>
            <a:ext cx="1368152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kumimoji="1" lang="ja-JP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移住してきた</a:t>
            </a:r>
            <a:endParaRPr kumimoji="1" lang="en-US" altLang="ja-JP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r>
              <a:rPr kumimoji="1" lang="ja-JP" alt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「竹細工職人」</a:t>
            </a:r>
            <a:endParaRPr kumimoji="1" lang="ja-JP" alt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584" y="4221088"/>
            <a:ext cx="1609589" cy="1964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07" y="1700808"/>
            <a:ext cx="1413681" cy="2030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9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吹き出し 9"/>
          <p:cNvSpPr/>
          <p:nvPr/>
        </p:nvSpPr>
        <p:spPr>
          <a:xfrm>
            <a:off x="1043548" y="3573016"/>
            <a:ext cx="7560900" cy="1512168"/>
          </a:xfrm>
          <a:prstGeom prst="wedgeRoundRectCallout">
            <a:avLst>
              <a:gd name="adj1" fmla="val -38973"/>
              <a:gd name="adj2" fmla="val -762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785818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私たちが課題としたこと</a:t>
            </a:r>
            <a:endParaRPr kumimoji="1"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1784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村が存続できなくなるとは？</a:t>
            </a:r>
            <a:endParaRPr lang="en-US" altLang="ja-JP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0" indent="0">
              <a:buNone/>
            </a:pPr>
            <a:endParaRPr lang="en-US" altLang="ja-JP" sz="110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「後継者」がいなくなるということ</a:t>
            </a:r>
            <a:endParaRPr lang="en-US" altLang="ja-JP" dirty="0" smtClean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050" name="Picture 2" descr="http://msp.c.yimg.jp/image?q=tbn:ANd9GcQyrnZIxsJuzP0ZmOAT57_Z348aJ17xgXdOMt55aNXOYEPSGr7-z_BwOZU:http://i.istockimg.com/file_thumbview_approve/9658621/2/stock-photo-9658621-thinking-man-and-question-ma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2" y="5445224"/>
            <a:ext cx="1008112" cy="1008112"/>
          </a:xfrm>
          <a:prstGeom prst="rect">
            <a:avLst/>
          </a:prstGeom>
          <a:noFill/>
          <a:extLst/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54171" y="5314135"/>
            <a:ext cx="6624736" cy="118043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村を背負ってくれる新たな人材を</a:t>
            </a:r>
            <a:endParaRPr lang="en-US" altLang="ja-JP" dirty="0" smtClean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確保するためには・・・</a:t>
            </a:r>
            <a:endParaRPr lang="en-US" altLang="ja-JP" dirty="0" smtClean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91680" y="3789040"/>
            <a:ext cx="1656184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HGS創英角ﾎﾟｯﾌﾟ体" pitchFamily="50" charset="-128"/>
                <a:ea typeface="HGS創英角ﾎﾟｯﾌﾟ体" pitchFamily="50" charset="-128"/>
              </a:rPr>
              <a:t>文化</a:t>
            </a:r>
            <a:endParaRPr kumimoji="1" lang="ja-JP" altLang="en-US" sz="40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779912" y="3789040"/>
            <a:ext cx="1656184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S創英角ﾎﾟｯﾌﾟ体" pitchFamily="50" charset="-128"/>
                <a:ea typeface="HGS創英角ﾎﾟｯﾌﾟ体" pitchFamily="50" charset="-128"/>
              </a:rPr>
              <a:t>資産</a:t>
            </a:r>
            <a:endParaRPr kumimoji="1" lang="ja-JP" altLang="en-US" sz="40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868144" y="3789040"/>
            <a:ext cx="2016224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HGS創英角ﾎﾟｯﾌﾟ体" pitchFamily="50" charset="-128"/>
                <a:ea typeface="HGS創英角ﾎﾟｯﾌﾟ体" pitchFamily="50" charset="-128"/>
              </a:rPr>
              <a:t>リーダー</a:t>
            </a:r>
            <a:endParaRPr kumimoji="1" lang="ja-JP" altLang="en-US" sz="28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1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85818"/>
          </a:xfrm>
        </p:spPr>
        <p:txBody>
          <a:bodyPr>
            <a:normAutofit/>
          </a:bodyPr>
          <a:lstStyle/>
          <a:p>
            <a:r>
              <a:rPr lang="ja-JP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政策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提言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259632" y="1700808"/>
            <a:ext cx="669674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ja-JP" altLang="ja-JP" sz="32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</a:t>
            </a:r>
            <a:r>
              <a:rPr lang="ja-JP" altLang="ja-JP" sz="3200" dirty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推進協議会</a:t>
            </a:r>
            <a:r>
              <a:rPr lang="ja-JP" altLang="en-US" sz="3200" dirty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に</a:t>
            </a:r>
            <a:r>
              <a:rPr lang="ja-JP" altLang="en-US" sz="32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よる</a:t>
            </a:r>
            <a:endParaRPr lang="en-US" altLang="ja-JP" sz="3200" dirty="0" smtClean="0">
              <a:solidFill>
                <a:sysClr val="windowText" lastClr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プロモーション＆</a:t>
            </a:r>
            <a:r>
              <a:rPr lang="ja-JP" altLang="en-US" sz="3200" dirty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サポート</a:t>
            </a:r>
            <a:r>
              <a:rPr lang="ja-JP" altLang="en-US" sz="3200" dirty="0" smtClean="0">
                <a:solidFill>
                  <a:sysClr val="windowText" lastClr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活動</a:t>
            </a:r>
            <a:endParaRPr lang="en-US" altLang="ja-JP" sz="3200" dirty="0">
              <a:solidFill>
                <a:sysClr val="windowText" lastClr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287926" y="3237098"/>
            <a:ext cx="669674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ja-JP" altLang="ja-JP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移住者</a:t>
            </a:r>
            <a:r>
              <a:rPr lang="ja-JP" altLang="ja-JP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の就農と兼業支援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331640" y="4797152"/>
            <a:ext cx="669674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大川</a:t>
            </a: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地区の</a:t>
            </a:r>
            <a:r>
              <a:rPr lang="ja-JP" altLang="ja-JP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高齢者と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ja-JP" altLang="ja-JP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移住者</a:t>
            </a:r>
            <a:r>
              <a:rPr lang="ja-JP" altLang="ja-JP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の住み替え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支援</a:t>
            </a:r>
            <a:endParaRPr lang="ja-JP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2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7449648" y="620688"/>
            <a:ext cx="1188132" cy="601695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ja-JP" altLang="ja-JP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142976" y="2552934"/>
            <a:ext cx="4143403" cy="1461014"/>
          </a:xfrm>
          <a:prstGeom prst="rect">
            <a:avLst/>
          </a:prstGeom>
          <a:solidFill>
            <a:srgbClr val="FFFF00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プロモーション活動</a:t>
            </a:r>
            <a:endParaRPr lang="ja-JP" altLang="ja-JP" sz="2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" name="Oval 8"/>
          <p:cNvSpPr txBox="1">
            <a:spLocks noChangeArrowheads="1"/>
          </p:cNvSpPr>
          <p:nvPr/>
        </p:nvSpPr>
        <p:spPr bwMode="auto">
          <a:xfrm>
            <a:off x="3940558" y="3126472"/>
            <a:ext cx="1060069" cy="8073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none" rtlCol="0" anchor="ctr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田舎生活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ブログ</a:t>
            </a:r>
            <a:endParaRPr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Oval 8"/>
          <p:cNvSpPr txBox="1">
            <a:spLocks noChangeArrowheads="1"/>
          </p:cNvSpPr>
          <p:nvPr/>
        </p:nvSpPr>
        <p:spPr bwMode="auto">
          <a:xfrm>
            <a:off x="1440228" y="3124438"/>
            <a:ext cx="1000132" cy="78495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none" rtlCol="0" anchor="ctr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滞在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プログラム</a:t>
            </a:r>
            <a:endParaRPr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9" name="Oval 8"/>
          <p:cNvSpPr txBox="1">
            <a:spLocks noChangeArrowheads="1"/>
          </p:cNvSpPr>
          <p:nvPr/>
        </p:nvSpPr>
        <p:spPr bwMode="auto">
          <a:xfrm>
            <a:off x="1214414" y="1267050"/>
            <a:ext cx="3714775" cy="677236"/>
          </a:xfrm>
          <a:prstGeom prst="ellipse">
            <a:avLst/>
          </a:prstGeom>
          <a:solidFill>
            <a:srgbClr val="FFCC99">
              <a:alpha val="50195"/>
            </a:srgbClr>
          </a:solidFill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none" rtlCol="0" anchor="ctr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移住希望者</a:t>
            </a:r>
            <a:endParaRPr lang="ja-JP" altLang="en-US" sz="36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 rot="16200000">
            <a:off x="2963610" y="1518117"/>
            <a:ext cx="430696" cy="150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142976" y="3981694"/>
            <a:ext cx="6858048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移住推進協議会</a:t>
            </a:r>
            <a:endParaRPr lang="ja-JP" altLang="ja-JP" sz="2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071933" y="4624636"/>
            <a:ext cx="1016943" cy="6701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G創英角ﾎﾟｯﾌﾟ体" pitchFamily="49" charset="-128"/>
              </a:rPr>
              <a:t>市</a:t>
            </a:r>
            <a:endParaRPr lang="ja-JP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G創英角ﾎﾟｯﾌﾟ体" pitchFamily="49" charset="-128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571735" y="4624636"/>
            <a:ext cx="976919" cy="6670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G創英角ﾎﾟｯﾌﾟ体" pitchFamily="49" charset="-128"/>
              </a:rPr>
              <a:t>村丸ごと</a:t>
            </a:r>
            <a:endParaRPr lang="ja-JP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G創英角ﾎﾟｯﾌﾟ体" pitchFamily="49" charset="-128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5572131" y="4624636"/>
            <a:ext cx="965736" cy="66706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G創英角ﾎﾟｯﾌﾟ体" pitchFamily="49" charset="-128"/>
              </a:rPr>
              <a:t>移住者</a:t>
            </a:r>
            <a:endParaRPr lang="en-US" altLang="ja-JP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G創英角ﾎﾟｯﾌﾟ体" pitchFamily="49" charset="-128"/>
            </a:endParaRPr>
          </a:p>
          <a:p>
            <a:pPr algn="ctr">
              <a:defRPr/>
            </a:pPr>
            <a:r>
              <a:rPr lang="ja-JP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G創英角ﾎﾟｯﾌﾟ体" pitchFamily="49" charset="-128"/>
              </a:rPr>
              <a:t>ネットワーク</a:t>
            </a:r>
            <a:endParaRPr lang="en-US" altLang="ja-JP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G創英角ﾎﾟｯﾌﾟ体" pitchFamily="49" charset="-128"/>
            </a:endParaRPr>
          </a:p>
        </p:txBody>
      </p:sp>
      <p:sp>
        <p:nvSpPr>
          <p:cNvPr id="11" name="Oval 8"/>
          <p:cNvSpPr txBox="1">
            <a:spLocks noChangeArrowheads="1"/>
          </p:cNvSpPr>
          <p:nvPr/>
        </p:nvSpPr>
        <p:spPr bwMode="auto">
          <a:xfrm>
            <a:off x="2641929" y="3127312"/>
            <a:ext cx="1079117" cy="8165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none" rtlCol="0" anchor="ctr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職人</a:t>
            </a:r>
            <a:endParaRPr lang="en-US" altLang="ja-JP" sz="2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 algn="ctr">
              <a:buNone/>
            </a:pPr>
            <a:r>
              <a:rPr lang="ja-JP" altLang="en-US" sz="2000" dirty="0">
                <a:latin typeface="HGP創英角ﾎﾟｯﾌﾟ体" pitchFamily="50" charset="-128"/>
                <a:ea typeface="HGP創英角ﾎﾟｯﾌﾟ体" pitchFamily="50" charset="-128"/>
              </a:rPr>
              <a:t>弟子入り</a:t>
            </a:r>
          </a:p>
        </p:txBody>
      </p:sp>
      <p:pic>
        <p:nvPicPr>
          <p:cNvPr id="38" name="Picture 10" descr="http://msp.c.yimg.jp/yjimage?q=LTTPbmAXyLHQQpfCXGUVTmz9.Ip_SFaNP2vAuEu1fdaCiyO4JBt3r4jOuIf9haD.Y.NQQM0LV8XRtaRbrhTmEzhhqbkATQd637lw.JAKgUmD6BFjsDl3.HPrJRcoDCMWto4-&amp;sig=12t0k0fgk&amp;x=120&amp;y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52736"/>
            <a:ext cx="668588" cy="9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3214678" y="5429264"/>
            <a:ext cx="3071834" cy="12144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体験から</a:t>
            </a:r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移住へ</a:t>
            </a:r>
          </a:p>
          <a:p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文化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（村丸ごと）の後継者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地域の生きがいづく</a:t>
            </a:r>
            <a:r>
              <a:rPr lang="ja-JP" altLang="en-US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り</a:t>
            </a:r>
            <a:endParaRPr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26" name="Picture 2" descr="http://msp.c.yimg.jp/image?q=tbn:ANd9GcRzVGQHxNpbaOi5aWWpZEnf-FKgTCd4dQ1hsdwvYOet3WbLr0VMFIR2m7zf:http://www.city.gifu.lg.jp/c/Files/1/40002011/img/image7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981694"/>
            <a:ext cx="805179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sp.c.yimg.jp/image?q=tbn:ANd9GcRzjwOow_h987HYArUS3uzoszBUTp7o2G_OB_sNYRsU_9PQQEzszqtiByY:http://www.k-skn.com/service/img/image_maintenance_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552934"/>
            <a:ext cx="500066" cy="53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071538" y="428604"/>
            <a:ext cx="707236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協議会によるプロモーション＆サポート活動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5072065" y="1338488"/>
            <a:ext cx="465381" cy="536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Oval 8"/>
          <p:cNvSpPr txBox="1">
            <a:spLocks noChangeArrowheads="1"/>
          </p:cNvSpPr>
          <p:nvPr/>
        </p:nvSpPr>
        <p:spPr bwMode="auto">
          <a:xfrm>
            <a:off x="5643569" y="1338488"/>
            <a:ext cx="1928826" cy="605798"/>
          </a:xfrm>
          <a:prstGeom prst="ellipse">
            <a:avLst/>
          </a:prstGeom>
          <a:solidFill>
            <a:srgbClr val="FFCC99">
              <a:alpha val="50195"/>
            </a:srgbClr>
          </a:solidFill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none" rtlCol="0" anchor="ctr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</a:t>
            </a:r>
            <a:endParaRPr lang="ja-JP" altLang="en-US" sz="36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5286379" y="2535669"/>
            <a:ext cx="2714644" cy="1461014"/>
          </a:xfrm>
          <a:prstGeom prst="rect">
            <a:avLst/>
          </a:prstGeom>
          <a:solidFill>
            <a:srgbClr val="00B050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ja-JP" altLang="en-US" sz="20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移住後サポート活動</a:t>
            </a:r>
            <a:endParaRPr lang="ja-JP" altLang="ja-JP" sz="20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3" name="右矢印 42"/>
          <p:cNvSpPr/>
          <p:nvPr/>
        </p:nvSpPr>
        <p:spPr>
          <a:xfrm rot="16200000">
            <a:off x="6464072" y="1518117"/>
            <a:ext cx="430696" cy="150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Oval 8"/>
          <p:cNvSpPr txBox="1">
            <a:spLocks noChangeArrowheads="1"/>
          </p:cNvSpPr>
          <p:nvPr/>
        </p:nvSpPr>
        <p:spPr bwMode="auto">
          <a:xfrm>
            <a:off x="5500693" y="3139427"/>
            <a:ext cx="1000132" cy="78495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none" rtlCol="0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交流</a:t>
            </a:r>
            <a:endParaRPr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5" name="Oval 8"/>
          <p:cNvSpPr txBox="1">
            <a:spLocks noChangeArrowheads="1"/>
          </p:cNvSpPr>
          <p:nvPr/>
        </p:nvSpPr>
        <p:spPr bwMode="auto">
          <a:xfrm>
            <a:off x="6715139" y="3139427"/>
            <a:ext cx="1000132" cy="78495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none" rtlCol="0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 smtClean="0">
                <a:latin typeface="HGP創英角ﾎﾟｯﾌﾟ体" pitchFamily="50" charset="-128"/>
                <a:ea typeface="HGP創英角ﾎﾟｯﾌﾟ体" pitchFamily="50" charset="-128"/>
              </a:rPr>
              <a:t>相談</a:t>
            </a:r>
            <a:endParaRPr lang="ja-JP" altLang="en-US" sz="2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1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9" grpId="0" animBg="1"/>
      <p:bldP spid="6" grpId="0" animBg="1"/>
      <p:bldP spid="10" grpId="0" animBg="1"/>
      <p:bldP spid="11" grpId="0" animBg="1"/>
      <p:bldP spid="3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1676</TotalTime>
  <Words>370</Words>
  <Application>Microsoft Office PowerPoint</Application>
  <PresentationFormat>画面に合わせる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松風</vt:lpstr>
      <vt:lpstr>後継者発掘と ライフステージの転換で 限界集落からの脱却をめざす</vt:lpstr>
      <vt:lpstr>はじめに</vt:lpstr>
      <vt:lpstr>PowerPoint プレゼンテーション</vt:lpstr>
      <vt:lpstr>大川地区の人口と外部からの訪問者数</vt:lpstr>
      <vt:lpstr>大川地区の人口構成</vt:lpstr>
      <vt:lpstr>大川地区住民へのインタビュー</vt:lpstr>
      <vt:lpstr>私たちが課題としたこと</vt:lpstr>
      <vt:lpstr>政策提言</vt:lpstr>
      <vt:lpstr>PowerPoint プレゼンテーション</vt:lpstr>
      <vt:lpstr>PowerPoint プレゼンテーション</vt:lpstr>
      <vt:lpstr>PowerPoint プレゼンテーション</vt:lpstr>
      <vt:lpstr>まとめ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hashisako</dc:creator>
  <cp:lastModifiedBy>Owner</cp:lastModifiedBy>
  <cp:revision>167</cp:revision>
  <dcterms:created xsi:type="dcterms:W3CDTF">2012-08-18T04:39:55Z</dcterms:created>
  <dcterms:modified xsi:type="dcterms:W3CDTF">2012-11-03T07:17:57Z</dcterms:modified>
</cp:coreProperties>
</file>