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80" r:id="rId3"/>
    <p:sldId id="273" r:id="rId4"/>
    <p:sldId id="281" r:id="rId5"/>
    <p:sldId id="263" r:id="rId6"/>
    <p:sldId id="267" r:id="rId7"/>
    <p:sldId id="268" r:id="rId8"/>
    <p:sldId id="258" r:id="rId9"/>
    <p:sldId id="264" r:id="rId10"/>
    <p:sldId id="278" r:id="rId11"/>
    <p:sldId id="282" r:id="rId12"/>
    <p:sldId id="285" r:id="rId13"/>
    <p:sldId id="283" r:id="rId14"/>
    <p:sldId id="284" r:id="rId15"/>
    <p:sldId id="279" r:id="rId16"/>
    <p:sldId id="260" r:id="rId17"/>
    <p:sldId id="276" r:id="rId18"/>
    <p:sldId id="291" r:id="rId19"/>
    <p:sldId id="288" r:id="rId20"/>
    <p:sldId id="289" r:id="rId21"/>
    <p:sldId id="290" r:id="rId22"/>
    <p:sldId id="292" r:id="rId23"/>
    <p:sldId id="293" r:id="rId24"/>
    <p:sldId id="294" r:id="rId25"/>
    <p:sldId id="272" r:id="rId26"/>
  </p:sldIdLst>
  <p:sldSz cx="9144000" cy="6858000" type="screen4x3"/>
  <p:notesSz cx="6735763" cy="9869488"/>
  <p:defaultTextStyle>
    <a:defPPr>
      <a:defRPr lang="ja-JP"/>
    </a:defPPr>
    <a:lvl1pPr algn="l" rtl="0" fontAlgn="base">
      <a:spcBef>
        <a:spcPct val="0"/>
      </a:spcBef>
      <a:spcAft>
        <a:spcPct val="0"/>
      </a:spcAft>
      <a:defRPr kumimoji="1" sz="24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Arial" charset="0"/>
        <a:ea typeface="ＭＳ Ｐゴシック" charset="-128"/>
        <a:cs typeface="+mn-cs"/>
      </a:defRPr>
    </a:lvl5pPr>
    <a:lvl6pPr marL="2286000" algn="l" defTabSz="914400" rtl="0" eaLnBrk="1" latinLnBrk="0" hangingPunct="1">
      <a:defRPr kumimoji="1" sz="2400" kern="1200">
        <a:solidFill>
          <a:schemeClr val="tx1"/>
        </a:solidFill>
        <a:latin typeface="Arial" charset="0"/>
        <a:ea typeface="ＭＳ Ｐゴシック" charset="-128"/>
        <a:cs typeface="+mn-cs"/>
      </a:defRPr>
    </a:lvl6pPr>
    <a:lvl7pPr marL="2743200" algn="l" defTabSz="914400" rtl="0" eaLnBrk="1" latinLnBrk="0" hangingPunct="1">
      <a:defRPr kumimoji="1" sz="2400" kern="1200">
        <a:solidFill>
          <a:schemeClr val="tx1"/>
        </a:solidFill>
        <a:latin typeface="Arial" charset="0"/>
        <a:ea typeface="ＭＳ Ｐゴシック" charset="-128"/>
        <a:cs typeface="+mn-cs"/>
      </a:defRPr>
    </a:lvl7pPr>
    <a:lvl8pPr marL="3200400" algn="l" defTabSz="914400" rtl="0" eaLnBrk="1" latinLnBrk="0" hangingPunct="1">
      <a:defRPr kumimoji="1" sz="2400" kern="1200">
        <a:solidFill>
          <a:schemeClr val="tx1"/>
        </a:solidFill>
        <a:latin typeface="Arial" charset="0"/>
        <a:ea typeface="ＭＳ Ｐゴシック" charset="-128"/>
        <a:cs typeface="+mn-cs"/>
      </a:defRPr>
    </a:lvl8pPr>
    <a:lvl9pPr marL="3657600" algn="l" defTabSz="914400" rtl="0" eaLnBrk="1" latinLnBrk="0" hangingPunct="1">
      <a:defRPr kumimoji="1" sz="2400"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CC"/>
    <a:srgbClr val="99FF99"/>
    <a:srgbClr val="008000"/>
    <a:srgbClr val="CCECFF"/>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929" autoAdjust="0"/>
    <p:restoredTop sz="59794" autoAdjust="0"/>
  </p:normalViewPr>
  <p:slideViewPr>
    <p:cSldViewPr>
      <p:cViewPr>
        <p:scale>
          <a:sx n="75" d="100"/>
          <a:sy n="75" d="100"/>
        </p:scale>
        <p:origin x="-852"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Microsoft%20PowerPoint%20&#20869;&#12398;&#12464;&#12521;&#1250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'[Microsoft PowerPoint 内のグラフ]Sheet1'!$B$2</c:f>
              <c:strCache>
                <c:ptCount val="1"/>
                <c:pt idx="0">
                  <c:v>％</c:v>
                </c:pt>
              </c:strCache>
            </c:strRef>
          </c:tx>
          <c:dLbls>
            <c:txPr>
              <a:bodyPr/>
              <a:lstStyle/>
              <a:p>
                <a:pPr>
                  <a:defRPr sz="1400"/>
                </a:pPr>
                <a:endParaRPr lang="ja-JP"/>
              </a:p>
            </c:txPr>
            <c:showVal val="1"/>
          </c:dLbls>
          <c:cat>
            <c:strRef>
              <c:f>'[Microsoft PowerPoint 内のグラフ]Sheet1'!$A$3:$A$10</c:f>
              <c:strCache>
                <c:ptCount val="8"/>
                <c:pt idx="0">
                  <c:v>Ｈ15</c:v>
                </c:pt>
                <c:pt idx="1">
                  <c:v>Ｈ16</c:v>
                </c:pt>
                <c:pt idx="2">
                  <c:v>Ｈ17</c:v>
                </c:pt>
                <c:pt idx="3">
                  <c:v>Ｈ18</c:v>
                </c:pt>
                <c:pt idx="4">
                  <c:v>Ｈ19</c:v>
                </c:pt>
                <c:pt idx="5">
                  <c:v>Ｈ20</c:v>
                </c:pt>
                <c:pt idx="6">
                  <c:v>Ｈ21</c:v>
                </c:pt>
                <c:pt idx="7">
                  <c:v>Ｈ22</c:v>
                </c:pt>
              </c:strCache>
            </c:strRef>
          </c:cat>
          <c:val>
            <c:numRef>
              <c:f>'[Microsoft PowerPoint 内のグラフ]Sheet1'!$B$3:$B$10</c:f>
              <c:numCache>
                <c:formatCode>General</c:formatCode>
                <c:ptCount val="8"/>
                <c:pt idx="0">
                  <c:v>3.3</c:v>
                </c:pt>
                <c:pt idx="1">
                  <c:v>2.5</c:v>
                </c:pt>
                <c:pt idx="2">
                  <c:v>2.7</c:v>
                </c:pt>
                <c:pt idx="3">
                  <c:v>5.9</c:v>
                </c:pt>
                <c:pt idx="4">
                  <c:v>5</c:v>
                </c:pt>
                <c:pt idx="5">
                  <c:v>5.7</c:v>
                </c:pt>
                <c:pt idx="6">
                  <c:v>6.3</c:v>
                </c:pt>
                <c:pt idx="7">
                  <c:v>11.4</c:v>
                </c:pt>
              </c:numCache>
            </c:numRef>
          </c:val>
        </c:ser>
        <c:axId val="41440768"/>
        <c:axId val="41442304"/>
      </c:barChart>
      <c:catAx>
        <c:axId val="41440768"/>
        <c:scaling>
          <c:orientation val="minMax"/>
        </c:scaling>
        <c:axPos val="b"/>
        <c:tickLblPos val="nextTo"/>
        <c:txPr>
          <a:bodyPr/>
          <a:lstStyle/>
          <a:p>
            <a:pPr>
              <a:defRPr sz="1400"/>
            </a:pPr>
            <a:endParaRPr lang="ja-JP"/>
          </a:p>
        </c:txPr>
        <c:crossAx val="41442304"/>
        <c:crosses val="autoZero"/>
        <c:auto val="1"/>
        <c:lblAlgn val="ctr"/>
        <c:lblOffset val="100"/>
      </c:catAx>
      <c:valAx>
        <c:axId val="41442304"/>
        <c:scaling>
          <c:orientation val="minMax"/>
        </c:scaling>
        <c:axPos val="l"/>
        <c:majorGridlines/>
        <c:numFmt formatCode="General" sourceLinked="1"/>
        <c:tickLblPos val="nextTo"/>
        <c:txPr>
          <a:bodyPr/>
          <a:lstStyle/>
          <a:p>
            <a:pPr>
              <a:defRPr sz="1400"/>
            </a:pPr>
            <a:endParaRPr lang="ja-JP"/>
          </a:p>
        </c:txPr>
        <c:crossAx val="41440768"/>
        <c:crosses val="autoZero"/>
        <c:crossBetween val="between"/>
      </c:valAx>
    </c:plotArea>
    <c:plotVisOnly val="1"/>
    <c:dispBlanksAs val="gap"/>
  </c:chart>
  <c:externalData r:id="rId2"/>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pPr>
              <a:defRPr/>
            </a:pPr>
            <a:endParaRPr lang="ja-JP" altLang="en-US"/>
          </a:p>
        </p:txBody>
      </p:sp>
      <p:sp>
        <p:nvSpPr>
          <p:cNvPr id="3" name="日付プレースホルダ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pPr>
              <a:defRPr/>
            </a:pPr>
            <a:fld id="{0EB2E2B3-0839-4CD1-A0BA-0EE0A3C07E6F}" type="datetimeFigureOut">
              <a:rPr lang="ja-JP" altLang="en-US"/>
              <a:pPr>
                <a:defRPr/>
              </a:pPr>
              <a:t>2012/11/4</a:t>
            </a:fld>
            <a:endParaRPr lang="ja-JP" altLang="en-US"/>
          </a:p>
        </p:txBody>
      </p:sp>
      <p:sp>
        <p:nvSpPr>
          <p:cNvPr id="4" name="スライド イメージ プレースホルダ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p:cNvSpPr>
            <a:spLocks noGrp="1"/>
          </p:cNvSpPr>
          <p:nvPr>
            <p:ph type="body" sz="quarter" idx="3"/>
          </p:nvPr>
        </p:nvSpPr>
        <p:spPr>
          <a:xfrm>
            <a:off x="673100" y="4687888"/>
            <a:ext cx="5389563" cy="4441825"/>
          </a:xfrm>
          <a:prstGeom prst="rect">
            <a:avLst/>
          </a:prstGeom>
        </p:spPr>
        <p:txBody>
          <a:bodyPr vert="horz" lIns="91440" tIns="45720" rIns="91440" bIns="4572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 5"/>
          <p:cNvSpPr>
            <a:spLocks noGrp="1"/>
          </p:cNvSpPr>
          <p:nvPr>
            <p:ph type="ftr" sz="quarter" idx="4"/>
          </p:nvPr>
        </p:nvSpPr>
        <p:spPr>
          <a:xfrm>
            <a:off x="0" y="9374188"/>
            <a:ext cx="2919413" cy="493712"/>
          </a:xfrm>
          <a:prstGeom prst="rect">
            <a:avLst/>
          </a:prstGeom>
        </p:spPr>
        <p:txBody>
          <a:bodyPr vert="horz" lIns="91440" tIns="45720" rIns="91440" bIns="45720" rtlCol="0" anchor="b"/>
          <a:lstStyle>
            <a:lvl1pPr algn="l">
              <a:defRPr sz="1200"/>
            </a:lvl1pPr>
          </a:lstStyle>
          <a:p>
            <a:pPr>
              <a:defRPr/>
            </a:pPr>
            <a:endParaRPr lang="ja-JP" altLang="en-US"/>
          </a:p>
        </p:txBody>
      </p:sp>
      <p:sp>
        <p:nvSpPr>
          <p:cNvPr id="7" name="スライド番号プレースホルダ 6"/>
          <p:cNvSpPr>
            <a:spLocks noGrp="1"/>
          </p:cNvSpPr>
          <p:nvPr>
            <p:ph type="sldNum" sz="quarter" idx="5"/>
          </p:nvPr>
        </p:nvSpPr>
        <p:spPr>
          <a:xfrm>
            <a:off x="3814763" y="9374188"/>
            <a:ext cx="2919412" cy="493712"/>
          </a:xfrm>
          <a:prstGeom prst="rect">
            <a:avLst/>
          </a:prstGeom>
        </p:spPr>
        <p:txBody>
          <a:bodyPr vert="horz" lIns="91440" tIns="45720" rIns="91440" bIns="45720" rtlCol="0" anchor="b"/>
          <a:lstStyle>
            <a:lvl1pPr algn="r">
              <a:defRPr sz="1200"/>
            </a:lvl1pPr>
          </a:lstStyle>
          <a:p>
            <a:pPr>
              <a:defRPr/>
            </a:pPr>
            <a:fld id="{60D3C2C6-C8C5-47DF-BE72-FC0BCCFA272B}"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TextEdit="1"/>
          </p:cNvSpPr>
          <p:nvPr>
            <p:ph type="sldImg"/>
          </p:nvPr>
        </p:nvSpPr>
        <p:spPr bwMode="auto">
          <a:noFill/>
          <a:ln>
            <a:solidFill>
              <a:srgbClr val="000000"/>
            </a:solidFill>
            <a:miter lim="800000"/>
            <a:headEnd/>
            <a:tailEnd/>
          </a:ln>
        </p:spPr>
      </p:sp>
      <p:sp>
        <p:nvSpPr>
          <p:cNvPr id="1536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mtClean="0"/>
              <a:t>○中心市街地の活性化とは何でしょうか。</a:t>
            </a:r>
          </a:p>
          <a:p>
            <a:pPr eaLnBrk="1" hangingPunct="1">
              <a:spcBef>
                <a:spcPct val="0"/>
              </a:spcBef>
            </a:pPr>
            <a:endParaRPr lang="ja-JP" altLang="en-US" smtClean="0"/>
          </a:p>
          <a:p>
            <a:pPr eaLnBrk="1" hangingPunct="1">
              <a:spcBef>
                <a:spcPct val="0"/>
              </a:spcBef>
            </a:pPr>
            <a:r>
              <a:rPr lang="ja-JP" altLang="en-US" smtClean="0"/>
              <a:t>なぜ、中心市街地の活性化を一生懸命いっているんでしょうか。</a:t>
            </a:r>
          </a:p>
          <a:p>
            <a:pPr eaLnBrk="1" hangingPunct="1">
              <a:spcBef>
                <a:spcPct val="0"/>
              </a:spcBef>
            </a:pPr>
            <a:endParaRPr lang="ja-JP" altLang="en-US" smtClean="0"/>
          </a:p>
          <a:p>
            <a:pPr eaLnBrk="1" hangingPunct="1">
              <a:spcBef>
                <a:spcPct val="0"/>
              </a:spcBef>
            </a:pPr>
            <a:r>
              <a:rPr lang="ja-JP" altLang="en-US" smtClean="0"/>
              <a:t>郊外型の大型店舗が相次いで進出し、一つのショッピングモールで、それこそ駐車場もあり、アミューズメントあり、</a:t>
            </a:r>
          </a:p>
          <a:p>
            <a:pPr eaLnBrk="1" hangingPunct="1">
              <a:spcBef>
                <a:spcPct val="0"/>
              </a:spcBef>
            </a:pPr>
            <a:r>
              <a:rPr lang="ja-JP" altLang="en-US" smtClean="0"/>
              <a:t>生鮮食品からブランド品まで、今では温泉や医療機関まで揃っているところもあるし、市民にとっては、生活が便利で豊かになったのではないですか？</a:t>
            </a:r>
          </a:p>
          <a:p>
            <a:pPr eaLnBrk="1" hangingPunct="1">
              <a:spcBef>
                <a:spcPct val="0"/>
              </a:spcBef>
            </a:pPr>
            <a:endParaRPr lang="ja-JP" altLang="en-US" smtClean="0"/>
          </a:p>
          <a:p>
            <a:pPr eaLnBrk="1" hangingPunct="1">
              <a:spcBef>
                <a:spcPct val="0"/>
              </a:spcBef>
            </a:pPr>
            <a:r>
              <a:rPr lang="ja-JP" altLang="en-US" smtClean="0"/>
              <a:t>それなのに、なぜ、一生懸命になって中心市街地の活性化を、と叫んでいるのでしょう。</a:t>
            </a:r>
          </a:p>
          <a:p>
            <a:endParaRPr lang="ja-JP"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TextEdit="1"/>
          </p:cNvSpPr>
          <p:nvPr>
            <p:ph type="sldImg"/>
          </p:nvPr>
        </p:nvSpPr>
        <p:spPr bwMode="auto">
          <a:noFill/>
          <a:ln>
            <a:solidFill>
              <a:srgbClr val="000000"/>
            </a:solidFill>
            <a:miter lim="800000"/>
            <a:headEnd/>
            <a:tailEnd/>
          </a:ln>
        </p:spPr>
      </p:sp>
      <p:sp>
        <p:nvSpPr>
          <p:cNvPr id="36866" name="Rectangle 3"/>
          <p:cNvSpPr>
            <a:spLocks noGrp="1"/>
          </p:cNvSpPr>
          <p:nvPr>
            <p:ph type="body" idx="1"/>
          </p:nvPr>
        </p:nvSpPr>
        <p:spPr bwMode="auto">
          <a:noFill/>
        </p:spPr>
        <p:txBody>
          <a:bodyPr wrap="square" numCol="1" anchor="t" anchorCtr="0" compatLnSpc="1">
            <a:prstTxWarp prst="textNoShape">
              <a:avLst/>
            </a:prstTxWarp>
          </a:bodyPr>
          <a:lstStyle/>
          <a:p>
            <a:r>
              <a:rPr lang="ja-JP" altLang="en-US" smtClean="0"/>
              <a:t>○６０歳以上のシニア世代に「主な趣味」を聞いたところ、約６割の人が「国内旅行」と答えています。</a:t>
            </a:r>
          </a:p>
          <a:p>
            <a:r>
              <a:rPr lang="ja-JP" altLang="en-US" smtClean="0"/>
              <a:t>　「海外旅行」と答えた方も３割強いますので、旅行に関心が高いことが伺えます。</a:t>
            </a:r>
          </a:p>
          <a:p>
            <a:endParaRPr lang="ja-JP" altLang="en-US" smtClean="0"/>
          </a:p>
          <a:p>
            <a:r>
              <a:rPr lang="ja-JP" altLang="en-US" smtClean="0"/>
              <a:t>また、街歩き、ジョギング・ウォーキングもそれぞれ４割程度の方が関心があると答えています。</a:t>
            </a:r>
          </a:p>
          <a:p>
            <a:endParaRPr lang="ja-JP" altLang="en-US" smtClean="0"/>
          </a:p>
          <a:p>
            <a:r>
              <a:rPr lang="ja-JP" altLang="en-US" smtClean="0"/>
              <a:t>○そして、５０歳過ぎに始めた趣味では「ジョギング・ウォーキング」が最も多くなっており、</a:t>
            </a:r>
          </a:p>
          <a:p>
            <a:r>
              <a:rPr lang="ja-JP" altLang="en-US" smtClean="0"/>
              <a:t>健康への関心がこの頃から高まってきていることが分かります。</a:t>
            </a:r>
          </a:p>
          <a:p>
            <a:endParaRPr lang="ja-JP" altLang="en-US" smtClean="0"/>
          </a:p>
          <a:p>
            <a:r>
              <a:rPr lang="ja-JP" altLang="en-US" smtClean="0"/>
              <a:t>○その他、高齢者の日常生活に関する意識調査結果 によると、</a:t>
            </a:r>
          </a:p>
          <a:p>
            <a:r>
              <a:rPr lang="ja-JP" altLang="en-US" smtClean="0"/>
              <a:t>普段の生活でどのようなことを楽しみにしているかという質問に対して、</a:t>
            </a:r>
          </a:p>
          <a:p>
            <a:endParaRPr lang="ja-JP" altLang="en-US" smtClean="0"/>
          </a:p>
          <a:p>
            <a:r>
              <a:rPr lang="ja-JP" altLang="en-US" smtClean="0"/>
              <a:t>「テレビ、ラジオ」が約８割と（</a:t>
            </a:r>
            <a:r>
              <a:rPr lang="en-US" altLang="ja-JP" smtClean="0"/>
              <a:t>79.3</a:t>
            </a:r>
            <a:r>
              <a:rPr lang="ja-JP" altLang="en-US" smtClean="0"/>
              <a:t>％）と最も高く、次いで</a:t>
            </a:r>
          </a:p>
          <a:p>
            <a:r>
              <a:rPr lang="ja-JP" altLang="en-US" smtClean="0"/>
              <a:t>「新聞、雑誌」が約５割（</a:t>
            </a:r>
            <a:r>
              <a:rPr lang="en-US" altLang="ja-JP" smtClean="0"/>
              <a:t>49.6</a:t>
            </a:r>
            <a:r>
              <a:rPr lang="ja-JP" altLang="en-US" smtClean="0"/>
              <a:t>％）、</a:t>
            </a:r>
          </a:p>
          <a:p>
            <a:r>
              <a:rPr lang="ja-JP" altLang="en-US" smtClean="0"/>
              <a:t>「仲間と集まったり、親しい友人、同じ趣味の人との交際（</a:t>
            </a:r>
            <a:r>
              <a:rPr lang="en-US" altLang="ja-JP" smtClean="0"/>
              <a:t>35.6</a:t>
            </a:r>
            <a:r>
              <a:rPr lang="ja-JP" altLang="en-US" smtClean="0"/>
              <a:t>％） 」、</a:t>
            </a:r>
          </a:p>
          <a:p>
            <a:r>
              <a:rPr lang="ja-JP" altLang="en-US" smtClean="0"/>
              <a:t>「家族との団らん、孫と遊ぶ（</a:t>
            </a:r>
            <a:r>
              <a:rPr lang="en-US" altLang="ja-JP" smtClean="0"/>
              <a:t>33.4</a:t>
            </a:r>
            <a:r>
              <a:rPr lang="ja-JP" altLang="en-US" smtClean="0"/>
              <a:t>％） 」「食事、飲食（</a:t>
            </a:r>
            <a:r>
              <a:rPr lang="en-US" altLang="ja-JP" smtClean="0"/>
              <a:t>32.8</a:t>
            </a:r>
            <a:r>
              <a:rPr lang="ja-JP" altLang="en-US" smtClean="0"/>
              <a:t>％）」、</a:t>
            </a:r>
          </a:p>
          <a:p>
            <a:r>
              <a:rPr lang="ja-JP" altLang="en-US" smtClean="0"/>
              <a:t>「旅行（</a:t>
            </a:r>
            <a:r>
              <a:rPr lang="en-US" altLang="ja-JP" smtClean="0"/>
              <a:t>32.0</a:t>
            </a:r>
            <a:r>
              <a:rPr lang="ja-JP" altLang="en-US" smtClean="0"/>
              <a:t>％）」がそれぞれ順番に３割強となっています。</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TextEdit="1"/>
          </p:cNvSpPr>
          <p:nvPr>
            <p:ph type="sldImg"/>
          </p:nvPr>
        </p:nvSpPr>
        <p:spPr bwMode="auto">
          <a:noFill/>
          <a:ln>
            <a:solidFill>
              <a:srgbClr val="000000"/>
            </a:solidFill>
            <a:miter lim="800000"/>
            <a:headEnd/>
            <a:tailEnd/>
          </a:ln>
        </p:spPr>
      </p:sp>
      <p:sp>
        <p:nvSpPr>
          <p:cNvPr id="38914" name="Rectangle 3"/>
          <p:cNvSpPr>
            <a:spLocks noGrp="1"/>
          </p:cNvSpPr>
          <p:nvPr>
            <p:ph type="body" idx="1"/>
          </p:nvPr>
        </p:nvSpPr>
        <p:spPr bwMode="auto">
          <a:noFill/>
        </p:spPr>
        <p:txBody>
          <a:bodyPr wrap="square" numCol="1" anchor="t" anchorCtr="0" compatLnSpc="1">
            <a:prstTxWarp prst="textNoShape">
              <a:avLst/>
            </a:prstTxWarp>
          </a:bodyPr>
          <a:lstStyle/>
          <a:p>
            <a:r>
              <a:rPr lang="ja-JP" altLang="en-US" smtClean="0"/>
              <a:t>○熊本市在住の高齢者については、街歩き、ウォーキングを通して、仲間と出会える機会を創出します。</a:t>
            </a:r>
          </a:p>
          <a:p>
            <a:r>
              <a:rPr lang="ja-JP" altLang="en-US" smtClean="0"/>
              <a:t>そして、仲間との食事・飲食を楽しめる空間を提供します。</a:t>
            </a:r>
          </a:p>
          <a:p>
            <a:r>
              <a:rPr lang="ja-JP" altLang="en-US" smtClean="0"/>
              <a:t>さらに、子どもたちや孫たちと団欒し、共通の話題で楽しめる仕掛けをつくります。</a:t>
            </a:r>
          </a:p>
          <a:p>
            <a:endParaRPr lang="ja-JP" altLang="en-US" smtClean="0"/>
          </a:p>
          <a:p>
            <a:endParaRPr lang="ja-JP" altLang="en-US" smtClean="0"/>
          </a:p>
          <a:p>
            <a:r>
              <a:rPr lang="ja-JP" altLang="en-US" smtClean="0"/>
              <a:t>○熊本市外からは、家族や友人との国内旅行者を誘致します。</a:t>
            </a:r>
          </a:p>
          <a:p>
            <a:r>
              <a:rPr lang="ja-JP" altLang="en-US" smtClean="0"/>
              <a:t>また、自分で楽しむためにお金を使ってもらいます。</a:t>
            </a:r>
          </a:p>
          <a:p>
            <a:endParaRPr lang="ja-JP" altLang="en-US" smtClean="0"/>
          </a:p>
          <a:p>
            <a:endParaRPr lang="ja-JP"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r>
              <a:rPr lang="ja-JP" altLang="en-US" smtClean="0"/>
              <a:t>○熊本市在住の高齢者については、街歩き、ウォーキングを通して、仲間と出会える機会を創出します。</a:t>
            </a:r>
          </a:p>
          <a:p>
            <a:r>
              <a:rPr lang="ja-JP" altLang="en-US" smtClean="0"/>
              <a:t>そして、仲間との食事・飲食を楽しめる空間を提供します。</a:t>
            </a:r>
          </a:p>
          <a:p>
            <a:r>
              <a:rPr lang="ja-JP" altLang="en-US" smtClean="0"/>
              <a:t>さらに、子どもたちや孫たちと団欒し、共通の話題で楽しめる仕掛けをつくります。</a:t>
            </a:r>
          </a:p>
          <a:p>
            <a:endParaRPr lang="ja-JP" altLang="en-US" smtClean="0"/>
          </a:p>
          <a:p>
            <a:endParaRPr lang="ja-JP" altLang="en-US" smtClean="0"/>
          </a:p>
          <a:p>
            <a:r>
              <a:rPr lang="ja-JP" altLang="en-US" smtClean="0"/>
              <a:t>○熊本市外からは、家族や友人との国内旅行者を誘致します。</a:t>
            </a:r>
          </a:p>
          <a:p>
            <a:r>
              <a:rPr lang="ja-JP" altLang="en-US" smtClean="0"/>
              <a:t>また、自分で楽しむためにお金を使ってもらいます。</a:t>
            </a:r>
          </a:p>
          <a:p>
            <a:r>
              <a:rPr lang="ja-JP" altLang="en-US" smtClean="0"/>
              <a:t>　　　　　　</a:t>
            </a:r>
          </a:p>
          <a:p>
            <a:r>
              <a:rPr lang="ja-JP" altLang="en-US" smtClean="0"/>
              <a:t>　　　　　　　　　　　　　それはつまり・・・</a:t>
            </a:r>
          </a:p>
          <a:p>
            <a:endParaRPr lang="ja-JP" altLang="en-US" smtClean="0"/>
          </a:p>
          <a:p>
            <a:endParaRPr lang="ja-JP"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TextEdit="1"/>
          </p:cNvSpPr>
          <p:nvPr>
            <p:ph type="sldImg"/>
          </p:nvPr>
        </p:nvSpPr>
        <p:spPr bwMode="auto">
          <a:noFill/>
          <a:ln>
            <a:solidFill>
              <a:srgbClr val="000000"/>
            </a:solidFill>
            <a:miter lim="800000"/>
            <a:headEnd/>
            <a:tailEnd/>
          </a:ln>
        </p:spPr>
      </p:sp>
      <p:sp>
        <p:nvSpPr>
          <p:cNvPr id="43010" name="Rectangle 3"/>
          <p:cNvSpPr>
            <a:spLocks noGrp="1"/>
          </p:cNvSpPr>
          <p:nvPr>
            <p:ph type="body" idx="1"/>
          </p:nvPr>
        </p:nvSpPr>
        <p:spPr bwMode="auto">
          <a:noFill/>
        </p:spPr>
        <p:txBody>
          <a:bodyPr wrap="square" numCol="1" anchor="t" anchorCtr="0" compatLnSpc="1">
            <a:prstTxWarp prst="textNoShape">
              <a:avLst/>
            </a:prstTxWarp>
          </a:bodyPr>
          <a:lstStyle/>
          <a:p>
            <a:r>
              <a:rPr lang="ja-JP" altLang="en-US" smtClean="0"/>
              <a:t>○それは、ガーデンロードの整備です。</a:t>
            </a:r>
          </a:p>
          <a:p>
            <a:endParaRPr lang="ja-JP" altLang="en-US" smtClean="0"/>
          </a:p>
          <a:p>
            <a:r>
              <a:rPr lang="ja-JP" altLang="en-US" smtClean="0"/>
              <a:t>中心市街地を、まさに庭のように、公園のように活用します。</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TextEdit="1"/>
          </p:cNvSpPr>
          <p:nvPr>
            <p:ph type="sldImg"/>
          </p:nvPr>
        </p:nvSpPr>
        <p:spPr bwMode="auto">
          <a:noFill/>
          <a:ln>
            <a:solidFill>
              <a:srgbClr val="000000"/>
            </a:solidFill>
            <a:miter lim="800000"/>
            <a:headEnd/>
            <a:tailEnd/>
          </a:ln>
        </p:spPr>
      </p:sp>
      <p:sp>
        <p:nvSpPr>
          <p:cNvPr id="45058" name="Rectangle 3"/>
          <p:cNvSpPr>
            <a:spLocks noGrp="1"/>
          </p:cNvSpPr>
          <p:nvPr>
            <p:ph type="body" idx="1"/>
          </p:nvPr>
        </p:nvSpPr>
        <p:spPr bwMode="auto">
          <a:noFill/>
        </p:spPr>
        <p:txBody>
          <a:bodyPr wrap="square" numCol="1" anchor="t" anchorCtr="0" compatLnSpc="1">
            <a:prstTxWarp prst="textNoShape">
              <a:avLst/>
            </a:prstTxWarp>
          </a:bodyPr>
          <a:lstStyle/>
          <a:p>
            <a:r>
              <a:rPr lang="ja-JP" altLang="en-US" smtClean="0"/>
              <a:t>○ガーデンロードとは、その名のとおり、道をデザインすること、道でわくわく遊ぶことです。</a:t>
            </a:r>
          </a:p>
          <a:p>
            <a:r>
              <a:rPr lang="ja-JP" altLang="en-US" smtClean="0"/>
              <a:t>　具体的なイメージは、商店街の中央を貫く、幅１．８ｃｍの公園です。</a:t>
            </a:r>
          </a:p>
          <a:p>
            <a:r>
              <a:rPr lang="ja-JP" altLang="en-US" smtClean="0"/>
              <a:t>ガーデンロードは、その名のとおり、庭のように緑豊かな公園のことをいいます。</a:t>
            </a:r>
          </a:p>
          <a:p>
            <a:endParaRPr lang="ja-JP" altLang="en-US" smtClean="0"/>
          </a:p>
          <a:p>
            <a:r>
              <a:rPr lang="ja-JP" altLang="en-US" smtClean="0"/>
              <a:t>その片側には、熊本の水を引き、白川のせせらぎを表現します。</a:t>
            </a:r>
          </a:p>
          <a:p>
            <a:r>
              <a:rPr lang="ja-JP" altLang="en-US" smtClean="0"/>
              <a:t>また、オープンカフェを設置し、いつでも好きなときにコーヒーを飲めるようなおしゃれな街を演出します。</a:t>
            </a:r>
          </a:p>
          <a:p>
            <a:r>
              <a:rPr lang="ja-JP" altLang="en-US" smtClean="0"/>
              <a:t>さらに、商店街１階部分の空き店舗については、みんなが集えるコミュニティスペースとして活用します。</a:t>
            </a:r>
          </a:p>
          <a:p>
            <a:endParaRPr lang="ja-JP" altLang="en-US" smtClean="0"/>
          </a:p>
          <a:p>
            <a:r>
              <a:rPr lang="ja-JP" altLang="en-US" smtClean="0"/>
              <a:t>緑あふれる街なみを感じながら、ゆっくりと散歩やウォーキングを楽しみにお出かけしてもらうことを期待しています。</a:t>
            </a:r>
          </a:p>
          <a:p>
            <a:endParaRPr lang="ja-JP"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TextEdit="1"/>
          </p:cNvSpPr>
          <p:nvPr>
            <p:ph type="sldImg"/>
          </p:nvPr>
        </p:nvSpPr>
        <p:spPr bwMode="auto">
          <a:noFill/>
          <a:ln>
            <a:solidFill>
              <a:srgbClr val="000000"/>
            </a:solidFill>
            <a:miter lim="800000"/>
            <a:headEnd/>
            <a:tailEnd/>
          </a:ln>
        </p:spPr>
      </p:sp>
      <p:sp>
        <p:nvSpPr>
          <p:cNvPr id="47106" name="Rectangle 3"/>
          <p:cNvSpPr>
            <a:spLocks noGrp="1"/>
          </p:cNvSpPr>
          <p:nvPr>
            <p:ph type="body" idx="1"/>
          </p:nvPr>
        </p:nvSpPr>
        <p:spPr bwMode="auto">
          <a:noFill/>
        </p:spPr>
        <p:txBody>
          <a:bodyPr wrap="square" numCol="1" anchor="t" anchorCtr="0" compatLnSpc="1">
            <a:prstTxWarp prst="textNoShape">
              <a:avLst/>
            </a:prstTxWarp>
          </a:bodyPr>
          <a:lstStyle/>
          <a:p>
            <a:r>
              <a:rPr lang="ja-JP" altLang="en-US" smtClean="0"/>
              <a:t>○ガーデンロードとは、商店街の中央を貫く、幅１．８ｃｍの公園ことです。</a:t>
            </a:r>
          </a:p>
          <a:p>
            <a:r>
              <a:rPr lang="ja-JP" altLang="en-US" smtClean="0"/>
              <a:t>ガーデンロードは、その名のとおり、庭のように緑豊かな公園のことをいいます。</a:t>
            </a:r>
          </a:p>
          <a:p>
            <a:endParaRPr lang="ja-JP" altLang="en-US" smtClean="0"/>
          </a:p>
          <a:p>
            <a:r>
              <a:rPr lang="ja-JP" altLang="en-US" smtClean="0"/>
              <a:t>その片側には、熊本の水を引き、白川のせせらぎを表現します。</a:t>
            </a:r>
          </a:p>
          <a:p>
            <a:r>
              <a:rPr lang="ja-JP" altLang="en-US" smtClean="0"/>
              <a:t>また、オープンカフェを設置し、いつでも好きなときにコーヒーを飲めるようなおしゃれな街を演出します。</a:t>
            </a:r>
          </a:p>
          <a:p>
            <a:r>
              <a:rPr lang="ja-JP" altLang="en-US" smtClean="0"/>
              <a:t>さらに、商店街１階部分の空き店舗については、みんなが集えるコミュニティスペースとして活用します。</a:t>
            </a:r>
          </a:p>
          <a:p>
            <a:endParaRPr lang="ja-JP" altLang="en-US" smtClean="0"/>
          </a:p>
          <a:p>
            <a:r>
              <a:rPr lang="ja-JP" altLang="en-US" smtClean="0"/>
              <a:t>緑あふれる街なみを感じながら、ゆっくりと散歩やウォーキングを楽しみにお出かけしてもらうことを期待しています。</a:t>
            </a:r>
          </a:p>
          <a:p>
            <a:endParaRPr lang="ja-JP" altLang="en-US" smtClean="0"/>
          </a:p>
          <a:p>
            <a:r>
              <a:rPr lang="ja-JP" altLang="en-US" smtClean="0"/>
              <a:t>○それから、もう一つ。</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TextEdit="1"/>
          </p:cNvSpPr>
          <p:nvPr>
            <p:ph type="sldImg"/>
          </p:nvPr>
        </p:nvSpPr>
        <p:spPr bwMode="auto">
          <a:noFill/>
          <a:ln>
            <a:solidFill>
              <a:srgbClr val="000000"/>
            </a:solidFill>
            <a:miter lim="800000"/>
            <a:headEnd/>
            <a:tailEnd/>
          </a:ln>
        </p:spPr>
      </p:sp>
      <p:sp>
        <p:nvSpPr>
          <p:cNvPr id="49154" name="Rectangle 3"/>
          <p:cNvSpPr>
            <a:spLocks noGrp="1"/>
          </p:cNvSpPr>
          <p:nvPr>
            <p:ph type="body" idx="1"/>
          </p:nvPr>
        </p:nvSpPr>
        <p:spPr bwMode="auto">
          <a:noFill/>
        </p:spPr>
        <p:txBody>
          <a:bodyPr wrap="square" numCol="1" anchor="t" anchorCtr="0" compatLnSpc="1">
            <a:prstTxWarp prst="textNoShape">
              <a:avLst/>
            </a:prstTxWarp>
          </a:bodyPr>
          <a:lstStyle/>
          <a:p>
            <a:r>
              <a:rPr lang="ja-JP" altLang="en-US" smtClean="0"/>
              <a:t>○ガーデンロードとは、商店街の中央を貫く、幅１．８ｍの公園のことでした。</a:t>
            </a:r>
          </a:p>
          <a:p>
            <a:r>
              <a:rPr lang="ja-JP" altLang="en-US" smtClean="0"/>
              <a:t>実は、これは、地下に約２０ｃｍほど掘り下げています。</a:t>
            </a:r>
          </a:p>
          <a:p>
            <a:endParaRPr lang="ja-JP" altLang="en-US" smtClean="0"/>
          </a:p>
          <a:p>
            <a:r>
              <a:rPr lang="ja-JP" altLang="en-US" smtClean="0"/>
              <a:t>そして、ガーデニングなどを楽しんでいただけるスペースとして、また市民ギャラリーの展示用として、</a:t>
            </a:r>
          </a:p>
          <a:p>
            <a:r>
              <a:rPr lang="ja-JP" altLang="en-US" smtClean="0"/>
              <a:t>約３０ｃｍ</a:t>
            </a:r>
            <a:r>
              <a:rPr lang="en-US" altLang="ja-JP" smtClean="0"/>
              <a:t>×</a:t>
            </a:r>
            <a:r>
              <a:rPr lang="ja-JP" altLang="en-US" smtClean="0"/>
              <a:t>３０ｃｍのスペースを</a:t>
            </a:r>
            <a:r>
              <a:rPr lang="en-US" altLang="ja-JP" smtClean="0"/>
              <a:t>『</a:t>
            </a:r>
            <a:r>
              <a:rPr lang="ja-JP" altLang="en-US" smtClean="0"/>
              <a:t>一口畳主</a:t>
            </a:r>
            <a:r>
              <a:rPr lang="en-US" altLang="ja-JP" smtClean="0"/>
              <a:t>』</a:t>
            </a:r>
            <a:r>
              <a:rPr lang="ja-JP" altLang="en-US" smtClean="0"/>
              <a:t>としてお貸しします。</a:t>
            </a:r>
          </a:p>
          <a:p>
            <a:endParaRPr lang="ja-JP" altLang="en-US" smtClean="0"/>
          </a:p>
          <a:p>
            <a:r>
              <a:rPr lang="ja-JP" altLang="en-US" smtClean="0"/>
              <a:t>本当は１畳は約１８０ｃｍ</a:t>
            </a:r>
            <a:r>
              <a:rPr lang="en-US" altLang="ja-JP" smtClean="0"/>
              <a:t>×</a:t>
            </a:r>
            <a:r>
              <a:rPr lang="ja-JP" altLang="en-US" smtClean="0"/>
              <a:t>９０ｃｍなのですが、それだと大きすぎて気軽に展示しにくくなるので、１畳を６つ</a:t>
            </a:r>
          </a:p>
          <a:p>
            <a:r>
              <a:rPr lang="ja-JP" altLang="en-US" smtClean="0"/>
              <a:t>に分けて、畳主を募集します。</a:t>
            </a:r>
          </a:p>
          <a:p>
            <a:endParaRPr lang="ja-JP" altLang="en-US" smtClean="0"/>
          </a:p>
          <a:p>
            <a:r>
              <a:rPr lang="ja-JP" altLang="en-US" smtClean="0"/>
              <a:t>新市街アーケードが全長２３５ｍ、幅１８ｍ、</a:t>
            </a:r>
          </a:p>
          <a:p>
            <a:r>
              <a:rPr lang="ja-JP" altLang="en-US" smtClean="0"/>
              <a:t>下通アーケードが全長５１１ｍ、幅１５ｍ、</a:t>
            </a:r>
          </a:p>
          <a:p>
            <a:r>
              <a:rPr lang="ja-JP" altLang="en-US" smtClean="0"/>
              <a:t>上通アーケードが全長３６０ｍ、幅１１ｍ、合計で全長１，１０６ｍ</a:t>
            </a:r>
          </a:p>
          <a:p>
            <a:endParaRPr lang="ja-JP" altLang="en-US" smtClean="0"/>
          </a:p>
          <a:p>
            <a:r>
              <a:rPr lang="ja-JP" altLang="en-US" smtClean="0"/>
              <a:t>幅が１．８ｍですので、６，６３６畳主分あります。</a:t>
            </a:r>
          </a:p>
          <a:p>
            <a:r>
              <a:rPr lang="ja-JP" altLang="en-US" smtClean="0"/>
              <a:t>仮に、一口２，０００円としても１年間で、１千３２７万２，０００円の収入になります。</a:t>
            </a:r>
          </a:p>
          <a:p>
            <a:endParaRPr lang="ja-JP" altLang="en-US" smtClean="0"/>
          </a:p>
          <a:p>
            <a:r>
              <a:rPr lang="ja-JP" altLang="en-US" smtClean="0"/>
              <a:t>これは、「ガーデンロード」の維持費に充てます。</a:t>
            </a:r>
          </a:p>
          <a:p>
            <a:endParaRPr lang="ja-JP" altLang="en-US" smtClean="0"/>
          </a:p>
          <a:p>
            <a:endParaRPr lang="ja-JP" altLang="en-US" sz="1000" smtClean="0"/>
          </a:p>
          <a:p>
            <a:endParaRPr lang="ja-JP" altLang="en-US" sz="1000" smtClean="0"/>
          </a:p>
          <a:p>
            <a:endParaRPr lang="ja-JP" altLang="en-US" sz="10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TextEdit="1"/>
          </p:cNvSpPr>
          <p:nvPr>
            <p:ph type="sldImg"/>
          </p:nvPr>
        </p:nvSpPr>
        <p:spPr bwMode="auto">
          <a:noFill/>
          <a:ln>
            <a:solidFill>
              <a:srgbClr val="000000"/>
            </a:solidFill>
            <a:miter lim="800000"/>
            <a:headEnd/>
            <a:tailEnd/>
          </a:ln>
        </p:spPr>
      </p:sp>
      <p:sp>
        <p:nvSpPr>
          <p:cNvPr id="51202" name="Rectangle 3"/>
          <p:cNvSpPr>
            <a:spLocks noGrp="1"/>
          </p:cNvSpPr>
          <p:nvPr>
            <p:ph type="body" idx="1"/>
          </p:nvPr>
        </p:nvSpPr>
        <p:spPr bwMode="auto">
          <a:noFill/>
        </p:spPr>
        <p:txBody>
          <a:bodyPr wrap="square" numCol="1" anchor="t" anchorCtr="0" compatLnSpc="1">
            <a:prstTxWarp prst="textNoShape">
              <a:avLst/>
            </a:prstTxWarp>
          </a:bodyPr>
          <a:lstStyle/>
          <a:p>
            <a:r>
              <a:rPr lang="ja-JP" altLang="en-US" smtClean="0"/>
              <a:t>○この</a:t>
            </a:r>
            <a:r>
              <a:rPr lang="en-US" altLang="ja-JP" smtClean="0"/>
              <a:t>『</a:t>
            </a:r>
            <a:r>
              <a:rPr lang="ja-JP" altLang="en-US" smtClean="0"/>
              <a:t>ガーデンロード</a:t>
            </a:r>
            <a:r>
              <a:rPr lang="en-US" altLang="ja-JP" smtClean="0"/>
              <a:t>』</a:t>
            </a:r>
            <a:r>
              <a:rPr lang="ja-JP" altLang="en-US" smtClean="0"/>
              <a:t>の展示スペースをなぜ、</a:t>
            </a:r>
            <a:r>
              <a:rPr lang="en-US" altLang="ja-JP" smtClean="0"/>
              <a:t>『</a:t>
            </a:r>
            <a:r>
              <a:rPr lang="ja-JP" altLang="en-US" smtClean="0"/>
              <a:t>一口畳主</a:t>
            </a:r>
            <a:r>
              <a:rPr lang="en-US" altLang="ja-JP" smtClean="0"/>
              <a:t>』</a:t>
            </a:r>
            <a:r>
              <a:rPr lang="ja-JP" altLang="en-US" smtClean="0"/>
              <a:t>制度というかといいますと、</a:t>
            </a:r>
          </a:p>
          <a:p>
            <a:endParaRPr lang="ja-JP" altLang="en-US" smtClean="0"/>
          </a:p>
          <a:p>
            <a:r>
              <a:rPr lang="ja-JP" altLang="en-US" smtClean="0"/>
              <a:t>さまざまな事業により、熊本城入園者が増加しているにも関わらず、中心市街地への回遊に結びついていない状況にあります。</a:t>
            </a:r>
          </a:p>
          <a:p>
            <a:r>
              <a:rPr lang="ja-JP" altLang="en-US" smtClean="0"/>
              <a:t>そこで、全国的に知名度のある</a:t>
            </a:r>
            <a:r>
              <a:rPr lang="en-US" altLang="ja-JP" smtClean="0"/>
              <a:t>『</a:t>
            </a:r>
            <a:r>
              <a:rPr lang="ja-JP" altLang="en-US" smtClean="0"/>
              <a:t>一口畳主制度</a:t>
            </a:r>
            <a:r>
              <a:rPr lang="en-US" altLang="ja-JP" smtClean="0"/>
              <a:t>』</a:t>
            </a:r>
            <a:r>
              <a:rPr lang="ja-JP" altLang="en-US" smtClean="0"/>
              <a:t>の音をまねて、関心を引き、中心市街地に誘導したいという狙いがあります。</a:t>
            </a:r>
          </a:p>
          <a:p>
            <a:endParaRPr lang="ja-JP" altLang="en-US" smtClean="0"/>
          </a:p>
          <a:p>
            <a:endParaRPr lang="ja-JP" altLang="en-US" smtClean="0"/>
          </a:p>
          <a:p>
            <a:endParaRPr lang="ja-JP" altLang="en-US" smtClean="0"/>
          </a:p>
          <a:p>
            <a:endParaRPr lang="ja-JP"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TextEdit="1"/>
          </p:cNvSpPr>
          <p:nvPr>
            <p:ph type="sldImg"/>
          </p:nvPr>
        </p:nvSpPr>
        <p:spPr bwMode="auto">
          <a:noFill/>
          <a:ln>
            <a:solidFill>
              <a:srgbClr val="000000"/>
            </a:solidFill>
            <a:miter lim="800000"/>
            <a:headEnd/>
            <a:tailEnd/>
          </a:ln>
        </p:spPr>
      </p:sp>
      <p:sp>
        <p:nvSpPr>
          <p:cNvPr id="53250" name="Rectangle 3"/>
          <p:cNvSpPr>
            <a:spLocks noGrp="1"/>
          </p:cNvSpPr>
          <p:nvPr>
            <p:ph type="body" idx="1"/>
          </p:nvPr>
        </p:nvSpPr>
        <p:spPr bwMode="auto">
          <a:noFill/>
        </p:spPr>
        <p:txBody>
          <a:bodyPr wrap="square" numCol="1" anchor="t" anchorCtr="0" compatLnSpc="1">
            <a:prstTxWarp prst="textNoShape">
              <a:avLst/>
            </a:prstTxWarp>
          </a:bodyPr>
          <a:lstStyle/>
          <a:p>
            <a:r>
              <a:rPr lang="ja-JP" altLang="en-US" smtClean="0"/>
              <a:t>○熊本城の</a:t>
            </a:r>
            <a:r>
              <a:rPr lang="en-US" altLang="ja-JP" smtClean="0"/>
              <a:t>『</a:t>
            </a:r>
            <a:r>
              <a:rPr lang="ja-JP" altLang="en-US" smtClean="0"/>
              <a:t>一口城主制度</a:t>
            </a:r>
            <a:r>
              <a:rPr lang="en-US" altLang="ja-JP" smtClean="0"/>
              <a:t>』</a:t>
            </a:r>
            <a:r>
              <a:rPr lang="ja-JP" altLang="en-US" smtClean="0"/>
              <a:t>の知名度を利用し、アーケード商店街へ誘導、商店街の回遊性向上を図ります。</a:t>
            </a:r>
          </a:p>
          <a:p>
            <a:endParaRPr lang="ja-JP" altLang="en-US" smtClean="0"/>
          </a:p>
          <a:p>
            <a:r>
              <a:rPr lang="ja-JP" altLang="en-US" smtClean="0"/>
              <a:t>○観光客のみだけでなく、子どものイラストをギャラリーに展示することで、高齢者は中心市街地にやってくことでしょう。</a:t>
            </a:r>
          </a:p>
          <a:p>
            <a:endParaRPr lang="ja-JP" altLang="en-US" smtClean="0"/>
          </a:p>
          <a:p>
            <a:endParaRPr lang="ja-JP" altLang="en-US" smtClean="0"/>
          </a:p>
          <a:p>
            <a:endParaRPr lang="ja-JP" altLang="en-US" smtClean="0"/>
          </a:p>
          <a:p>
            <a:endParaRPr lang="ja-JP"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TextEdit="1"/>
          </p:cNvSpPr>
          <p:nvPr>
            <p:ph type="sldImg"/>
          </p:nvPr>
        </p:nvSpPr>
        <p:spPr bwMode="auto">
          <a:noFill/>
          <a:ln>
            <a:solidFill>
              <a:srgbClr val="000000"/>
            </a:solidFill>
            <a:miter lim="800000"/>
            <a:headEnd/>
            <a:tailEnd/>
          </a:ln>
        </p:spPr>
      </p:sp>
      <p:sp>
        <p:nvSpPr>
          <p:cNvPr id="55298" name="Rectangle 3"/>
          <p:cNvSpPr>
            <a:spLocks noGrp="1"/>
          </p:cNvSpPr>
          <p:nvPr>
            <p:ph type="body" idx="1"/>
          </p:nvPr>
        </p:nvSpPr>
        <p:spPr bwMode="auto">
          <a:noFill/>
        </p:spPr>
        <p:txBody>
          <a:bodyPr wrap="square" numCol="1" anchor="t" anchorCtr="0" compatLnSpc="1">
            <a:prstTxWarp prst="textNoShape">
              <a:avLst/>
            </a:prstTxWarp>
          </a:bodyPr>
          <a:lstStyle/>
          <a:p>
            <a:r>
              <a:rPr lang="ja-JP" altLang="en-US" smtClean="0"/>
              <a:t>○</a:t>
            </a:r>
            <a:r>
              <a:rPr lang="en-US" altLang="ja-JP" smtClean="0"/>
              <a:t>『</a:t>
            </a:r>
            <a:r>
              <a:rPr lang="ja-JP" altLang="en-US" smtClean="0"/>
              <a:t>ガーデンロード</a:t>
            </a:r>
            <a:r>
              <a:rPr lang="en-US" altLang="ja-JP" smtClean="0"/>
              <a:t>』</a:t>
            </a:r>
            <a:r>
              <a:rPr lang="ja-JP" altLang="en-US" smtClean="0"/>
              <a:t>により、街自体の魅力が向上し、高齢者にとって「わくわく」する中心市街地が</a:t>
            </a:r>
          </a:p>
          <a:p>
            <a:r>
              <a:rPr lang="ja-JP" altLang="en-US" smtClean="0"/>
              <a:t>実現すれば、街なかに住みたいと思う高齢者もでてくるでしょう。</a:t>
            </a:r>
          </a:p>
          <a:p>
            <a:endParaRPr lang="ja-JP" altLang="en-US" smtClean="0"/>
          </a:p>
          <a:p>
            <a:endParaRPr lang="ja-JP" altLang="en-US" smtClean="0"/>
          </a:p>
          <a:p>
            <a:pPr eaLnBrk="1" hangingPunct="1">
              <a:spcBef>
                <a:spcPct val="50000"/>
              </a:spcBef>
            </a:pPr>
            <a:r>
              <a:rPr lang="ja-JP" altLang="en-US" smtClean="0"/>
              <a:t>○中心市街地の顧客としての消費活動をすることにより、商業の安定化が図れるし、</a:t>
            </a:r>
          </a:p>
          <a:p>
            <a:pPr eaLnBrk="1" hangingPunct="1">
              <a:spcBef>
                <a:spcPct val="50000"/>
              </a:spcBef>
            </a:pPr>
            <a:r>
              <a:rPr lang="ja-JP" altLang="en-US" smtClean="0"/>
              <a:t>空き店舗が多い商業ビルが店舗付き高層マンションに建て変わるので、中心市街地の</a:t>
            </a:r>
          </a:p>
          <a:p>
            <a:pPr eaLnBrk="1" hangingPunct="1">
              <a:spcBef>
                <a:spcPct val="50000"/>
              </a:spcBef>
            </a:pPr>
            <a:r>
              <a:rPr lang="ja-JP" altLang="en-US" smtClean="0"/>
              <a:t>高度利用が図られます。</a:t>
            </a:r>
          </a:p>
          <a:p>
            <a:pPr eaLnBrk="1" hangingPunct="1">
              <a:spcBef>
                <a:spcPct val="50000"/>
              </a:spcBef>
            </a:pPr>
            <a:endParaRPr lang="ja-JP" altLang="en-US" smtClean="0"/>
          </a:p>
          <a:p>
            <a:pPr eaLnBrk="1" hangingPunct="1">
              <a:spcBef>
                <a:spcPct val="50000"/>
              </a:spcBef>
            </a:pPr>
            <a:r>
              <a:rPr lang="ja-JP" altLang="en-US" smtClean="0"/>
              <a:t>○機能が集約しているという利点を活かして、車で出歩くことが難しい高齢者の住み替えを推進することも</a:t>
            </a:r>
          </a:p>
          <a:p>
            <a:pPr eaLnBrk="1" hangingPunct="1">
              <a:spcBef>
                <a:spcPct val="50000"/>
              </a:spcBef>
            </a:pPr>
            <a:r>
              <a:rPr lang="ja-JP" altLang="en-US" smtClean="0"/>
              <a:t>　超高齢化社会を見据えれば非常に有効です。</a:t>
            </a:r>
          </a:p>
          <a:p>
            <a:pPr eaLnBrk="1" hangingPunct="1">
              <a:spcBef>
                <a:spcPct val="50000"/>
              </a:spcBef>
            </a:pPr>
            <a:endParaRPr lang="ja-JP" altLang="en-US" smtClean="0"/>
          </a:p>
          <a:p>
            <a:pPr eaLnBrk="1" hangingPunct="1">
              <a:spcBef>
                <a:spcPct val="50000"/>
              </a:spcBef>
            </a:pPr>
            <a:endParaRPr lang="ja-JP" altLang="en-US" smtClean="0"/>
          </a:p>
          <a:p>
            <a:endParaRPr lang="ja-JP"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7410"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mtClean="0"/>
              <a:t>■そもそも、中心市街地とは市民にとってどんな意味があるのでしょう。</a:t>
            </a:r>
          </a:p>
          <a:p>
            <a:pPr eaLnBrk="1" hangingPunct="1">
              <a:spcBef>
                <a:spcPct val="0"/>
              </a:spcBef>
            </a:pPr>
            <a:endParaRPr lang="ja-JP" altLang="en-US" smtClean="0"/>
          </a:p>
          <a:p>
            <a:pPr eaLnBrk="1" hangingPunct="1">
              <a:spcBef>
                <a:spcPct val="0"/>
              </a:spcBef>
            </a:pPr>
            <a:r>
              <a:rPr lang="ja-JP" altLang="en-US" smtClean="0"/>
              <a:t>○熊本市が、熊本市の中心市街地に関する市民アンケートの中で、中心市街地の印象について尋ねています。</a:t>
            </a:r>
          </a:p>
          <a:p>
            <a:pPr eaLnBrk="1" hangingPunct="1">
              <a:spcBef>
                <a:spcPct val="0"/>
              </a:spcBef>
            </a:pPr>
            <a:r>
              <a:rPr lang="ja-JP" altLang="en-US" smtClean="0"/>
              <a:t>「公共交通機関が便利」「暮らしに役立つ公共施設等が充実している」のほか、</a:t>
            </a:r>
          </a:p>
          <a:p>
            <a:pPr eaLnBrk="1" hangingPunct="1">
              <a:spcBef>
                <a:spcPct val="0"/>
              </a:spcBef>
            </a:pPr>
            <a:r>
              <a:rPr lang="ja-JP" altLang="en-US" smtClean="0"/>
              <a:t>中心市街地を「熊本の顔である」と評価した人の割合が６４．４％でした。</a:t>
            </a:r>
          </a:p>
          <a:p>
            <a:pPr eaLnBrk="1" hangingPunct="1">
              <a:spcBef>
                <a:spcPct val="0"/>
              </a:spcBef>
            </a:pPr>
            <a:endParaRPr lang="ja-JP" altLang="en-US" smtClean="0"/>
          </a:p>
          <a:p>
            <a:pPr eaLnBrk="1" hangingPunct="1">
              <a:spcBef>
                <a:spcPct val="0"/>
              </a:spcBef>
            </a:pPr>
            <a:r>
              <a:rPr lang="ja-JP" altLang="en-US" smtClean="0"/>
              <a:t>○それなら、中心市街地とは、熊本市にとって、もっとも大事な部分ということになります。</a:t>
            </a:r>
          </a:p>
          <a:p>
            <a:pPr eaLnBrk="1" hangingPunct="1">
              <a:spcBef>
                <a:spcPct val="0"/>
              </a:spcBef>
            </a:pPr>
            <a:endParaRPr lang="ja-JP" altLang="en-US" smtClean="0"/>
          </a:p>
          <a:p>
            <a:pPr eaLnBrk="1" hangingPunct="1">
              <a:spcBef>
                <a:spcPct val="0"/>
              </a:spcBef>
            </a:pPr>
            <a:endParaRPr lang="ja-JP" altLang="en-US" smtClean="0"/>
          </a:p>
          <a:p>
            <a:pPr eaLnBrk="1" hangingPunct="1">
              <a:spcBef>
                <a:spcPct val="0"/>
              </a:spcBef>
            </a:pPr>
            <a:endParaRPr lang="ja-JP" altLang="en-US" sz="1600" smtClean="0"/>
          </a:p>
          <a:p>
            <a:pPr eaLnBrk="1" hangingPunct="1">
              <a:spcBef>
                <a:spcPct val="0"/>
              </a:spcBef>
            </a:pPr>
            <a:endParaRPr lang="ja-JP" altLang="en-US" sz="1600" smtClean="0"/>
          </a:p>
          <a:p>
            <a:pPr eaLnBrk="1" hangingPunct="1">
              <a:spcBef>
                <a:spcPct val="0"/>
              </a:spcBef>
            </a:pPr>
            <a:endParaRPr lang="ja-JP" altLang="en-US" sz="1600" smtClean="0"/>
          </a:p>
          <a:p>
            <a:pPr eaLnBrk="1" hangingPunct="1">
              <a:spcBef>
                <a:spcPct val="0"/>
              </a:spcBef>
            </a:pPr>
            <a:endParaRPr lang="ja-JP" altLang="en-US" sz="1600" smtClean="0"/>
          </a:p>
        </p:txBody>
      </p:sp>
      <p:sp>
        <p:nvSpPr>
          <p:cNvPr id="17411" name="スライド番号プレースホルダ 3"/>
          <p:cNvSpPr txBox="1">
            <a:spLocks noGrp="1"/>
          </p:cNvSpPr>
          <p:nvPr/>
        </p:nvSpPr>
        <p:spPr bwMode="auto">
          <a:xfrm>
            <a:off x="3814763" y="9374188"/>
            <a:ext cx="2919412" cy="493712"/>
          </a:xfrm>
          <a:prstGeom prst="rect">
            <a:avLst/>
          </a:prstGeom>
          <a:noFill/>
          <a:ln w="9525">
            <a:noFill/>
            <a:miter lim="800000"/>
            <a:headEnd/>
            <a:tailEnd/>
          </a:ln>
        </p:spPr>
        <p:txBody>
          <a:bodyPr anchor="b"/>
          <a:lstStyle/>
          <a:p>
            <a:pPr algn="r"/>
            <a:fld id="{38D444D7-12D3-4037-B54B-94EF9C9A89F0}" type="slidenum">
              <a:rPr lang="ja-JP" altLang="en-US" sz="1200"/>
              <a:pPr algn="r"/>
              <a:t>2</a:t>
            </a:fld>
            <a:endParaRPr lang="en-US" altLang="ja-JP"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TextEdit="1"/>
          </p:cNvSpPr>
          <p:nvPr>
            <p:ph type="sldImg"/>
          </p:nvPr>
        </p:nvSpPr>
        <p:spPr bwMode="auto">
          <a:noFill/>
          <a:ln>
            <a:solidFill>
              <a:srgbClr val="000000"/>
            </a:solidFill>
            <a:miter lim="800000"/>
            <a:headEnd/>
            <a:tailEnd/>
          </a:ln>
        </p:spPr>
      </p:sp>
      <p:sp>
        <p:nvSpPr>
          <p:cNvPr id="57346" name="Rectangle 3"/>
          <p:cNvSpPr>
            <a:spLocks noGrp="1"/>
          </p:cNvSpPr>
          <p:nvPr>
            <p:ph type="body" idx="1"/>
          </p:nvPr>
        </p:nvSpPr>
        <p:spPr bwMode="auto">
          <a:noFill/>
        </p:spPr>
        <p:txBody>
          <a:bodyPr wrap="square" numCol="1" anchor="t" anchorCtr="0" compatLnSpc="1">
            <a:prstTxWarp prst="textNoShape">
              <a:avLst/>
            </a:prstTxWarp>
          </a:bodyPr>
          <a:lstStyle/>
          <a:p>
            <a:pPr>
              <a:lnSpc>
                <a:spcPct val="90000"/>
              </a:lnSpc>
            </a:pPr>
            <a:r>
              <a:rPr lang="ja-JP" altLang="en-US" smtClean="0"/>
              <a:t>○今後、街なかに供給して欲しい住宅のイメージは、１階が又は２階までが商業施設、</a:t>
            </a:r>
          </a:p>
          <a:p>
            <a:pPr>
              <a:lnSpc>
                <a:spcPct val="90000"/>
              </a:lnSpc>
            </a:pPr>
            <a:r>
              <a:rPr lang="ja-JP" altLang="en-US" smtClean="0"/>
              <a:t>それから上は賃貸マンションで、夫婦が老後を送ることを想定した広さや、設備、</a:t>
            </a:r>
          </a:p>
          <a:p>
            <a:pPr>
              <a:lnSpc>
                <a:spcPct val="90000"/>
              </a:lnSpc>
            </a:pPr>
            <a:r>
              <a:rPr lang="ja-JP" altLang="en-US" smtClean="0"/>
              <a:t>バリアフリー化、高すぎない家賃など。</a:t>
            </a:r>
          </a:p>
          <a:p>
            <a:pPr>
              <a:lnSpc>
                <a:spcPct val="90000"/>
              </a:lnSpc>
            </a:pPr>
            <a:endParaRPr lang="ja-JP" altLang="en-US" smtClean="0"/>
          </a:p>
          <a:p>
            <a:pPr>
              <a:lnSpc>
                <a:spcPct val="90000"/>
              </a:lnSpc>
            </a:pPr>
            <a:r>
              <a:rPr lang="ja-JP" altLang="en-US" smtClean="0"/>
              <a:t>○具体的には</a:t>
            </a:r>
          </a:p>
          <a:p>
            <a:pPr>
              <a:lnSpc>
                <a:spcPct val="90000"/>
              </a:lnSpc>
            </a:pPr>
            <a:r>
              <a:rPr lang="ja-JP" altLang="en-US" smtClean="0"/>
              <a:t>・建て替え融資の利子補給補助制度</a:t>
            </a:r>
          </a:p>
          <a:p>
            <a:pPr>
              <a:lnSpc>
                <a:spcPct val="90000"/>
              </a:lnSpc>
            </a:pPr>
            <a:r>
              <a:rPr lang="ja-JP" altLang="en-US" smtClean="0"/>
              <a:t>・固定資産税の減税措置</a:t>
            </a:r>
          </a:p>
          <a:p>
            <a:pPr>
              <a:lnSpc>
                <a:spcPct val="90000"/>
              </a:lnSpc>
            </a:pPr>
            <a:r>
              <a:rPr lang="ja-JP" altLang="en-US" smtClean="0"/>
              <a:t>または、役所の出先機関をテナントに入れるから、店舗付共同住宅をたててくれ、</a:t>
            </a:r>
          </a:p>
          <a:p>
            <a:pPr>
              <a:lnSpc>
                <a:spcPct val="90000"/>
              </a:lnSpc>
            </a:pPr>
            <a:r>
              <a:rPr lang="ja-JP" altLang="en-US" smtClean="0"/>
              <a:t>と積極的提案もありうると思います。</a:t>
            </a:r>
          </a:p>
          <a:p>
            <a:pPr>
              <a:lnSpc>
                <a:spcPct val="90000"/>
              </a:lnSpc>
            </a:pPr>
            <a:endParaRPr lang="ja-JP" altLang="en-US" smtClean="0"/>
          </a:p>
          <a:p>
            <a:pPr>
              <a:lnSpc>
                <a:spcPct val="90000"/>
              </a:lnSpc>
            </a:pPr>
            <a:r>
              <a:rPr lang="ja-JP" altLang="en-US" smtClean="0"/>
              <a:t>○高齢者にとって、徒歩圏に機能が集約された街なかは、非常にメリットが大きいのですが、</a:t>
            </a:r>
          </a:p>
          <a:p>
            <a:pPr>
              <a:lnSpc>
                <a:spcPct val="90000"/>
              </a:lnSpc>
            </a:pPr>
            <a:r>
              <a:rPr lang="ja-JP" altLang="en-US" smtClean="0"/>
              <a:t>既存の土地や住宅から移り住むことに抵抗感のあることが予測される。</a:t>
            </a:r>
          </a:p>
          <a:p>
            <a:pPr>
              <a:lnSpc>
                <a:spcPct val="90000"/>
              </a:lnSpc>
            </a:pPr>
            <a:endParaRPr lang="ja-JP" altLang="en-US" smtClean="0"/>
          </a:p>
          <a:p>
            <a:pPr>
              <a:lnSpc>
                <a:spcPct val="90000"/>
              </a:lnSpc>
            </a:pPr>
            <a:r>
              <a:rPr lang="ja-JP" altLang="en-US" smtClean="0"/>
              <a:t>そこには、定期借地権や定期借家権の制度を活用して、土地家屋の管理を維持しつつ、</a:t>
            </a:r>
          </a:p>
          <a:p>
            <a:pPr>
              <a:lnSpc>
                <a:spcPct val="90000"/>
              </a:lnSpc>
            </a:pPr>
            <a:r>
              <a:rPr lang="ja-JP" altLang="en-US" smtClean="0"/>
              <a:t>地代賃料をとることなどを提案します。</a:t>
            </a:r>
          </a:p>
          <a:p>
            <a:pPr>
              <a:lnSpc>
                <a:spcPct val="90000"/>
              </a:lnSpc>
            </a:pPr>
            <a:endParaRPr lang="ja-JP"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TextEdit="1"/>
          </p:cNvSpPr>
          <p:nvPr>
            <p:ph type="sldImg"/>
          </p:nvPr>
        </p:nvSpPr>
        <p:spPr bwMode="auto">
          <a:noFill/>
          <a:ln>
            <a:solidFill>
              <a:srgbClr val="000000"/>
            </a:solidFill>
            <a:miter lim="800000"/>
            <a:headEnd/>
            <a:tailEnd/>
          </a:ln>
        </p:spPr>
      </p:sp>
      <p:sp>
        <p:nvSpPr>
          <p:cNvPr id="5939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50000"/>
              </a:spcBef>
            </a:pPr>
            <a:r>
              <a:rPr lang="en-US" altLang="ja-JP" smtClean="0"/>
              <a:t>『</a:t>
            </a:r>
            <a:r>
              <a:rPr lang="ja-JP" altLang="en-US" smtClean="0"/>
              <a:t>ガーデンロード</a:t>
            </a:r>
            <a:r>
              <a:rPr lang="en-US" altLang="ja-JP" smtClean="0"/>
              <a:t>』</a:t>
            </a:r>
            <a:r>
              <a:rPr lang="ja-JP" altLang="en-US" smtClean="0"/>
              <a:t>を実現するために</a:t>
            </a:r>
          </a:p>
          <a:p>
            <a:pPr eaLnBrk="1" hangingPunct="1">
              <a:spcBef>
                <a:spcPct val="50000"/>
              </a:spcBef>
            </a:pPr>
            <a:endParaRPr lang="ja-JP" altLang="en-US" smtClean="0"/>
          </a:p>
          <a:p>
            <a:r>
              <a:rPr lang="ja-JP" altLang="en-US" smtClean="0"/>
              <a:t>・商店街組合との連携、協働</a:t>
            </a:r>
          </a:p>
          <a:p>
            <a:r>
              <a:rPr lang="ja-JP" altLang="en-US" smtClean="0"/>
              <a:t>・道路行政との交通規制を含めた連携</a:t>
            </a:r>
          </a:p>
          <a:p>
            <a:r>
              <a:rPr lang="ja-JP" altLang="en-US" smtClean="0"/>
              <a:t>・市民参画</a:t>
            </a:r>
          </a:p>
          <a:p>
            <a:r>
              <a:rPr lang="ja-JP" altLang="en-US" smtClean="0"/>
              <a:t>・維持管理・企画運営の体制づくり　などがあげられますが、</a:t>
            </a:r>
          </a:p>
          <a:p>
            <a:endParaRPr lang="ja-JP" altLang="en-US" smtClean="0"/>
          </a:p>
          <a:p>
            <a:r>
              <a:rPr lang="ja-JP" altLang="en-US" smtClean="0"/>
              <a:t>今後、さらなる研究を続けたいと思います。</a:t>
            </a:r>
          </a:p>
          <a:p>
            <a:endParaRPr lang="ja-JP" altLang="en-US" smtClean="0"/>
          </a:p>
          <a:p>
            <a:endParaRPr lang="ja-JP" altLang="en-US" smtClean="0"/>
          </a:p>
          <a:p>
            <a:r>
              <a:rPr lang="ja-JP" altLang="en-US" smtClean="0"/>
              <a:t>本日はありがとうございました。</a:t>
            </a:r>
          </a:p>
          <a:p>
            <a:endParaRPr lang="ja-JP"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r>
              <a:rPr lang="ja-JP" altLang="en-US" smtClean="0"/>
              <a:t>○中心市街地における滞在時間は、全体的には２～３時間という割合が最も多くなっています。</a:t>
            </a:r>
          </a:p>
          <a:p>
            <a:r>
              <a:rPr lang="ja-JP" altLang="en-US" smtClean="0"/>
              <a:t>若い世代で比較的長く、逆に中高年の滞在時間が短くなっています。</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bwMode="auto">
          <a:noFill/>
          <a:ln>
            <a:solidFill>
              <a:srgbClr val="000000"/>
            </a:solidFill>
            <a:miter lim="800000"/>
            <a:headEnd/>
            <a:tailEnd/>
          </a:ln>
        </p:spPr>
      </p:sp>
      <p:sp>
        <p:nvSpPr>
          <p:cNvPr id="21506" name="Rectangle 3"/>
          <p:cNvSpPr>
            <a:spLocks noGrp="1"/>
          </p:cNvSpPr>
          <p:nvPr>
            <p:ph type="body" idx="1"/>
          </p:nvPr>
        </p:nvSpPr>
        <p:spPr bwMode="auto">
          <a:noFill/>
        </p:spPr>
        <p:txBody>
          <a:bodyPr wrap="square" numCol="1" anchor="t" anchorCtr="0" compatLnSpc="1">
            <a:prstTxWarp prst="textNoShape">
              <a:avLst/>
            </a:prstTxWarp>
          </a:bodyPr>
          <a:lstStyle/>
          <a:p>
            <a:r>
              <a:rPr lang="ja-JP" altLang="en-US" smtClean="0"/>
              <a:t>○中心市街地に求めるものは、</a:t>
            </a:r>
          </a:p>
          <a:p>
            <a:r>
              <a:rPr lang="ja-JP" altLang="en-US" smtClean="0"/>
              <a:t>　「安全・安心のまちづくり（９７．３％）」</a:t>
            </a:r>
          </a:p>
          <a:p>
            <a:r>
              <a:rPr lang="ja-JP" altLang="en-US" smtClean="0"/>
              <a:t>　「公共交通機関の利便性向上（９５．５％）」</a:t>
            </a:r>
          </a:p>
          <a:p>
            <a:r>
              <a:rPr lang="ja-JP" altLang="en-US" smtClean="0"/>
              <a:t>　「快適に過ごすための環境づくり（９４．０％）」いずれも９５％以上となっています。</a:t>
            </a:r>
          </a:p>
          <a:p>
            <a:endParaRPr lang="ja-JP"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TextEdit="1"/>
          </p:cNvSpPr>
          <p:nvPr>
            <p:ph type="sldImg"/>
          </p:nvPr>
        </p:nvSpPr>
        <p:spPr bwMode="auto">
          <a:noFill/>
          <a:ln>
            <a:solidFill>
              <a:srgbClr val="000000"/>
            </a:solidFill>
            <a:miter lim="800000"/>
            <a:headEnd/>
            <a:tailEnd/>
          </a:ln>
        </p:spPr>
      </p:sp>
      <p:sp>
        <p:nvSpPr>
          <p:cNvPr id="23554" name="Rectangle 3"/>
          <p:cNvSpPr>
            <a:spLocks noGrp="1"/>
          </p:cNvSpPr>
          <p:nvPr>
            <p:ph type="body" idx="1"/>
          </p:nvPr>
        </p:nvSpPr>
        <p:spPr bwMode="auto">
          <a:noFill/>
        </p:spPr>
        <p:txBody>
          <a:bodyPr wrap="square" numCol="1" anchor="t" anchorCtr="0" compatLnSpc="1">
            <a:prstTxWarp prst="textNoShape">
              <a:avLst/>
            </a:prstTxWarp>
          </a:bodyPr>
          <a:lstStyle/>
          <a:p>
            <a:r>
              <a:rPr lang="ja-JP" altLang="en-US" smtClean="0"/>
              <a:t>じゃあ、中心市街地の実態はどうなのでしょう。</a:t>
            </a:r>
          </a:p>
          <a:p>
            <a:r>
              <a:rPr lang="ja-JP" altLang="en-US" smtClean="0"/>
              <a:t>次のような統計がでています。</a:t>
            </a:r>
          </a:p>
          <a:p>
            <a:endParaRPr lang="ja-JP" altLang="en-US" smtClean="0"/>
          </a:p>
          <a:p>
            <a:r>
              <a:rPr lang="ja-JP" altLang="en-US" smtClean="0"/>
              <a:t>■まちなか回遊人口</a:t>
            </a:r>
          </a:p>
          <a:p>
            <a:r>
              <a:rPr lang="ja-JP" altLang="en-US" smtClean="0"/>
              <a:t>５年で　</a:t>
            </a:r>
            <a:r>
              <a:rPr lang="en-US" altLang="ja-JP" smtClean="0"/>
              <a:t>66,000</a:t>
            </a:r>
            <a:r>
              <a:rPr lang="ja-JP" altLang="en-US" smtClean="0"/>
              <a:t>人　約２０％　減</a:t>
            </a:r>
          </a:p>
          <a:p>
            <a:endParaRPr lang="en-US" altLang="ja-JP" smtClean="0"/>
          </a:p>
          <a:p>
            <a:r>
              <a:rPr lang="en-US" altLang="ja-JP" smtClean="0"/>
              <a:t>■</a:t>
            </a:r>
            <a:r>
              <a:rPr lang="ja-JP" altLang="en-US" smtClean="0"/>
              <a:t>中心市街地の商店数減少</a:t>
            </a:r>
          </a:p>
          <a:p>
            <a:r>
              <a:rPr lang="ja-JP" altLang="en-US" smtClean="0"/>
              <a:t>　　　　　　</a:t>
            </a:r>
            <a:r>
              <a:rPr lang="en-US" altLang="ja-JP" smtClean="0"/>
              <a:t>13</a:t>
            </a:r>
            <a:r>
              <a:rPr lang="ja-JP" altLang="en-US" smtClean="0"/>
              <a:t>年で　２６％　減</a:t>
            </a:r>
            <a:endParaRPr lang="en-US" altLang="ja-JP" smtClean="0"/>
          </a:p>
          <a:p>
            <a:endParaRPr lang="en-US" altLang="ja-JP" smtClean="0"/>
          </a:p>
          <a:p>
            <a:r>
              <a:rPr lang="en-US" altLang="ja-JP" smtClean="0"/>
              <a:t>■</a:t>
            </a:r>
            <a:r>
              <a:rPr lang="ja-JP" altLang="en-US" smtClean="0"/>
              <a:t>商品販売額の減少</a:t>
            </a:r>
          </a:p>
          <a:p>
            <a:r>
              <a:rPr lang="en-US" altLang="ja-JP" smtClean="0"/>
              <a:t>13</a:t>
            </a:r>
            <a:r>
              <a:rPr lang="ja-JP" altLang="en-US" smtClean="0"/>
              <a:t>年で　</a:t>
            </a:r>
            <a:r>
              <a:rPr lang="en-US" altLang="ja-JP" smtClean="0"/>
              <a:t>700</a:t>
            </a:r>
            <a:r>
              <a:rPr lang="ja-JP" altLang="en-US" smtClean="0"/>
              <a:t>億円　約３０％　減</a:t>
            </a:r>
            <a:endParaRPr lang="en-US" altLang="ja-JP" smtClean="0"/>
          </a:p>
          <a:p>
            <a:endParaRPr lang="en-US" altLang="ja-JP" smtClean="0"/>
          </a:p>
          <a:p>
            <a:endParaRPr lang="en-US" altLang="ja-JP" smtClean="0"/>
          </a:p>
          <a:p>
            <a:pPr algn="ctr" eaLnBrk="1" hangingPunct="1">
              <a:spcBef>
                <a:spcPct val="50000"/>
              </a:spcBef>
            </a:pPr>
            <a:endParaRPr lang="ja-JP" altLang="en-US" smtClean="0"/>
          </a:p>
          <a:p>
            <a:pPr algn="ctr" eaLnBrk="1" hangingPunct="1">
              <a:spcBef>
                <a:spcPct val="50000"/>
              </a:spcBef>
            </a:pPr>
            <a:endParaRPr lang="ja-JP"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TextEdit="1"/>
          </p:cNvSpPr>
          <p:nvPr>
            <p:ph type="sldImg"/>
          </p:nvPr>
        </p:nvSpPr>
        <p:spPr bwMode="auto">
          <a:noFill/>
          <a:ln>
            <a:solidFill>
              <a:srgbClr val="000000"/>
            </a:solidFill>
            <a:miter lim="800000"/>
            <a:headEnd/>
            <a:tailEnd/>
          </a:ln>
        </p:spPr>
      </p:sp>
      <p:sp>
        <p:nvSpPr>
          <p:cNvPr id="27650" name="Rectangle 3"/>
          <p:cNvSpPr>
            <a:spLocks noGrp="1"/>
          </p:cNvSpPr>
          <p:nvPr>
            <p:ph type="body" idx="1"/>
          </p:nvPr>
        </p:nvSpPr>
        <p:spPr bwMode="auto">
          <a:noFill/>
        </p:spPr>
        <p:txBody>
          <a:bodyPr wrap="square" numCol="1" anchor="t" anchorCtr="0" compatLnSpc="1">
            <a:prstTxWarp prst="textNoShape">
              <a:avLst/>
            </a:prstTxWarp>
          </a:bodyPr>
          <a:lstStyle/>
          <a:p>
            <a:r>
              <a:rPr lang="ja-JP" altLang="en-US" smtClean="0"/>
              <a:t>○じゃあ、いままで何もしなかったのかというと、そうではありません。</a:t>
            </a:r>
          </a:p>
          <a:p>
            <a:r>
              <a:rPr lang="ja-JP" altLang="en-US" smtClean="0"/>
              <a:t>次のようにたくさんの事業を行ってきています。</a:t>
            </a:r>
          </a:p>
          <a:p>
            <a:endParaRPr lang="ja-JP" altLang="en-US" smtClean="0"/>
          </a:p>
          <a:p>
            <a:r>
              <a:rPr lang="ja-JP" altLang="en-US" smtClean="0"/>
              <a:t>○事業数で、実に６２事業。</a:t>
            </a:r>
          </a:p>
          <a:p>
            <a:r>
              <a:rPr lang="ja-JP" altLang="en-US" smtClean="0"/>
              <a:t>　行政で３５事業</a:t>
            </a:r>
          </a:p>
          <a:p>
            <a:r>
              <a:rPr lang="ja-JP" altLang="en-US" smtClean="0"/>
              <a:t>　民間で１１事業</a:t>
            </a:r>
          </a:p>
          <a:p>
            <a:r>
              <a:rPr lang="ja-JP" altLang="en-US" smtClean="0"/>
              <a:t>　行政及び民間の協働で１６事業</a:t>
            </a:r>
          </a:p>
          <a:p>
            <a:endParaRPr lang="ja-JP" altLang="en-US" smtClean="0"/>
          </a:p>
          <a:p>
            <a:r>
              <a:rPr lang="ja-JP" altLang="en-US" smtClean="0"/>
              <a:t>○このように、商店街や市民団体の努力もあり、一定のにぎわいは維持しているものの、</a:t>
            </a:r>
          </a:p>
          <a:p>
            <a:r>
              <a:rPr lang="ja-JP" altLang="en-US" smtClean="0"/>
              <a:t>　やはり、それは、Ｖ字回復などは見込めません。</a:t>
            </a:r>
          </a:p>
          <a:p>
            <a:endParaRPr lang="ja-JP" altLang="en-US" smtClean="0"/>
          </a:p>
          <a:p>
            <a:r>
              <a:rPr lang="ja-JP" altLang="en-US" smtClean="0"/>
              <a:t>○じゃあどうしようか、と考えたんですが。</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29698"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mtClean="0"/>
              <a:t>■人口が減少してるのか。</a:t>
            </a:r>
          </a:p>
          <a:p>
            <a:pPr eaLnBrk="1" hangingPunct="1">
              <a:spcBef>
                <a:spcPct val="0"/>
              </a:spcBef>
            </a:pPr>
            <a:r>
              <a:rPr lang="ja-JP" altLang="en-US" smtClean="0"/>
              <a:t>　熊本市の人口は周辺３町との合併により増加しています。</a:t>
            </a:r>
          </a:p>
          <a:p>
            <a:pPr eaLnBrk="1" hangingPunct="1">
              <a:spcBef>
                <a:spcPct val="0"/>
              </a:spcBef>
            </a:pPr>
            <a:r>
              <a:rPr lang="ja-JP" altLang="en-US" smtClean="0"/>
              <a:t>　一方、中心市街地の人口は減少していたが、平成１２年を底に上昇に転じています。（国勢調査）</a:t>
            </a:r>
          </a:p>
          <a:p>
            <a:pPr eaLnBrk="1" hangingPunct="1">
              <a:spcBef>
                <a:spcPct val="0"/>
              </a:spcBef>
            </a:pPr>
            <a:endParaRPr lang="ja-JP" altLang="en-US" smtClean="0"/>
          </a:p>
          <a:p>
            <a:r>
              <a:rPr lang="ja-JP" altLang="en-US" smtClean="0"/>
              <a:t>■若者が少ないのか。</a:t>
            </a:r>
          </a:p>
          <a:p>
            <a:r>
              <a:rPr lang="ja-JP" altLang="en-US" smtClean="0"/>
              <a:t>　世帯数は増加、とりわけ、中心市街地においてはファミリー層の増加率が高くなっています。</a:t>
            </a:r>
          </a:p>
          <a:p>
            <a:r>
              <a:rPr lang="ja-JP" altLang="en-US" smtClean="0"/>
              <a:t>　中心市街地は市全域に比べて、高齢者の割合が多く、禁煙はほぼ横ばいで、平成２３年度は２１．９％となっています。</a:t>
            </a:r>
          </a:p>
          <a:p>
            <a:endParaRPr lang="ja-JP" altLang="en-US" smtClean="0"/>
          </a:p>
          <a:p>
            <a:r>
              <a:rPr lang="ja-JP" altLang="en-US" smtClean="0"/>
              <a:t>■空き店舗・オフィスが増えたのか。そのとおりです。</a:t>
            </a:r>
            <a:endParaRPr lang="en-US" altLang="ja-JP" smtClean="0"/>
          </a:p>
          <a:p>
            <a:endParaRPr lang="ja-JP" altLang="en-US" smtClean="0"/>
          </a:p>
          <a:p>
            <a:r>
              <a:rPr lang="ja-JP" altLang="en-US" smtClean="0"/>
              <a:t>■お客さんが減ってるのか。そのとおり。</a:t>
            </a:r>
          </a:p>
          <a:p>
            <a:pPr eaLnBrk="1" hangingPunct="1">
              <a:spcBef>
                <a:spcPct val="50000"/>
              </a:spcBef>
            </a:pPr>
            <a:endParaRPr lang="ja-JP" altLang="en-US" smtClean="0"/>
          </a:p>
          <a:p>
            <a:pPr eaLnBrk="1" hangingPunct="1">
              <a:spcBef>
                <a:spcPct val="0"/>
              </a:spcBef>
            </a:pPr>
            <a:endParaRPr lang="ja-JP" altLang="en-US" smtClean="0"/>
          </a:p>
          <a:p>
            <a:pPr eaLnBrk="1" hangingPunct="1">
              <a:spcBef>
                <a:spcPct val="0"/>
              </a:spcBef>
            </a:pPr>
            <a:endParaRPr lang="ja-JP" altLang="en-US" sz="1600" smtClean="0"/>
          </a:p>
          <a:p>
            <a:pPr eaLnBrk="1" hangingPunct="1">
              <a:spcBef>
                <a:spcPct val="0"/>
              </a:spcBef>
            </a:pPr>
            <a:endParaRPr lang="ja-JP" altLang="en-US" sz="1600" smtClean="0"/>
          </a:p>
          <a:p>
            <a:pPr eaLnBrk="1" hangingPunct="1">
              <a:spcBef>
                <a:spcPct val="0"/>
              </a:spcBef>
            </a:pPr>
            <a:endParaRPr lang="ja-JP" altLang="en-US" sz="1600" smtClean="0"/>
          </a:p>
        </p:txBody>
      </p:sp>
      <p:sp>
        <p:nvSpPr>
          <p:cNvPr id="29699"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114E06C-4CFA-4680-ACE3-1F52D49F28AD}" type="slidenum">
              <a:rPr lang="ja-JP" altLang="en-US" smtClean="0"/>
              <a:pPr/>
              <a:t>9</a:t>
            </a:fld>
            <a:endParaRPr lang="en-US" altLang="ja-JP"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TextEdit="1"/>
          </p:cNvSpPr>
          <p:nvPr>
            <p:ph type="sldImg"/>
          </p:nvPr>
        </p:nvSpPr>
        <p:spPr bwMode="auto">
          <a:noFill/>
          <a:ln>
            <a:solidFill>
              <a:srgbClr val="000000"/>
            </a:solidFill>
            <a:miter lim="800000"/>
            <a:headEnd/>
            <a:tailEnd/>
          </a:ln>
        </p:spPr>
      </p:sp>
      <p:sp>
        <p:nvSpPr>
          <p:cNvPr id="32770" name="Rectangle 3"/>
          <p:cNvSpPr>
            <a:spLocks noGrp="1"/>
          </p:cNvSpPr>
          <p:nvPr>
            <p:ph type="body" idx="1"/>
          </p:nvPr>
        </p:nvSpPr>
        <p:spPr bwMode="auto">
          <a:noFill/>
        </p:spPr>
        <p:txBody>
          <a:bodyPr wrap="square" numCol="1" anchor="t" anchorCtr="0" compatLnSpc="1">
            <a:prstTxWarp prst="textNoShape">
              <a:avLst/>
            </a:prstTxWarp>
          </a:bodyPr>
          <a:lstStyle/>
          <a:p>
            <a:r>
              <a:rPr lang="ja-JP" altLang="en-US" smtClean="0"/>
              <a:t>○高齢者が中心市街地に集まる仕掛けを考えます。</a:t>
            </a:r>
          </a:p>
          <a:p>
            <a:endParaRPr lang="ja-JP"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TextEdit="1"/>
          </p:cNvSpPr>
          <p:nvPr>
            <p:ph type="sldImg"/>
          </p:nvPr>
        </p:nvSpPr>
        <p:spPr bwMode="auto">
          <a:noFill/>
          <a:ln>
            <a:solidFill>
              <a:srgbClr val="000000"/>
            </a:solidFill>
            <a:miter lim="800000"/>
            <a:headEnd/>
            <a:tailEnd/>
          </a:ln>
        </p:spPr>
      </p:sp>
      <p:sp>
        <p:nvSpPr>
          <p:cNvPr id="34818" name="Rectangle 3"/>
          <p:cNvSpPr>
            <a:spLocks noGrp="1"/>
          </p:cNvSpPr>
          <p:nvPr>
            <p:ph type="body" idx="1"/>
          </p:nvPr>
        </p:nvSpPr>
        <p:spPr bwMode="auto">
          <a:noFill/>
        </p:spPr>
        <p:txBody>
          <a:bodyPr wrap="square" numCol="1" anchor="t" anchorCtr="0" compatLnSpc="1">
            <a:prstTxWarp prst="textNoShape">
              <a:avLst/>
            </a:prstTxWarp>
          </a:bodyPr>
          <a:lstStyle/>
          <a:p>
            <a:r>
              <a:rPr lang="ja-JP" altLang="en-US" smtClean="0"/>
              <a:t>○じゃあ、高齢者のことを知らなくてはいけません。</a:t>
            </a:r>
          </a:p>
          <a:p>
            <a:endParaRPr lang="ja-JP" altLang="en-US" smtClean="0"/>
          </a:p>
          <a:p>
            <a:r>
              <a:rPr lang="ja-JP" altLang="en-US" smtClean="0"/>
              <a:t>○</a:t>
            </a:r>
            <a:r>
              <a:rPr lang="en-US" altLang="ja-JP" smtClean="0"/>
              <a:t>2005</a:t>
            </a:r>
            <a:r>
              <a:rPr lang="ja-JP" altLang="en-US" smtClean="0"/>
              <a:t>年に、日経新聞者がアンケートをとっています。この中では６０歳以上をシニア世代と定義しています。</a:t>
            </a:r>
          </a:p>
          <a:p>
            <a:endParaRPr lang="ja-JP" altLang="en-US" smtClean="0"/>
          </a:p>
          <a:p>
            <a:r>
              <a:rPr lang="ja-JP" altLang="en-US" smtClean="0"/>
              <a:t>○その中で、９割近い人が、「気持ちは若い方だ」と回答しています。</a:t>
            </a:r>
          </a:p>
          <a:p>
            <a:r>
              <a:rPr lang="ja-JP" altLang="en-US" smtClean="0"/>
              <a:t>また、７割の人は「いつもまでの若くありたい」と思っています。</a:t>
            </a:r>
          </a:p>
          <a:p>
            <a:r>
              <a:rPr lang="ja-JP" altLang="en-US" smtClean="0"/>
              <a:t>１０年前比べて行動範囲が狭くなったと回答する人が半数を超えていますが、</a:t>
            </a:r>
          </a:p>
          <a:p>
            <a:endParaRPr lang="ja-JP" altLang="en-US" smtClean="0"/>
          </a:p>
          <a:p>
            <a:r>
              <a:rPr lang="ja-JP" altLang="en-US" smtClean="0"/>
              <a:t>自分で楽しむためにお金を使う機会が増えたとうい人が６割以上に、</a:t>
            </a:r>
          </a:p>
          <a:p>
            <a:r>
              <a:rPr lang="ja-JP" altLang="en-US" smtClean="0"/>
              <a:t>生活を楽しむことに意欲的になったと回答した人が約８割となっています。</a:t>
            </a:r>
          </a:p>
          <a:p>
            <a:endParaRPr lang="ja-JP" altLang="en-US" smtClean="0"/>
          </a:p>
          <a:p>
            <a:endParaRPr lang="ja-JP"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243AEDB-6817-414A-8120-8A1781099C99}" type="slidenum">
              <a:rPr lang="en-US" altLang="ja-JP"/>
              <a:pPr>
                <a:defRPr/>
              </a:pPr>
              <a:t>&lt;#&gt;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3BDD451-9334-4726-A835-B75B25279E78}" type="slidenum">
              <a:rPr lang="en-US" altLang="ja-JP"/>
              <a:pPr>
                <a:defRPr/>
              </a:pPr>
              <a:t>&lt;#&gt;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A1D0DB1-E99D-4553-9D62-00D85A34583D}" type="slidenum">
              <a:rPr lang="en-US" altLang="ja-JP"/>
              <a:pPr>
                <a:defRPr/>
              </a:pPr>
              <a:t>&lt;#&gt;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3CC115D-588D-4B5F-8E5F-6E4BF975C654}" type="slidenum">
              <a:rPr lang="en-US" altLang="ja-JP"/>
              <a:pPr>
                <a:defRPr/>
              </a:pPr>
              <a:t>&lt;#&gt;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1E2C33C-4165-498B-899F-1AD99A2BDA5E}" type="slidenum">
              <a:rPr lang="en-US" altLang="ja-JP"/>
              <a:pPr>
                <a:defRPr/>
              </a:pPr>
              <a:t>&lt;#&gt;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5733DF47-FCF7-48CF-9395-BBA9B96B526A}" type="slidenum">
              <a:rPr lang="en-US" altLang="ja-JP"/>
              <a:pPr>
                <a:defRPr/>
              </a:pPr>
              <a:t>&lt;#&gt;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F63994FE-F5BB-4E06-B730-D75DC2C4D9FF}" type="slidenum">
              <a:rPr lang="en-US" altLang="ja-JP"/>
              <a:pPr>
                <a:defRPr/>
              </a:pPr>
              <a:t>&lt;#&gt;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05F8F6D1-7F25-44BA-9F43-40132CA7A5C3}" type="slidenum">
              <a:rPr lang="en-US" altLang="ja-JP"/>
              <a:pPr>
                <a:defRPr/>
              </a:pPr>
              <a:t>&lt;#&gt;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2D142B0E-7E13-4D54-A800-D9B8F0E11092}" type="slidenum">
              <a:rPr lang="en-US" altLang="ja-JP"/>
              <a:pPr>
                <a:defRPr/>
              </a:pPr>
              <a:t>&lt;#&gt;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6D683126-0658-4CC2-8B2A-B9B81167A1CB}" type="slidenum">
              <a:rPr lang="en-US" altLang="ja-JP"/>
              <a:pPr>
                <a:defRPr/>
              </a:pPr>
              <a:t>&lt;#&gt;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3668192B-CCEF-48AC-9264-FF6B505CE310}" type="slidenum">
              <a:rPr lang="en-US" altLang="ja-JP"/>
              <a:pPr>
                <a:defRPr/>
              </a:pPr>
              <a:t>&lt;#&gt;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5B7C148-C03F-4BF4-BB37-AF57C092EE54}"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3"/>
          <p:cNvSpPr>
            <a:spLocks noGrp="1" noChangeArrowheads="1"/>
          </p:cNvSpPr>
          <p:nvPr>
            <p:ph type="subTitle" idx="1"/>
          </p:nvPr>
        </p:nvSpPr>
        <p:spPr>
          <a:xfrm>
            <a:off x="1187450" y="4221163"/>
            <a:ext cx="6472238" cy="1152525"/>
          </a:xfrm>
        </p:spPr>
        <p:txBody>
          <a:bodyPr/>
          <a:lstStyle/>
          <a:p>
            <a:pPr eaLnBrk="1" hangingPunct="1">
              <a:lnSpc>
                <a:spcPct val="90000"/>
              </a:lnSpc>
            </a:pPr>
            <a:r>
              <a:rPr lang="ja-JP" altLang="en-US" smtClean="0"/>
              <a:t>政策形成実践研修４班</a:t>
            </a:r>
          </a:p>
          <a:p>
            <a:pPr eaLnBrk="1" hangingPunct="1">
              <a:lnSpc>
                <a:spcPct val="90000"/>
              </a:lnSpc>
            </a:pPr>
            <a:r>
              <a:rPr lang="ja-JP" altLang="en-US" smtClean="0"/>
              <a:t>平成２４年１１月４日（日）</a:t>
            </a:r>
          </a:p>
        </p:txBody>
      </p:sp>
      <p:sp>
        <p:nvSpPr>
          <p:cNvPr id="14338" name="Text Box 4"/>
          <p:cNvSpPr txBox="1">
            <a:spLocks noChangeArrowheads="1"/>
          </p:cNvSpPr>
          <p:nvPr/>
        </p:nvSpPr>
        <p:spPr bwMode="auto">
          <a:xfrm>
            <a:off x="5508625" y="5300663"/>
            <a:ext cx="3313113" cy="1314450"/>
          </a:xfrm>
          <a:prstGeom prst="rect">
            <a:avLst/>
          </a:prstGeom>
          <a:solidFill>
            <a:schemeClr val="bg1"/>
          </a:solidFill>
          <a:ln w="9525">
            <a:noFill/>
            <a:miter lim="800000"/>
            <a:headEnd/>
            <a:tailEnd/>
          </a:ln>
        </p:spPr>
        <p:txBody>
          <a:bodyPr>
            <a:spAutoFit/>
          </a:bodyPr>
          <a:lstStyle/>
          <a:p>
            <a:r>
              <a:rPr lang="ja-JP" altLang="en-US" sz="1600"/>
              <a:t>総務課法制室           　川嶋　和広</a:t>
            </a:r>
          </a:p>
          <a:p>
            <a:r>
              <a:rPr lang="ja-JP" altLang="en-US" sz="1600"/>
              <a:t>子ども支援課            　橋井　一奈</a:t>
            </a:r>
          </a:p>
          <a:p>
            <a:r>
              <a:rPr lang="ja-JP" altLang="en-US" sz="1600"/>
              <a:t>西区役所総務企画課　山田　美幸</a:t>
            </a:r>
          </a:p>
          <a:p>
            <a:r>
              <a:rPr lang="ja-JP" altLang="en-US" sz="1600"/>
              <a:t>都市政策課　         　　 佐治　一誠</a:t>
            </a:r>
            <a:endParaRPr lang="en-US" altLang="ja-JP" sz="1600"/>
          </a:p>
          <a:p>
            <a:r>
              <a:rPr lang="ja-JP" altLang="en-US" sz="1600"/>
              <a:t>上下水道局水運用課　高橋　征二</a:t>
            </a:r>
          </a:p>
        </p:txBody>
      </p:sp>
      <p:sp>
        <p:nvSpPr>
          <p:cNvPr id="14339" name="Rectangle 2"/>
          <p:cNvSpPr>
            <a:spLocks noGrp="1" noChangeArrowheads="1"/>
          </p:cNvSpPr>
          <p:nvPr>
            <p:ph type="ctrTitle"/>
          </p:nvPr>
        </p:nvSpPr>
        <p:spPr>
          <a:xfrm>
            <a:off x="755650" y="2852738"/>
            <a:ext cx="7561263" cy="1368425"/>
          </a:xfrm>
          <a:solidFill>
            <a:schemeClr val="bg1"/>
          </a:solidFill>
        </p:spPr>
        <p:txBody>
          <a:bodyPr/>
          <a:lstStyle/>
          <a:p>
            <a:pPr eaLnBrk="1" hangingPunct="1"/>
            <a:r>
              <a:rPr lang="ja-JP" altLang="en-US" sz="3200" smtClean="0"/>
              <a:t>中心市街地の活性化に向けて</a:t>
            </a:r>
            <a:r>
              <a:rPr lang="ja-JP" altLang="en-US" sz="3600" smtClean="0"/>
              <a:t/>
            </a:r>
            <a:br>
              <a:rPr lang="ja-JP" altLang="en-US" sz="3600" smtClean="0"/>
            </a:br>
            <a:r>
              <a:rPr lang="ja-JP" altLang="en-US" sz="5400" smtClean="0"/>
              <a:t>～道路から庭へ～</a:t>
            </a:r>
          </a:p>
        </p:txBody>
      </p:sp>
      <p:pic>
        <p:nvPicPr>
          <p:cNvPr id="14340" name="Picture 6" descr="下通りダイエー横から"/>
          <p:cNvPicPr>
            <a:picLocks noChangeAspect="1" noChangeArrowheads="1"/>
          </p:cNvPicPr>
          <p:nvPr/>
        </p:nvPicPr>
        <p:blipFill>
          <a:blip r:embed="rId3"/>
          <a:srcRect/>
          <a:stretch>
            <a:fillRect/>
          </a:stretch>
        </p:blipFill>
        <p:spPr bwMode="auto">
          <a:xfrm>
            <a:off x="611188" y="476250"/>
            <a:ext cx="7921625" cy="2465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2"/>
          <p:cNvSpPr txBox="1">
            <a:spLocks noChangeArrowheads="1"/>
          </p:cNvSpPr>
          <p:nvPr/>
        </p:nvSpPr>
        <p:spPr bwMode="auto">
          <a:xfrm>
            <a:off x="0" y="0"/>
            <a:ext cx="9144000" cy="457200"/>
          </a:xfrm>
          <a:prstGeom prst="rect">
            <a:avLst/>
          </a:prstGeom>
          <a:solidFill>
            <a:srgbClr val="3366FF"/>
          </a:solidFill>
          <a:ln w="9525">
            <a:noFill/>
            <a:miter lim="800000"/>
            <a:headEnd/>
            <a:tailEnd/>
          </a:ln>
        </p:spPr>
        <p:txBody>
          <a:bodyPr>
            <a:spAutoFit/>
          </a:bodyPr>
          <a:lstStyle/>
          <a:p>
            <a:pPr algn="ctr">
              <a:spcBef>
                <a:spcPct val="50000"/>
              </a:spcBef>
            </a:pPr>
            <a:r>
              <a:rPr lang="ja-JP" altLang="en-US">
                <a:solidFill>
                  <a:srgbClr val="FFFF99"/>
                </a:solidFill>
              </a:rPr>
              <a:t>中心市街地活性化（問題提起・仮説）</a:t>
            </a:r>
          </a:p>
        </p:txBody>
      </p:sp>
      <p:sp>
        <p:nvSpPr>
          <p:cNvPr id="30722" name="AutoShape 7"/>
          <p:cNvSpPr>
            <a:spLocks noChangeArrowheads="1"/>
          </p:cNvSpPr>
          <p:nvPr/>
        </p:nvSpPr>
        <p:spPr bwMode="auto">
          <a:xfrm>
            <a:off x="3779838" y="2205038"/>
            <a:ext cx="1441450" cy="793750"/>
          </a:xfrm>
          <a:prstGeom prst="downArrow">
            <a:avLst>
              <a:gd name="adj1" fmla="val 50000"/>
              <a:gd name="adj2" fmla="val 25000"/>
            </a:avLst>
          </a:prstGeom>
          <a:solidFill>
            <a:schemeClr val="accent2"/>
          </a:solidFill>
          <a:ln w="9525">
            <a:noFill/>
            <a:miter lim="800000"/>
            <a:headEnd/>
            <a:tailEnd/>
          </a:ln>
        </p:spPr>
        <p:txBody>
          <a:bodyPr vert="eaVert" wrap="none" anchor="ctr"/>
          <a:lstStyle/>
          <a:p>
            <a:endParaRPr lang="ja-JP" altLang="en-US"/>
          </a:p>
        </p:txBody>
      </p:sp>
      <p:sp>
        <p:nvSpPr>
          <p:cNvPr id="9" name="Text Box 5"/>
          <p:cNvSpPr txBox="1">
            <a:spLocks noChangeArrowheads="1"/>
          </p:cNvSpPr>
          <p:nvPr/>
        </p:nvSpPr>
        <p:spPr bwMode="auto">
          <a:xfrm>
            <a:off x="107950" y="3343275"/>
            <a:ext cx="8856663" cy="823913"/>
          </a:xfrm>
          <a:prstGeom prst="rect">
            <a:avLst/>
          </a:prstGeom>
          <a:solidFill>
            <a:schemeClr val="accent5"/>
          </a:solidFill>
          <a:ln w="9525">
            <a:noFill/>
            <a:miter lim="800000"/>
            <a:headEnd/>
            <a:tailEnd/>
          </a:ln>
          <a:effectLst/>
        </p:spPr>
        <p:txBody>
          <a:bodyPr>
            <a:spAutoFit/>
          </a:bodyPr>
          <a:lstStyle/>
          <a:p>
            <a:pPr algn="ctr">
              <a:spcBef>
                <a:spcPct val="50000"/>
              </a:spcBef>
              <a:defRPr/>
            </a:pPr>
            <a:r>
              <a:rPr lang="ja-JP" altLang="en-US" sz="4800"/>
              <a:t>高齢者を中心市街地へ</a:t>
            </a:r>
          </a:p>
        </p:txBody>
      </p:sp>
      <p:sp>
        <p:nvSpPr>
          <p:cNvPr id="10" name="Text Box 5"/>
          <p:cNvSpPr txBox="1">
            <a:spLocks noChangeArrowheads="1"/>
          </p:cNvSpPr>
          <p:nvPr/>
        </p:nvSpPr>
        <p:spPr bwMode="auto">
          <a:xfrm>
            <a:off x="160338" y="1125538"/>
            <a:ext cx="8856662" cy="823912"/>
          </a:xfrm>
          <a:prstGeom prst="rect">
            <a:avLst/>
          </a:prstGeom>
          <a:solidFill>
            <a:schemeClr val="accent5"/>
          </a:solidFill>
          <a:ln w="9525">
            <a:noFill/>
            <a:miter lim="800000"/>
            <a:headEnd/>
            <a:tailEnd/>
          </a:ln>
          <a:effectLst/>
        </p:spPr>
        <p:txBody>
          <a:bodyPr>
            <a:spAutoFit/>
          </a:bodyPr>
          <a:lstStyle/>
          <a:p>
            <a:pPr algn="ctr">
              <a:spcBef>
                <a:spcPct val="50000"/>
              </a:spcBef>
              <a:defRPr/>
            </a:pPr>
            <a:r>
              <a:rPr lang="ja-JP" altLang="en-US" sz="4800"/>
              <a:t>人はいる。高齢者は特に、いる。</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2"/>
          <p:cNvSpPr txBox="1">
            <a:spLocks noChangeArrowheads="1"/>
          </p:cNvSpPr>
          <p:nvPr/>
        </p:nvSpPr>
        <p:spPr bwMode="auto">
          <a:xfrm>
            <a:off x="0" y="0"/>
            <a:ext cx="9144000" cy="457200"/>
          </a:xfrm>
          <a:prstGeom prst="rect">
            <a:avLst/>
          </a:prstGeom>
          <a:solidFill>
            <a:srgbClr val="3366FF"/>
          </a:solidFill>
          <a:ln w="9525">
            <a:noFill/>
            <a:miter lim="800000"/>
            <a:headEnd/>
            <a:tailEnd/>
          </a:ln>
        </p:spPr>
        <p:txBody>
          <a:bodyPr>
            <a:spAutoFit/>
          </a:bodyPr>
          <a:lstStyle/>
          <a:p>
            <a:pPr algn="ctr">
              <a:spcBef>
                <a:spcPct val="50000"/>
              </a:spcBef>
            </a:pPr>
            <a:r>
              <a:rPr lang="ja-JP" altLang="en-US">
                <a:solidFill>
                  <a:srgbClr val="FFFF99"/>
                </a:solidFill>
              </a:rPr>
              <a:t>中心市街地活性化（問題提起・仮説）</a:t>
            </a:r>
          </a:p>
        </p:txBody>
      </p:sp>
      <p:sp>
        <p:nvSpPr>
          <p:cNvPr id="10" name="Text Box 5"/>
          <p:cNvSpPr txBox="1">
            <a:spLocks noChangeArrowheads="1"/>
          </p:cNvSpPr>
          <p:nvPr/>
        </p:nvSpPr>
        <p:spPr bwMode="auto">
          <a:xfrm>
            <a:off x="88900" y="4005263"/>
            <a:ext cx="8856663" cy="1922462"/>
          </a:xfrm>
          <a:prstGeom prst="rect">
            <a:avLst/>
          </a:prstGeom>
          <a:solidFill>
            <a:schemeClr val="accent5"/>
          </a:solidFill>
          <a:ln w="9525">
            <a:noFill/>
            <a:miter lim="800000"/>
            <a:headEnd/>
            <a:tailEnd/>
          </a:ln>
          <a:effectLst/>
        </p:spPr>
        <p:txBody>
          <a:bodyPr>
            <a:spAutoFit/>
          </a:bodyPr>
          <a:lstStyle/>
          <a:p>
            <a:pPr algn="ctr">
              <a:spcBef>
                <a:spcPct val="50000"/>
              </a:spcBef>
              <a:defRPr/>
            </a:pPr>
            <a:r>
              <a:rPr lang="ja-JP" altLang="en-US" sz="4800"/>
              <a:t>高齢者が中心市街地に</a:t>
            </a:r>
          </a:p>
          <a:p>
            <a:pPr algn="ctr">
              <a:spcBef>
                <a:spcPct val="50000"/>
              </a:spcBef>
              <a:defRPr/>
            </a:pPr>
            <a:r>
              <a:rPr lang="ja-JP" altLang="en-US" sz="4800"/>
              <a:t>集まる仕掛けを考える</a:t>
            </a:r>
          </a:p>
        </p:txBody>
      </p:sp>
      <p:sp>
        <p:nvSpPr>
          <p:cNvPr id="14" name="Text Box 5"/>
          <p:cNvSpPr txBox="1">
            <a:spLocks noChangeArrowheads="1"/>
          </p:cNvSpPr>
          <p:nvPr/>
        </p:nvSpPr>
        <p:spPr bwMode="auto">
          <a:xfrm>
            <a:off x="198438" y="765175"/>
            <a:ext cx="8856662" cy="1922463"/>
          </a:xfrm>
          <a:prstGeom prst="rect">
            <a:avLst/>
          </a:prstGeom>
          <a:solidFill>
            <a:schemeClr val="accent5"/>
          </a:solidFill>
          <a:ln w="9525">
            <a:noFill/>
            <a:miter lim="800000"/>
            <a:headEnd/>
            <a:tailEnd/>
          </a:ln>
          <a:effectLst/>
        </p:spPr>
        <p:txBody>
          <a:bodyPr>
            <a:spAutoFit/>
          </a:bodyPr>
          <a:lstStyle/>
          <a:p>
            <a:pPr algn="ctr">
              <a:spcBef>
                <a:spcPct val="50000"/>
              </a:spcBef>
              <a:defRPr/>
            </a:pPr>
            <a:r>
              <a:rPr lang="ja-JP" altLang="en-US" sz="4800" dirty="0"/>
              <a:t>「みんなにとって」の憩いの空間を</a:t>
            </a:r>
            <a:endParaRPr lang="en-US" altLang="ja-JP" sz="4800" dirty="0"/>
          </a:p>
          <a:p>
            <a:pPr algn="ctr">
              <a:spcBef>
                <a:spcPct val="50000"/>
              </a:spcBef>
              <a:defRPr/>
            </a:pPr>
            <a:r>
              <a:rPr lang="ja-JP" altLang="en-US" sz="4800" dirty="0"/>
              <a:t>「高齢者にとって」で実現</a:t>
            </a:r>
            <a:endParaRPr lang="en-US" altLang="ja-JP" sz="4800" dirty="0"/>
          </a:p>
        </p:txBody>
      </p:sp>
      <p:sp>
        <p:nvSpPr>
          <p:cNvPr id="31748" name="AutoShape 7"/>
          <p:cNvSpPr>
            <a:spLocks noChangeArrowheads="1"/>
          </p:cNvSpPr>
          <p:nvPr/>
        </p:nvSpPr>
        <p:spPr bwMode="auto">
          <a:xfrm>
            <a:off x="3708400" y="3068638"/>
            <a:ext cx="1441450" cy="793750"/>
          </a:xfrm>
          <a:prstGeom prst="downArrow">
            <a:avLst>
              <a:gd name="adj1" fmla="val 50000"/>
              <a:gd name="adj2" fmla="val 25000"/>
            </a:avLst>
          </a:prstGeom>
          <a:solidFill>
            <a:schemeClr val="accent2"/>
          </a:solidFill>
          <a:ln w="9525">
            <a:noFill/>
            <a:miter lim="800000"/>
            <a:headEnd/>
            <a:tailEnd/>
          </a:ln>
        </p:spPr>
        <p:txBody>
          <a:bodyPr vert="eaVert" wrap="none" anchor="ctr"/>
          <a:lstStyle/>
          <a:p>
            <a:endParaRPr lang="ja-JP"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2"/>
          <p:cNvSpPr txBox="1">
            <a:spLocks noChangeArrowheads="1"/>
          </p:cNvSpPr>
          <p:nvPr/>
        </p:nvSpPr>
        <p:spPr bwMode="auto">
          <a:xfrm>
            <a:off x="0" y="0"/>
            <a:ext cx="9144000" cy="457200"/>
          </a:xfrm>
          <a:prstGeom prst="rect">
            <a:avLst/>
          </a:prstGeom>
          <a:solidFill>
            <a:srgbClr val="3366FF"/>
          </a:solidFill>
          <a:ln w="9525">
            <a:noFill/>
            <a:miter lim="800000"/>
            <a:headEnd/>
            <a:tailEnd/>
          </a:ln>
        </p:spPr>
        <p:txBody>
          <a:bodyPr>
            <a:spAutoFit/>
          </a:bodyPr>
          <a:lstStyle/>
          <a:p>
            <a:pPr algn="ctr">
              <a:spcBef>
                <a:spcPct val="50000"/>
              </a:spcBef>
            </a:pPr>
            <a:r>
              <a:rPr lang="ja-JP" altLang="en-US">
                <a:solidFill>
                  <a:srgbClr val="FFFF99"/>
                </a:solidFill>
              </a:rPr>
              <a:t>中心市街地活性化（問題提起・仮説）</a:t>
            </a:r>
          </a:p>
        </p:txBody>
      </p:sp>
      <p:pic>
        <p:nvPicPr>
          <p:cNvPr id="33794" name="Picture 9"/>
          <p:cNvPicPr>
            <a:picLocks noChangeAspect="1" noChangeArrowheads="1"/>
          </p:cNvPicPr>
          <p:nvPr/>
        </p:nvPicPr>
        <p:blipFill>
          <a:blip r:embed="rId3"/>
          <a:srcRect/>
          <a:stretch>
            <a:fillRect/>
          </a:stretch>
        </p:blipFill>
        <p:spPr bwMode="auto">
          <a:xfrm>
            <a:off x="395288" y="1052513"/>
            <a:ext cx="8208962" cy="4321175"/>
          </a:xfrm>
          <a:prstGeom prst="rect">
            <a:avLst/>
          </a:prstGeom>
          <a:noFill/>
          <a:ln w="9525">
            <a:noFill/>
            <a:miter lim="800000"/>
            <a:headEnd/>
            <a:tailEnd/>
          </a:ln>
        </p:spPr>
      </p:pic>
      <p:sp>
        <p:nvSpPr>
          <p:cNvPr id="33795" name="Text Box 10"/>
          <p:cNvSpPr txBox="1">
            <a:spLocks noChangeArrowheads="1"/>
          </p:cNvSpPr>
          <p:nvPr/>
        </p:nvSpPr>
        <p:spPr bwMode="auto">
          <a:xfrm>
            <a:off x="5148263" y="5734050"/>
            <a:ext cx="3024187" cy="274638"/>
          </a:xfrm>
          <a:prstGeom prst="rect">
            <a:avLst/>
          </a:prstGeom>
          <a:noFill/>
          <a:ln w="9525">
            <a:noFill/>
            <a:miter lim="800000"/>
            <a:headEnd/>
            <a:tailEnd/>
          </a:ln>
        </p:spPr>
        <p:txBody>
          <a:bodyPr>
            <a:spAutoFit/>
          </a:bodyPr>
          <a:lstStyle/>
          <a:p>
            <a:pPr algn="r">
              <a:spcBef>
                <a:spcPct val="50000"/>
              </a:spcBef>
            </a:pPr>
            <a:r>
              <a:rPr lang="ja-JP" altLang="en-US" sz="1200"/>
              <a:t>日本経済新聞社</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2"/>
          <p:cNvSpPr txBox="1">
            <a:spLocks noChangeArrowheads="1"/>
          </p:cNvSpPr>
          <p:nvPr/>
        </p:nvSpPr>
        <p:spPr bwMode="auto">
          <a:xfrm>
            <a:off x="0" y="0"/>
            <a:ext cx="9144000" cy="457200"/>
          </a:xfrm>
          <a:prstGeom prst="rect">
            <a:avLst/>
          </a:prstGeom>
          <a:solidFill>
            <a:srgbClr val="3366FF"/>
          </a:solidFill>
          <a:ln w="9525">
            <a:noFill/>
            <a:miter lim="800000"/>
            <a:headEnd/>
            <a:tailEnd/>
          </a:ln>
        </p:spPr>
        <p:txBody>
          <a:bodyPr>
            <a:spAutoFit/>
          </a:bodyPr>
          <a:lstStyle/>
          <a:p>
            <a:pPr algn="ctr">
              <a:spcBef>
                <a:spcPct val="50000"/>
              </a:spcBef>
            </a:pPr>
            <a:r>
              <a:rPr lang="ja-JP" altLang="en-US">
                <a:solidFill>
                  <a:srgbClr val="FFFF99"/>
                </a:solidFill>
              </a:rPr>
              <a:t>中心市街地活性化</a:t>
            </a:r>
          </a:p>
        </p:txBody>
      </p:sp>
      <p:pic>
        <p:nvPicPr>
          <p:cNvPr id="35842" name="Picture 6"/>
          <p:cNvPicPr>
            <a:picLocks noChangeAspect="1" noChangeArrowheads="1"/>
          </p:cNvPicPr>
          <p:nvPr/>
        </p:nvPicPr>
        <p:blipFill>
          <a:blip r:embed="rId3"/>
          <a:srcRect/>
          <a:stretch>
            <a:fillRect/>
          </a:stretch>
        </p:blipFill>
        <p:spPr bwMode="auto">
          <a:xfrm>
            <a:off x="539750" y="981075"/>
            <a:ext cx="7705725" cy="4583113"/>
          </a:xfrm>
          <a:prstGeom prst="rect">
            <a:avLst/>
          </a:prstGeom>
          <a:noFill/>
          <a:ln w="9525">
            <a:noFill/>
            <a:miter lim="800000"/>
            <a:headEnd/>
            <a:tailEnd/>
          </a:ln>
        </p:spPr>
      </p:pic>
      <p:sp>
        <p:nvSpPr>
          <p:cNvPr id="35843" name="Text Box 7"/>
          <p:cNvSpPr txBox="1">
            <a:spLocks noChangeArrowheads="1"/>
          </p:cNvSpPr>
          <p:nvPr/>
        </p:nvSpPr>
        <p:spPr bwMode="auto">
          <a:xfrm>
            <a:off x="5364163" y="6021388"/>
            <a:ext cx="3024187" cy="274637"/>
          </a:xfrm>
          <a:prstGeom prst="rect">
            <a:avLst/>
          </a:prstGeom>
          <a:noFill/>
          <a:ln w="9525">
            <a:noFill/>
            <a:miter lim="800000"/>
            <a:headEnd/>
            <a:tailEnd/>
          </a:ln>
        </p:spPr>
        <p:txBody>
          <a:bodyPr>
            <a:spAutoFit/>
          </a:bodyPr>
          <a:lstStyle/>
          <a:p>
            <a:pPr algn="r">
              <a:spcBef>
                <a:spcPct val="50000"/>
              </a:spcBef>
            </a:pPr>
            <a:r>
              <a:rPr lang="ja-JP" altLang="en-US" sz="1200"/>
              <a:t>日本経済新聞社</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2"/>
          <p:cNvSpPr txBox="1">
            <a:spLocks noChangeArrowheads="1"/>
          </p:cNvSpPr>
          <p:nvPr/>
        </p:nvSpPr>
        <p:spPr bwMode="auto">
          <a:xfrm>
            <a:off x="0" y="0"/>
            <a:ext cx="9144000" cy="457200"/>
          </a:xfrm>
          <a:prstGeom prst="rect">
            <a:avLst/>
          </a:prstGeom>
          <a:solidFill>
            <a:srgbClr val="3366FF"/>
          </a:solidFill>
          <a:ln w="9525">
            <a:noFill/>
            <a:miter lim="800000"/>
            <a:headEnd/>
            <a:tailEnd/>
          </a:ln>
        </p:spPr>
        <p:txBody>
          <a:bodyPr>
            <a:spAutoFit/>
          </a:bodyPr>
          <a:lstStyle/>
          <a:p>
            <a:pPr algn="ctr">
              <a:spcBef>
                <a:spcPct val="50000"/>
              </a:spcBef>
            </a:pPr>
            <a:r>
              <a:rPr lang="ja-JP" altLang="en-US">
                <a:solidFill>
                  <a:srgbClr val="FFFF99"/>
                </a:solidFill>
              </a:rPr>
              <a:t>中心市街地活性化</a:t>
            </a:r>
          </a:p>
        </p:txBody>
      </p:sp>
      <p:sp>
        <p:nvSpPr>
          <p:cNvPr id="14" name="Text Box 5"/>
          <p:cNvSpPr txBox="1">
            <a:spLocks noChangeArrowheads="1"/>
          </p:cNvSpPr>
          <p:nvPr/>
        </p:nvSpPr>
        <p:spPr bwMode="auto">
          <a:xfrm>
            <a:off x="0" y="836613"/>
            <a:ext cx="9144000" cy="2771775"/>
          </a:xfrm>
          <a:prstGeom prst="rect">
            <a:avLst/>
          </a:prstGeom>
          <a:solidFill>
            <a:schemeClr val="accent5"/>
          </a:solidFill>
          <a:ln w="9525">
            <a:noFill/>
            <a:miter lim="800000"/>
            <a:headEnd/>
            <a:tailEnd/>
          </a:ln>
          <a:effectLst/>
        </p:spPr>
        <p:txBody>
          <a:bodyPr>
            <a:spAutoFit/>
          </a:bodyPr>
          <a:lstStyle/>
          <a:p>
            <a:pPr algn="ctr">
              <a:spcBef>
                <a:spcPct val="50000"/>
              </a:spcBef>
              <a:defRPr/>
            </a:pPr>
            <a:r>
              <a:rPr lang="ja-JP" altLang="en-US" sz="4400"/>
              <a:t>高齢者の興味・関心を引き付ける</a:t>
            </a:r>
          </a:p>
          <a:p>
            <a:pPr algn="ctr">
              <a:spcBef>
                <a:spcPct val="50000"/>
              </a:spcBef>
              <a:defRPr/>
            </a:pPr>
            <a:r>
              <a:rPr lang="ja-JP" altLang="en-US" sz="4400"/>
              <a:t>もの・場所を提供することで、高齢者</a:t>
            </a:r>
          </a:p>
          <a:p>
            <a:pPr algn="ctr">
              <a:spcBef>
                <a:spcPct val="50000"/>
              </a:spcBef>
              <a:defRPr/>
            </a:pPr>
            <a:r>
              <a:rPr lang="ja-JP" altLang="en-US" sz="4400"/>
              <a:t>を中心市街地に呼び込む。</a:t>
            </a:r>
          </a:p>
        </p:txBody>
      </p:sp>
      <p:sp>
        <p:nvSpPr>
          <p:cNvPr id="37891" name="AutoShape 7"/>
          <p:cNvSpPr>
            <a:spLocks noChangeArrowheads="1"/>
          </p:cNvSpPr>
          <p:nvPr/>
        </p:nvSpPr>
        <p:spPr bwMode="auto">
          <a:xfrm>
            <a:off x="3708400" y="3789363"/>
            <a:ext cx="1441450" cy="793750"/>
          </a:xfrm>
          <a:prstGeom prst="downArrow">
            <a:avLst>
              <a:gd name="adj1" fmla="val 50000"/>
              <a:gd name="adj2" fmla="val 25000"/>
            </a:avLst>
          </a:prstGeom>
          <a:solidFill>
            <a:schemeClr val="accent2"/>
          </a:solidFill>
          <a:ln w="9525">
            <a:noFill/>
            <a:miter lim="800000"/>
            <a:headEnd/>
            <a:tailEnd/>
          </a:ln>
        </p:spPr>
        <p:txBody>
          <a:bodyPr vert="eaVert" wrap="none" anchor="ctr"/>
          <a:lstStyle/>
          <a:p>
            <a:endParaRPr lang="ja-JP" altLang="en-US"/>
          </a:p>
        </p:txBody>
      </p:sp>
      <p:sp>
        <p:nvSpPr>
          <p:cNvPr id="2" name="Text Box 5"/>
          <p:cNvSpPr txBox="1">
            <a:spLocks noChangeArrowheads="1"/>
          </p:cNvSpPr>
          <p:nvPr/>
        </p:nvSpPr>
        <p:spPr bwMode="auto">
          <a:xfrm>
            <a:off x="0" y="4868863"/>
            <a:ext cx="8856663" cy="762000"/>
          </a:xfrm>
          <a:prstGeom prst="rect">
            <a:avLst/>
          </a:prstGeom>
          <a:solidFill>
            <a:schemeClr val="accent5"/>
          </a:solidFill>
          <a:ln w="9525">
            <a:noFill/>
            <a:miter lim="800000"/>
            <a:headEnd/>
            <a:tailEnd/>
          </a:ln>
          <a:effectLst/>
        </p:spPr>
        <p:txBody>
          <a:bodyPr>
            <a:spAutoFit/>
          </a:bodyPr>
          <a:lstStyle/>
          <a:p>
            <a:pPr algn="ctr">
              <a:spcBef>
                <a:spcPct val="50000"/>
              </a:spcBef>
              <a:defRPr/>
            </a:pPr>
            <a:r>
              <a:rPr lang="ja-JP" altLang="en-US" sz="4400"/>
              <a:t>それは、つまり・・・</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2"/>
          <p:cNvSpPr txBox="1">
            <a:spLocks noChangeArrowheads="1"/>
          </p:cNvSpPr>
          <p:nvPr/>
        </p:nvSpPr>
        <p:spPr bwMode="auto">
          <a:xfrm>
            <a:off x="0" y="0"/>
            <a:ext cx="9144000" cy="457200"/>
          </a:xfrm>
          <a:prstGeom prst="rect">
            <a:avLst/>
          </a:prstGeom>
          <a:solidFill>
            <a:srgbClr val="3366FF"/>
          </a:solidFill>
          <a:ln w="9525">
            <a:noFill/>
            <a:miter lim="800000"/>
            <a:headEnd/>
            <a:tailEnd/>
          </a:ln>
        </p:spPr>
        <p:txBody>
          <a:bodyPr>
            <a:spAutoFit/>
          </a:bodyPr>
          <a:lstStyle/>
          <a:p>
            <a:pPr algn="ctr">
              <a:spcBef>
                <a:spcPct val="50000"/>
              </a:spcBef>
            </a:pPr>
            <a:r>
              <a:rPr lang="ja-JP" altLang="en-US">
                <a:solidFill>
                  <a:srgbClr val="FFFF99"/>
                </a:solidFill>
              </a:rPr>
              <a:t>中心市街地活性化</a:t>
            </a:r>
          </a:p>
        </p:txBody>
      </p:sp>
      <p:sp>
        <p:nvSpPr>
          <p:cNvPr id="14" name="Text Box 5"/>
          <p:cNvSpPr txBox="1">
            <a:spLocks noChangeArrowheads="1"/>
          </p:cNvSpPr>
          <p:nvPr/>
        </p:nvSpPr>
        <p:spPr bwMode="auto">
          <a:xfrm>
            <a:off x="287338" y="4508500"/>
            <a:ext cx="8677275" cy="1066800"/>
          </a:xfrm>
          <a:prstGeom prst="rect">
            <a:avLst/>
          </a:prstGeom>
          <a:solidFill>
            <a:schemeClr val="accent5"/>
          </a:solidFill>
          <a:ln w="9525">
            <a:noFill/>
            <a:miter lim="800000"/>
            <a:headEnd/>
            <a:tailEnd/>
          </a:ln>
          <a:effectLst/>
        </p:spPr>
        <p:txBody>
          <a:bodyPr>
            <a:spAutoFit/>
          </a:bodyPr>
          <a:lstStyle/>
          <a:p>
            <a:pPr>
              <a:defRPr/>
            </a:pPr>
            <a:r>
              <a:rPr lang="ja-JP" altLang="en-US" sz="3200"/>
              <a:t>○熊本市外の高齢者</a:t>
            </a:r>
          </a:p>
          <a:p>
            <a:pPr>
              <a:defRPr/>
            </a:pPr>
            <a:r>
              <a:rPr lang="ja-JP" altLang="en-US" sz="3200"/>
              <a:t>　・家族や友人との国内旅行者を誘致</a:t>
            </a:r>
            <a:endParaRPr lang="en-US" altLang="ja-JP" sz="3200"/>
          </a:p>
        </p:txBody>
      </p:sp>
      <p:sp>
        <p:nvSpPr>
          <p:cNvPr id="2" name="Text Box 5"/>
          <p:cNvSpPr txBox="1">
            <a:spLocks noChangeArrowheads="1"/>
          </p:cNvSpPr>
          <p:nvPr/>
        </p:nvSpPr>
        <p:spPr bwMode="auto">
          <a:xfrm>
            <a:off x="287338" y="692150"/>
            <a:ext cx="8677275" cy="3503613"/>
          </a:xfrm>
          <a:prstGeom prst="rect">
            <a:avLst/>
          </a:prstGeom>
          <a:solidFill>
            <a:schemeClr val="accent5"/>
          </a:solidFill>
          <a:ln w="9525">
            <a:noFill/>
            <a:miter lim="800000"/>
            <a:headEnd/>
            <a:tailEnd/>
          </a:ln>
          <a:effectLst/>
        </p:spPr>
        <p:txBody>
          <a:bodyPr>
            <a:spAutoFit/>
          </a:bodyPr>
          <a:lstStyle/>
          <a:p>
            <a:pPr>
              <a:defRPr/>
            </a:pPr>
            <a:r>
              <a:rPr lang="ja-JP" altLang="en-US" sz="3200"/>
              <a:t>○熊本市在住の高齢者</a:t>
            </a:r>
          </a:p>
          <a:p>
            <a:pPr>
              <a:defRPr/>
            </a:pPr>
            <a:r>
              <a:rPr lang="ja-JP" altLang="en-US" sz="3200"/>
              <a:t>　・街歩き、ウォーキングを通して、仲間と出会える　機会の創出</a:t>
            </a:r>
          </a:p>
          <a:p>
            <a:pPr>
              <a:defRPr/>
            </a:pPr>
            <a:r>
              <a:rPr lang="ja-JP" altLang="en-US" sz="3200"/>
              <a:t>　・仲間との食事・飲食を楽しめる空間を提供</a:t>
            </a:r>
          </a:p>
          <a:p>
            <a:pPr>
              <a:defRPr/>
            </a:pPr>
            <a:r>
              <a:rPr lang="ja-JP" altLang="en-US" sz="3200"/>
              <a:t>　・子どもたちや孫たちと団欒し、共通の話題で楽しめる仕掛け　　　　　　　　　　　　　　</a:t>
            </a:r>
          </a:p>
          <a:p>
            <a:pPr>
              <a:defRPr/>
            </a:pPr>
            <a:endParaRPr lang="en-US" altLang="ja-JP" sz="32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2"/>
          <p:cNvSpPr txBox="1">
            <a:spLocks noChangeArrowheads="1"/>
          </p:cNvSpPr>
          <p:nvPr/>
        </p:nvSpPr>
        <p:spPr bwMode="auto">
          <a:xfrm>
            <a:off x="0" y="0"/>
            <a:ext cx="9144000" cy="457200"/>
          </a:xfrm>
          <a:prstGeom prst="rect">
            <a:avLst/>
          </a:prstGeom>
          <a:solidFill>
            <a:srgbClr val="3366FF"/>
          </a:solidFill>
          <a:ln w="9525">
            <a:noFill/>
            <a:miter lim="800000"/>
            <a:headEnd/>
            <a:tailEnd/>
          </a:ln>
        </p:spPr>
        <p:txBody>
          <a:bodyPr>
            <a:spAutoFit/>
          </a:bodyPr>
          <a:lstStyle/>
          <a:p>
            <a:pPr algn="ctr">
              <a:spcBef>
                <a:spcPct val="50000"/>
              </a:spcBef>
            </a:pPr>
            <a:r>
              <a:rPr lang="ja-JP" altLang="en-US">
                <a:solidFill>
                  <a:srgbClr val="FFFF99"/>
                </a:solidFill>
              </a:rPr>
              <a:t>中心市街地活性化（提案内容）</a:t>
            </a:r>
          </a:p>
        </p:txBody>
      </p:sp>
      <p:sp>
        <p:nvSpPr>
          <p:cNvPr id="41986" name="Text Box 4"/>
          <p:cNvSpPr txBox="1">
            <a:spLocks noChangeArrowheads="1"/>
          </p:cNvSpPr>
          <p:nvPr/>
        </p:nvSpPr>
        <p:spPr bwMode="auto">
          <a:xfrm>
            <a:off x="107950" y="1785938"/>
            <a:ext cx="8785225" cy="2608262"/>
          </a:xfrm>
          <a:prstGeom prst="rect">
            <a:avLst/>
          </a:prstGeom>
          <a:noFill/>
          <a:ln w="9525">
            <a:noFill/>
            <a:miter lim="800000"/>
            <a:headEnd/>
            <a:tailEnd/>
          </a:ln>
        </p:spPr>
        <p:txBody>
          <a:bodyPr>
            <a:spAutoFit/>
          </a:bodyPr>
          <a:lstStyle/>
          <a:p>
            <a:pPr algn="ctr">
              <a:spcBef>
                <a:spcPct val="50000"/>
              </a:spcBef>
            </a:pPr>
            <a:r>
              <a:rPr lang="en-US" altLang="ja-JP" sz="6600"/>
              <a:t>『</a:t>
            </a:r>
            <a:r>
              <a:rPr lang="ja-JP" altLang="en-US" sz="6600"/>
              <a:t>ガーデンロード</a:t>
            </a:r>
            <a:r>
              <a:rPr lang="en-US" altLang="ja-JP" sz="6600"/>
              <a:t>』</a:t>
            </a:r>
          </a:p>
          <a:p>
            <a:pPr algn="ctr">
              <a:spcBef>
                <a:spcPct val="50000"/>
              </a:spcBef>
            </a:pPr>
            <a:r>
              <a:rPr lang="ja-JP" altLang="en-US" sz="6600"/>
              <a:t>の整備</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2"/>
          <p:cNvSpPr txBox="1">
            <a:spLocks noChangeArrowheads="1"/>
          </p:cNvSpPr>
          <p:nvPr/>
        </p:nvSpPr>
        <p:spPr bwMode="auto">
          <a:xfrm>
            <a:off x="0" y="0"/>
            <a:ext cx="9144000" cy="457200"/>
          </a:xfrm>
          <a:prstGeom prst="rect">
            <a:avLst/>
          </a:prstGeom>
          <a:solidFill>
            <a:srgbClr val="3366FF"/>
          </a:solidFill>
          <a:ln w="9525">
            <a:noFill/>
            <a:miter lim="800000"/>
            <a:headEnd/>
            <a:tailEnd/>
          </a:ln>
        </p:spPr>
        <p:txBody>
          <a:bodyPr>
            <a:spAutoFit/>
          </a:bodyPr>
          <a:lstStyle/>
          <a:p>
            <a:pPr algn="ctr">
              <a:spcBef>
                <a:spcPct val="50000"/>
              </a:spcBef>
            </a:pPr>
            <a:r>
              <a:rPr lang="ja-JP" altLang="en-US">
                <a:solidFill>
                  <a:srgbClr val="FFFF99"/>
                </a:solidFill>
              </a:rPr>
              <a:t>中心市街地活性化（提案内容）</a:t>
            </a:r>
          </a:p>
        </p:txBody>
      </p:sp>
      <p:sp>
        <p:nvSpPr>
          <p:cNvPr id="44034" name="Text Box 4"/>
          <p:cNvSpPr txBox="1">
            <a:spLocks noChangeArrowheads="1"/>
          </p:cNvSpPr>
          <p:nvPr/>
        </p:nvSpPr>
        <p:spPr bwMode="auto">
          <a:xfrm>
            <a:off x="571500" y="1428750"/>
            <a:ext cx="8358188" cy="579438"/>
          </a:xfrm>
          <a:prstGeom prst="rect">
            <a:avLst/>
          </a:prstGeom>
          <a:noFill/>
          <a:ln w="9525">
            <a:noFill/>
            <a:miter lim="800000"/>
            <a:headEnd/>
            <a:tailEnd/>
          </a:ln>
        </p:spPr>
        <p:txBody>
          <a:bodyPr>
            <a:spAutoFit/>
          </a:bodyPr>
          <a:lstStyle/>
          <a:p>
            <a:pPr>
              <a:spcBef>
                <a:spcPct val="50000"/>
              </a:spcBef>
            </a:pPr>
            <a:endParaRPr lang="en-US" altLang="ja-JP" sz="3200"/>
          </a:p>
        </p:txBody>
      </p:sp>
      <p:pic>
        <p:nvPicPr>
          <p:cNvPr id="44035" name="Picture 5" descr="下通りダイエー横から"/>
          <p:cNvPicPr>
            <a:picLocks noChangeAspect="1" noChangeArrowheads="1"/>
          </p:cNvPicPr>
          <p:nvPr/>
        </p:nvPicPr>
        <p:blipFill>
          <a:blip r:embed="rId3"/>
          <a:srcRect/>
          <a:stretch>
            <a:fillRect/>
          </a:stretch>
        </p:blipFill>
        <p:spPr bwMode="auto">
          <a:xfrm>
            <a:off x="539750" y="908050"/>
            <a:ext cx="7921625" cy="2465388"/>
          </a:xfrm>
          <a:prstGeom prst="rect">
            <a:avLst/>
          </a:prstGeom>
          <a:noFill/>
          <a:ln w="9525">
            <a:noFill/>
            <a:miter lim="800000"/>
            <a:headEnd/>
            <a:tailEnd/>
          </a:ln>
        </p:spPr>
      </p:pic>
      <p:sp>
        <p:nvSpPr>
          <p:cNvPr id="44036" name="Oval 7" descr="右上がり対角線"/>
          <p:cNvSpPr>
            <a:spLocks noChangeArrowheads="1"/>
          </p:cNvSpPr>
          <p:nvPr/>
        </p:nvSpPr>
        <p:spPr bwMode="auto">
          <a:xfrm rot="2918034">
            <a:off x="4104481" y="2169319"/>
            <a:ext cx="576263" cy="1368425"/>
          </a:xfrm>
          <a:prstGeom prst="ellipse">
            <a:avLst/>
          </a:prstGeom>
          <a:pattFill prst="ltUpDiag">
            <a:fgClr>
              <a:srgbClr val="008000"/>
            </a:fgClr>
            <a:bgClr>
              <a:srgbClr val="99FFCC"/>
            </a:bgClr>
          </a:pattFill>
          <a:ln w="9525">
            <a:solidFill>
              <a:schemeClr val="tx1"/>
            </a:solidFill>
            <a:round/>
            <a:headEnd/>
            <a:tailEnd/>
          </a:ln>
        </p:spPr>
        <p:txBody>
          <a:bodyPr wrap="none" anchor="ctr"/>
          <a:lstStyle/>
          <a:p>
            <a:endParaRPr lang="ja-JP" altLang="en-US"/>
          </a:p>
        </p:txBody>
      </p:sp>
      <p:sp>
        <p:nvSpPr>
          <p:cNvPr id="14" name="Text Box 5"/>
          <p:cNvSpPr txBox="1">
            <a:spLocks noChangeArrowheads="1"/>
          </p:cNvSpPr>
          <p:nvPr/>
        </p:nvSpPr>
        <p:spPr bwMode="auto">
          <a:xfrm>
            <a:off x="287338" y="3789363"/>
            <a:ext cx="8605837" cy="762000"/>
          </a:xfrm>
          <a:prstGeom prst="rect">
            <a:avLst/>
          </a:prstGeom>
          <a:solidFill>
            <a:schemeClr val="accent5"/>
          </a:solidFill>
          <a:ln w="9525">
            <a:noFill/>
            <a:miter lim="800000"/>
            <a:headEnd/>
            <a:tailEnd/>
          </a:ln>
          <a:effectLst/>
        </p:spPr>
        <p:txBody>
          <a:bodyPr>
            <a:spAutoFit/>
          </a:bodyPr>
          <a:lstStyle/>
          <a:p>
            <a:pPr algn="ctr">
              <a:spcBef>
                <a:spcPct val="50000"/>
              </a:spcBef>
              <a:defRPr/>
            </a:pPr>
            <a:r>
              <a:rPr lang="en-US" altLang="ja-JP" sz="4400"/>
              <a:t>『</a:t>
            </a:r>
            <a:r>
              <a:rPr lang="ja-JP" altLang="en-US" sz="4400"/>
              <a:t>ガーデンロード</a:t>
            </a:r>
            <a:r>
              <a:rPr lang="en-US" altLang="ja-JP" sz="4400"/>
              <a:t>』</a:t>
            </a:r>
            <a:r>
              <a:rPr lang="ja-JP" altLang="en-US" sz="4400"/>
              <a:t>とは</a:t>
            </a:r>
          </a:p>
        </p:txBody>
      </p:sp>
      <p:sp>
        <p:nvSpPr>
          <p:cNvPr id="44038" name="AutoShape 7"/>
          <p:cNvSpPr>
            <a:spLocks noChangeArrowheads="1"/>
          </p:cNvSpPr>
          <p:nvPr/>
        </p:nvSpPr>
        <p:spPr bwMode="auto">
          <a:xfrm>
            <a:off x="3635375" y="4581525"/>
            <a:ext cx="1441450" cy="793750"/>
          </a:xfrm>
          <a:prstGeom prst="downArrow">
            <a:avLst>
              <a:gd name="adj1" fmla="val 50000"/>
              <a:gd name="adj2" fmla="val 25000"/>
            </a:avLst>
          </a:prstGeom>
          <a:solidFill>
            <a:schemeClr val="accent2"/>
          </a:solidFill>
          <a:ln w="9525">
            <a:noFill/>
            <a:miter lim="800000"/>
            <a:headEnd/>
            <a:tailEnd/>
          </a:ln>
        </p:spPr>
        <p:txBody>
          <a:bodyPr vert="eaVert" wrap="none" anchor="ctr"/>
          <a:lstStyle/>
          <a:p>
            <a:endParaRPr lang="ja-JP" altLang="en-US"/>
          </a:p>
        </p:txBody>
      </p:sp>
      <p:sp>
        <p:nvSpPr>
          <p:cNvPr id="2" name="Text Box 5"/>
          <p:cNvSpPr txBox="1">
            <a:spLocks noChangeArrowheads="1"/>
          </p:cNvSpPr>
          <p:nvPr/>
        </p:nvSpPr>
        <p:spPr bwMode="auto">
          <a:xfrm>
            <a:off x="323850" y="5589588"/>
            <a:ext cx="8605838" cy="762000"/>
          </a:xfrm>
          <a:prstGeom prst="rect">
            <a:avLst/>
          </a:prstGeom>
          <a:solidFill>
            <a:schemeClr val="accent5"/>
          </a:solidFill>
          <a:ln w="9525">
            <a:noFill/>
            <a:miter lim="800000"/>
            <a:headEnd/>
            <a:tailEnd/>
          </a:ln>
          <a:effectLst/>
        </p:spPr>
        <p:txBody>
          <a:bodyPr>
            <a:spAutoFit/>
          </a:bodyPr>
          <a:lstStyle/>
          <a:p>
            <a:pPr algn="ctr">
              <a:spcBef>
                <a:spcPct val="50000"/>
              </a:spcBef>
              <a:defRPr/>
            </a:pPr>
            <a:r>
              <a:rPr lang="ja-JP" altLang="en-US" sz="4400"/>
              <a:t>商店街の中央を貫く「公園」</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2"/>
          <p:cNvSpPr txBox="1">
            <a:spLocks noChangeArrowheads="1"/>
          </p:cNvSpPr>
          <p:nvPr/>
        </p:nvSpPr>
        <p:spPr bwMode="auto">
          <a:xfrm>
            <a:off x="0" y="0"/>
            <a:ext cx="9144000" cy="457200"/>
          </a:xfrm>
          <a:prstGeom prst="rect">
            <a:avLst/>
          </a:prstGeom>
          <a:solidFill>
            <a:srgbClr val="3366FF"/>
          </a:solidFill>
          <a:ln w="9525">
            <a:noFill/>
            <a:miter lim="800000"/>
            <a:headEnd/>
            <a:tailEnd/>
          </a:ln>
        </p:spPr>
        <p:txBody>
          <a:bodyPr>
            <a:spAutoFit/>
          </a:bodyPr>
          <a:lstStyle/>
          <a:p>
            <a:pPr algn="ctr">
              <a:spcBef>
                <a:spcPct val="50000"/>
              </a:spcBef>
            </a:pPr>
            <a:r>
              <a:rPr lang="ja-JP" altLang="en-US">
                <a:solidFill>
                  <a:srgbClr val="FFFF99"/>
                </a:solidFill>
              </a:rPr>
              <a:t>中心市街地活性化（提案内容）</a:t>
            </a:r>
          </a:p>
        </p:txBody>
      </p:sp>
      <p:sp>
        <p:nvSpPr>
          <p:cNvPr id="46082" name="Text Box 4"/>
          <p:cNvSpPr txBox="1">
            <a:spLocks noChangeArrowheads="1"/>
          </p:cNvSpPr>
          <p:nvPr/>
        </p:nvSpPr>
        <p:spPr bwMode="auto">
          <a:xfrm>
            <a:off x="571500" y="1428750"/>
            <a:ext cx="8358188" cy="579438"/>
          </a:xfrm>
          <a:prstGeom prst="rect">
            <a:avLst/>
          </a:prstGeom>
          <a:noFill/>
          <a:ln w="9525">
            <a:noFill/>
            <a:miter lim="800000"/>
            <a:headEnd/>
            <a:tailEnd/>
          </a:ln>
        </p:spPr>
        <p:txBody>
          <a:bodyPr>
            <a:spAutoFit/>
          </a:bodyPr>
          <a:lstStyle/>
          <a:p>
            <a:pPr>
              <a:spcBef>
                <a:spcPct val="50000"/>
              </a:spcBef>
            </a:pPr>
            <a:endParaRPr lang="en-US" altLang="ja-JP" sz="3200"/>
          </a:p>
        </p:txBody>
      </p:sp>
      <p:sp>
        <p:nvSpPr>
          <p:cNvPr id="14" name="Text Box 5"/>
          <p:cNvSpPr txBox="1">
            <a:spLocks noChangeArrowheads="1"/>
          </p:cNvSpPr>
          <p:nvPr/>
        </p:nvSpPr>
        <p:spPr bwMode="auto">
          <a:xfrm>
            <a:off x="250825" y="620713"/>
            <a:ext cx="8605838" cy="762000"/>
          </a:xfrm>
          <a:prstGeom prst="rect">
            <a:avLst/>
          </a:prstGeom>
          <a:solidFill>
            <a:schemeClr val="accent5"/>
          </a:solidFill>
          <a:ln w="9525">
            <a:noFill/>
            <a:miter lim="800000"/>
            <a:headEnd/>
            <a:tailEnd/>
          </a:ln>
          <a:effectLst/>
        </p:spPr>
        <p:txBody>
          <a:bodyPr>
            <a:spAutoFit/>
          </a:bodyPr>
          <a:lstStyle/>
          <a:p>
            <a:pPr algn="ctr">
              <a:spcBef>
                <a:spcPct val="50000"/>
              </a:spcBef>
              <a:defRPr/>
            </a:pPr>
            <a:r>
              <a:rPr lang="en-US" altLang="ja-JP" sz="4400"/>
              <a:t>『</a:t>
            </a:r>
            <a:r>
              <a:rPr lang="ja-JP" altLang="en-US" sz="4400"/>
              <a:t>ガーデンロード</a:t>
            </a:r>
            <a:r>
              <a:rPr lang="en-US" altLang="ja-JP" sz="4400"/>
              <a:t>』</a:t>
            </a:r>
            <a:endParaRPr lang="ja-JP" altLang="en-US" sz="4400"/>
          </a:p>
        </p:txBody>
      </p:sp>
      <p:sp>
        <p:nvSpPr>
          <p:cNvPr id="46084" name="AutoShape 7"/>
          <p:cNvSpPr>
            <a:spLocks noChangeArrowheads="1"/>
          </p:cNvSpPr>
          <p:nvPr/>
        </p:nvSpPr>
        <p:spPr bwMode="auto">
          <a:xfrm>
            <a:off x="3348038" y="1557338"/>
            <a:ext cx="1441450" cy="793750"/>
          </a:xfrm>
          <a:prstGeom prst="downArrow">
            <a:avLst>
              <a:gd name="adj1" fmla="val 50000"/>
              <a:gd name="adj2" fmla="val 25000"/>
            </a:avLst>
          </a:prstGeom>
          <a:solidFill>
            <a:schemeClr val="accent2"/>
          </a:solidFill>
          <a:ln w="9525">
            <a:noFill/>
            <a:miter lim="800000"/>
            <a:headEnd/>
            <a:tailEnd/>
          </a:ln>
        </p:spPr>
        <p:txBody>
          <a:bodyPr vert="eaVert" wrap="none" anchor="ctr"/>
          <a:lstStyle/>
          <a:p>
            <a:endParaRPr lang="ja-JP" altLang="en-US"/>
          </a:p>
        </p:txBody>
      </p:sp>
      <p:sp>
        <p:nvSpPr>
          <p:cNvPr id="2" name="Text Box 5"/>
          <p:cNvSpPr txBox="1">
            <a:spLocks noChangeArrowheads="1"/>
          </p:cNvSpPr>
          <p:nvPr/>
        </p:nvSpPr>
        <p:spPr bwMode="auto">
          <a:xfrm>
            <a:off x="250825" y="2565400"/>
            <a:ext cx="8605838" cy="3441700"/>
          </a:xfrm>
          <a:prstGeom prst="rect">
            <a:avLst/>
          </a:prstGeom>
          <a:solidFill>
            <a:schemeClr val="accent5"/>
          </a:solidFill>
          <a:ln w="9525">
            <a:noFill/>
            <a:miter lim="800000"/>
            <a:headEnd/>
            <a:tailEnd/>
          </a:ln>
          <a:effectLst/>
        </p:spPr>
        <p:txBody>
          <a:bodyPr>
            <a:spAutoFit/>
          </a:bodyPr>
          <a:lstStyle/>
          <a:p>
            <a:pPr>
              <a:spcBef>
                <a:spcPct val="50000"/>
              </a:spcBef>
            </a:pPr>
            <a:r>
              <a:rPr lang="ja-JP" altLang="en-US" sz="4400"/>
              <a:t>・オープンカフェの設置</a:t>
            </a:r>
          </a:p>
          <a:p>
            <a:pPr>
              <a:spcBef>
                <a:spcPct val="50000"/>
              </a:spcBef>
            </a:pPr>
            <a:r>
              <a:rPr lang="ja-JP" altLang="en-US" sz="4400"/>
              <a:t>・空き店舗のコミュニティスペースとしての場への転用</a:t>
            </a:r>
          </a:p>
          <a:p>
            <a:pPr>
              <a:spcBef>
                <a:spcPct val="50000"/>
              </a:spcBef>
            </a:pPr>
            <a:r>
              <a:rPr lang="ja-JP" altLang="en-US" sz="4400"/>
              <a:t>・緑と水をイメージ「熊本の顔」へ</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Box 2"/>
          <p:cNvSpPr txBox="1">
            <a:spLocks noChangeArrowheads="1"/>
          </p:cNvSpPr>
          <p:nvPr/>
        </p:nvSpPr>
        <p:spPr bwMode="auto">
          <a:xfrm>
            <a:off x="0" y="0"/>
            <a:ext cx="9144000" cy="457200"/>
          </a:xfrm>
          <a:prstGeom prst="rect">
            <a:avLst/>
          </a:prstGeom>
          <a:solidFill>
            <a:srgbClr val="3366FF"/>
          </a:solidFill>
          <a:ln w="9525">
            <a:noFill/>
            <a:miter lim="800000"/>
            <a:headEnd/>
            <a:tailEnd/>
          </a:ln>
        </p:spPr>
        <p:txBody>
          <a:bodyPr>
            <a:spAutoFit/>
          </a:bodyPr>
          <a:lstStyle/>
          <a:p>
            <a:pPr algn="ctr">
              <a:spcBef>
                <a:spcPct val="50000"/>
              </a:spcBef>
            </a:pPr>
            <a:r>
              <a:rPr lang="ja-JP" altLang="en-US">
                <a:solidFill>
                  <a:srgbClr val="FFFF99"/>
                </a:solidFill>
              </a:rPr>
              <a:t>中心市街地活性化（提案内容）</a:t>
            </a:r>
          </a:p>
        </p:txBody>
      </p:sp>
      <p:sp>
        <p:nvSpPr>
          <p:cNvPr id="48130" name="Text Box 4"/>
          <p:cNvSpPr txBox="1">
            <a:spLocks noChangeArrowheads="1"/>
          </p:cNvSpPr>
          <p:nvPr/>
        </p:nvSpPr>
        <p:spPr bwMode="auto">
          <a:xfrm>
            <a:off x="571500" y="1428750"/>
            <a:ext cx="8358188" cy="579438"/>
          </a:xfrm>
          <a:prstGeom prst="rect">
            <a:avLst/>
          </a:prstGeom>
          <a:noFill/>
          <a:ln w="9525">
            <a:noFill/>
            <a:miter lim="800000"/>
            <a:headEnd/>
            <a:tailEnd/>
          </a:ln>
        </p:spPr>
        <p:txBody>
          <a:bodyPr>
            <a:spAutoFit/>
          </a:bodyPr>
          <a:lstStyle/>
          <a:p>
            <a:pPr>
              <a:spcBef>
                <a:spcPct val="50000"/>
              </a:spcBef>
            </a:pPr>
            <a:endParaRPr lang="en-US" altLang="ja-JP" sz="3200"/>
          </a:p>
        </p:txBody>
      </p:sp>
      <p:sp>
        <p:nvSpPr>
          <p:cNvPr id="14" name="Text Box 5"/>
          <p:cNvSpPr txBox="1">
            <a:spLocks noChangeArrowheads="1"/>
          </p:cNvSpPr>
          <p:nvPr/>
        </p:nvSpPr>
        <p:spPr bwMode="auto">
          <a:xfrm>
            <a:off x="323850" y="620713"/>
            <a:ext cx="8605838" cy="762000"/>
          </a:xfrm>
          <a:prstGeom prst="rect">
            <a:avLst/>
          </a:prstGeom>
          <a:solidFill>
            <a:schemeClr val="accent5"/>
          </a:solidFill>
          <a:ln w="9525">
            <a:noFill/>
            <a:miter lim="800000"/>
            <a:headEnd/>
            <a:tailEnd/>
          </a:ln>
          <a:effectLst/>
        </p:spPr>
        <p:txBody>
          <a:bodyPr>
            <a:spAutoFit/>
          </a:bodyPr>
          <a:lstStyle/>
          <a:p>
            <a:pPr algn="ctr">
              <a:spcBef>
                <a:spcPct val="50000"/>
              </a:spcBef>
              <a:defRPr/>
            </a:pPr>
            <a:r>
              <a:rPr lang="en-US" altLang="ja-JP" sz="4400"/>
              <a:t>『</a:t>
            </a:r>
            <a:r>
              <a:rPr lang="ja-JP" altLang="en-US" sz="4400"/>
              <a:t>ガーデンロード　一口畳主制度</a:t>
            </a:r>
            <a:r>
              <a:rPr lang="en-US" altLang="ja-JP" sz="4400"/>
              <a:t>』</a:t>
            </a:r>
          </a:p>
        </p:txBody>
      </p:sp>
      <p:sp>
        <p:nvSpPr>
          <p:cNvPr id="48132" name="AutoShape 7"/>
          <p:cNvSpPr>
            <a:spLocks noChangeArrowheads="1"/>
          </p:cNvSpPr>
          <p:nvPr/>
        </p:nvSpPr>
        <p:spPr bwMode="auto">
          <a:xfrm>
            <a:off x="3563938" y="1916113"/>
            <a:ext cx="1441450" cy="793750"/>
          </a:xfrm>
          <a:prstGeom prst="downArrow">
            <a:avLst>
              <a:gd name="adj1" fmla="val 50000"/>
              <a:gd name="adj2" fmla="val 25000"/>
            </a:avLst>
          </a:prstGeom>
          <a:solidFill>
            <a:schemeClr val="accent2"/>
          </a:solidFill>
          <a:ln w="9525">
            <a:noFill/>
            <a:miter lim="800000"/>
            <a:headEnd/>
            <a:tailEnd/>
          </a:ln>
        </p:spPr>
        <p:txBody>
          <a:bodyPr vert="eaVert" wrap="none" anchor="ctr"/>
          <a:lstStyle/>
          <a:p>
            <a:endParaRPr lang="ja-JP" altLang="en-US"/>
          </a:p>
        </p:txBody>
      </p:sp>
      <p:sp>
        <p:nvSpPr>
          <p:cNvPr id="2" name="Text Box 5"/>
          <p:cNvSpPr txBox="1">
            <a:spLocks noChangeArrowheads="1"/>
          </p:cNvSpPr>
          <p:nvPr/>
        </p:nvSpPr>
        <p:spPr bwMode="auto">
          <a:xfrm>
            <a:off x="250825" y="3068638"/>
            <a:ext cx="8605838" cy="1431925"/>
          </a:xfrm>
          <a:prstGeom prst="rect">
            <a:avLst/>
          </a:prstGeom>
          <a:solidFill>
            <a:schemeClr val="accent5"/>
          </a:solidFill>
          <a:ln w="9525">
            <a:noFill/>
            <a:miter lim="800000"/>
            <a:headEnd/>
            <a:tailEnd/>
          </a:ln>
          <a:effectLst/>
        </p:spPr>
        <p:txBody>
          <a:bodyPr>
            <a:spAutoFit/>
          </a:bodyPr>
          <a:lstStyle/>
          <a:p>
            <a:pPr algn="ctr">
              <a:spcBef>
                <a:spcPct val="50000"/>
              </a:spcBef>
              <a:defRPr/>
            </a:pPr>
            <a:r>
              <a:rPr lang="ja-JP" altLang="en-US" sz="4400"/>
              <a:t>「ガーデンロード」を３０ｃｍ</a:t>
            </a:r>
            <a:r>
              <a:rPr lang="en-US" altLang="ja-JP" sz="4400"/>
              <a:t>×</a:t>
            </a:r>
            <a:r>
              <a:rPr lang="ja-JP" altLang="en-US" sz="4400"/>
              <a:t>３０ｃｍで「一口畳主」として募集します。</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4"/>
          <p:cNvSpPr txBox="1">
            <a:spLocks noChangeArrowheads="1"/>
          </p:cNvSpPr>
          <p:nvPr/>
        </p:nvSpPr>
        <p:spPr bwMode="auto">
          <a:xfrm>
            <a:off x="0" y="0"/>
            <a:ext cx="9144000" cy="457200"/>
          </a:xfrm>
          <a:prstGeom prst="rect">
            <a:avLst/>
          </a:prstGeom>
          <a:solidFill>
            <a:srgbClr val="3366FF"/>
          </a:solidFill>
          <a:ln w="9525">
            <a:noFill/>
            <a:miter lim="800000"/>
            <a:headEnd/>
            <a:tailEnd/>
          </a:ln>
        </p:spPr>
        <p:txBody>
          <a:bodyPr>
            <a:spAutoFit/>
          </a:bodyPr>
          <a:lstStyle/>
          <a:p>
            <a:pPr algn="ctr">
              <a:spcBef>
                <a:spcPct val="50000"/>
              </a:spcBef>
            </a:pPr>
            <a:r>
              <a:rPr lang="ja-JP" altLang="en-US">
                <a:solidFill>
                  <a:srgbClr val="FFFF99"/>
                </a:solidFill>
              </a:rPr>
              <a:t>中心市街地活性化</a:t>
            </a:r>
          </a:p>
        </p:txBody>
      </p:sp>
      <p:sp>
        <p:nvSpPr>
          <p:cNvPr id="5" name="Text Box 11"/>
          <p:cNvSpPr txBox="1">
            <a:spLocks noChangeArrowheads="1"/>
          </p:cNvSpPr>
          <p:nvPr/>
        </p:nvSpPr>
        <p:spPr bwMode="auto">
          <a:xfrm>
            <a:off x="0" y="692150"/>
            <a:ext cx="9144000" cy="701675"/>
          </a:xfrm>
          <a:prstGeom prst="rect">
            <a:avLst/>
          </a:prstGeom>
          <a:solidFill>
            <a:schemeClr val="accent5"/>
          </a:solidFill>
          <a:ln w="9525">
            <a:noFill/>
            <a:miter lim="800000"/>
            <a:headEnd/>
            <a:tailEnd/>
          </a:ln>
          <a:effectLst/>
        </p:spPr>
        <p:txBody>
          <a:bodyPr>
            <a:spAutoFit/>
          </a:bodyPr>
          <a:lstStyle/>
          <a:p>
            <a:pPr algn="ctr">
              <a:spcBef>
                <a:spcPct val="50000"/>
              </a:spcBef>
              <a:defRPr/>
            </a:pPr>
            <a:r>
              <a:rPr lang="ja-JP" altLang="en-US" sz="4000"/>
              <a:t>中心市街地とは「熊本の顔」</a:t>
            </a:r>
          </a:p>
        </p:txBody>
      </p:sp>
      <p:pic>
        <p:nvPicPr>
          <p:cNvPr id="16387" name="Picture 5"/>
          <p:cNvPicPr>
            <a:picLocks noChangeAspect="1" noChangeArrowheads="1"/>
          </p:cNvPicPr>
          <p:nvPr/>
        </p:nvPicPr>
        <p:blipFill>
          <a:blip r:embed="rId3"/>
          <a:srcRect/>
          <a:stretch>
            <a:fillRect/>
          </a:stretch>
        </p:blipFill>
        <p:spPr bwMode="auto">
          <a:xfrm>
            <a:off x="539750" y="1557338"/>
            <a:ext cx="8064500" cy="4764087"/>
          </a:xfrm>
          <a:prstGeom prst="rect">
            <a:avLst/>
          </a:prstGeom>
          <a:noFill/>
          <a:ln w="9525">
            <a:noFill/>
            <a:miter lim="800000"/>
            <a:headEnd/>
            <a:tailEnd/>
          </a:ln>
        </p:spPr>
      </p:pic>
      <p:sp>
        <p:nvSpPr>
          <p:cNvPr id="16388" name="Text Box 6"/>
          <p:cNvSpPr txBox="1">
            <a:spLocks noChangeArrowheads="1"/>
          </p:cNvSpPr>
          <p:nvPr/>
        </p:nvSpPr>
        <p:spPr bwMode="auto">
          <a:xfrm>
            <a:off x="4643438" y="6453188"/>
            <a:ext cx="4176712" cy="274637"/>
          </a:xfrm>
          <a:prstGeom prst="rect">
            <a:avLst/>
          </a:prstGeom>
          <a:noFill/>
          <a:ln w="9525">
            <a:noFill/>
            <a:miter lim="800000"/>
            <a:headEnd/>
            <a:tailEnd/>
          </a:ln>
        </p:spPr>
        <p:txBody>
          <a:bodyPr>
            <a:spAutoFit/>
          </a:bodyPr>
          <a:lstStyle/>
          <a:p>
            <a:pPr algn="r">
              <a:spcBef>
                <a:spcPct val="50000"/>
              </a:spcBef>
            </a:pPr>
            <a:r>
              <a:rPr lang="ja-JP" altLang="en-US" sz="1200"/>
              <a:t>熊本市の中心市街地に関する市民アンケート</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Box 2"/>
          <p:cNvSpPr txBox="1">
            <a:spLocks noChangeArrowheads="1"/>
          </p:cNvSpPr>
          <p:nvPr/>
        </p:nvSpPr>
        <p:spPr bwMode="auto">
          <a:xfrm>
            <a:off x="0" y="0"/>
            <a:ext cx="9144000" cy="457200"/>
          </a:xfrm>
          <a:prstGeom prst="rect">
            <a:avLst/>
          </a:prstGeom>
          <a:solidFill>
            <a:srgbClr val="3366FF"/>
          </a:solidFill>
          <a:ln w="9525">
            <a:noFill/>
            <a:miter lim="800000"/>
            <a:headEnd/>
            <a:tailEnd/>
          </a:ln>
        </p:spPr>
        <p:txBody>
          <a:bodyPr>
            <a:spAutoFit/>
          </a:bodyPr>
          <a:lstStyle/>
          <a:p>
            <a:pPr algn="ctr">
              <a:spcBef>
                <a:spcPct val="50000"/>
              </a:spcBef>
            </a:pPr>
            <a:r>
              <a:rPr lang="ja-JP" altLang="en-US">
                <a:solidFill>
                  <a:srgbClr val="FFFF99"/>
                </a:solidFill>
              </a:rPr>
              <a:t>中心市街地活性化（提案内容）</a:t>
            </a:r>
          </a:p>
        </p:txBody>
      </p:sp>
      <p:sp>
        <p:nvSpPr>
          <p:cNvPr id="50178" name="Text Box 4"/>
          <p:cNvSpPr txBox="1">
            <a:spLocks noChangeArrowheads="1"/>
          </p:cNvSpPr>
          <p:nvPr/>
        </p:nvSpPr>
        <p:spPr bwMode="auto">
          <a:xfrm>
            <a:off x="571500" y="1428750"/>
            <a:ext cx="8358188" cy="579438"/>
          </a:xfrm>
          <a:prstGeom prst="rect">
            <a:avLst/>
          </a:prstGeom>
          <a:noFill/>
          <a:ln w="9525">
            <a:noFill/>
            <a:miter lim="800000"/>
            <a:headEnd/>
            <a:tailEnd/>
          </a:ln>
        </p:spPr>
        <p:txBody>
          <a:bodyPr>
            <a:spAutoFit/>
          </a:bodyPr>
          <a:lstStyle/>
          <a:p>
            <a:pPr>
              <a:spcBef>
                <a:spcPct val="50000"/>
              </a:spcBef>
            </a:pPr>
            <a:endParaRPr lang="en-US" altLang="ja-JP" sz="3200"/>
          </a:p>
        </p:txBody>
      </p:sp>
      <p:sp>
        <p:nvSpPr>
          <p:cNvPr id="14" name="Text Box 5"/>
          <p:cNvSpPr txBox="1">
            <a:spLocks noChangeArrowheads="1"/>
          </p:cNvSpPr>
          <p:nvPr/>
        </p:nvSpPr>
        <p:spPr bwMode="auto">
          <a:xfrm>
            <a:off x="323850" y="620713"/>
            <a:ext cx="8605838" cy="762000"/>
          </a:xfrm>
          <a:prstGeom prst="rect">
            <a:avLst/>
          </a:prstGeom>
          <a:solidFill>
            <a:schemeClr val="accent5"/>
          </a:solidFill>
          <a:ln w="9525">
            <a:noFill/>
            <a:miter lim="800000"/>
            <a:headEnd/>
            <a:tailEnd/>
          </a:ln>
          <a:effectLst/>
        </p:spPr>
        <p:txBody>
          <a:bodyPr>
            <a:spAutoFit/>
          </a:bodyPr>
          <a:lstStyle/>
          <a:p>
            <a:pPr algn="ctr">
              <a:spcBef>
                <a:spcPct val="50000"/>
              </a:spcBef>
              <a:defRPr/>
            </a:pPr>
            <a:r>
              <a:rPr lang="en-US" altLang="ja-JP" sz="4400"/>
              <a:t>『</a:t>
            </a:r>
            <a:r>
              <a:rPr lang="ja-JP" altLang="en-US" sz="4400"/>
              <a:t>一口畳主制度</a:t>
            </a:r>
            <a:r>
              <a:rPr lang="en-US" altLang="ja-JP" sz="4400"/>
              <a:t>』</a:t>
            </a:r>
          </a:p>
        </p:txBody>
      </p:sp>
      <p:sp>
        <p:nvSpPr>
          <p:cNvPr id="50180" name="AutoShape 7"/>
          <p:cNvSpPr>
            <a:spLocks noChangeArrowheads="1"/>
          </p:cNvSpPr>
          <p:nvPr/>
        </p:nvSpPr>
        <p:spPr bwMode="auto">
          <a:xfrm>
            <a:off x="3563938" y="1916113"/>
            <a:ext cx="1441450" cy="793750"/>
          </a:xfrm>
          <a:prstGeom prst="downArrow">
            <a:avLst>
              <a:gd name="adj1" fmla="val 50000"/>
              <a:gd name="adj2" fmla="val 25000"/>
            </a:avLst>
          </a:prstGeom>
          <a:solidFill>
            <a:schemeClr val="accent2"/>
          </a:solidFill>
          <a:ln w="9525">
            <a:noFill/>
            <a:miter lim="800000"/>
            <a:headEnd/>
            <a:tailEnd/>
          </a:ln>
        </p:spPr>
        <p:txBody>
          <a:bodyPr vert="eaVert" wrap="none" anchor="ctr"/>
          <a:lstStyle/>
          <a:p>
            <a:endParaRPr lang="ja-JP" altLang="en-US"/>
          </a:p>
        </p:txBody>
      </p:sp>
      <p:sp>
        <p:nvSpPr>
          <p:cNvPr id="2" name="Text Box 5"/>
          <p:cNvSpPr txBox="1">
            <a:spLocks noChangeArrowheads="1"/>
          </p:cNvSpPr>
          <p:nvPr/>
        </p:nvSpPr>
        <p:spPr bwMode="auto">
          <a:xfrm>
            <a:off x="250825" y="3068638"/>
            <a:ext cx="8605838" cy="3106737"/>
          </a:xfrm>
          <a:prstGeom prst="rect">
            <a:avLst/>
          </a:prstGeom>
          <a:solidFill>
            <a:schemeClr val="accent5"/>
          </a:solidFill>
          <a:ln w="9525">
            <a:noFill/>
            <a:miter lim="800000"/>
            <a:headEnd/>
            <a:tailEnd/>
          </a:ln>
          <a:effectLst/>
        </p:spPr>
        <p:txBody>
          <a:bodyPr>
            <a:spAutoFit/>
          </a:bodyPr>
          <a:lstStyle/>
          <a:p>
            <a:pPr>
              <a:spcBef>
                <a:spcPct val="50000"/>
              </a:spcBef>
              <a:defRPr/>
            </a:pPr>
            <a:r>
              <a:rPr lang="ja-JP" altLang="en-US" sz="4400"/>
              <a:t>・熊本城の</a:t>
            </a:r>
            <a:r>
              <a:rPr lang="en-US" altLang="ja-JP" sz="4400"/>
              <a:t>『</a:t>
            </a:r>
            <a:r>
              <a:rPr lang="ja-JP" altLang="en-US" sz="4400"/>
              <a:t>一口城主制度</a:t>
            </a:r>
            <a:r>
              <a:rPr lang="en-US" altLang="ja-JP" sz="4400"/>
              <a:t>』</a:t>
            </a:r>
            <a:r>
              <a:rPr lang="ja-JP" altLang="en-US" sz="4400"/>
              <a:t>は全国　　的に知名度が高い。</a:t>
            </a:r>
          </a:p>
          <a:p>
            <a:pPr>
              <a:spcBef>
                <a:spcPct val="50000"/>
              </a:spcBef>
              <a:defRPr/>
            </a:pPr>
            <a:r>
              <a:rPr lang="ja-JP" altLang="en-US" sz="4400"/>
              <a:t>・熊本に来る観光客のほぼ全てが熊本城に関心をもっている。</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Box 2"/>
          <p:cNvSpPr txBox="1">
            <a:spLocks noChangeArrowheads="1"/>
          </p:cNvSpPr>
          <p:nvPr/>
        </p:nvSpPr>
        <p:spPr bwMode="auto">
          <a:xfrm>
            <a:off x="0" y="0"/>
            <a:ext cx="9144000" cy="457200"/>
          </a:xfrm>
          <a:prstGeom prst="rect">
            <a:avLst/>
          </a:prstGeom>
          <a:solidFill>
            <a:srgbClr val="3366FF"/>
          </a:solidFill>
          <a:ln w="9525">
            <a:noFill/>
            <a:miter lim="800000"/>
            <a:headEnd/>
            <a:tailEnd/>
          </a:ln>
        </p:spPr>
        <p:txBody>
          <a:bodyPr>
            <a:spAutoFit/>
          </a:bodyPr>
          <a:lstStyle/>
          <a:p>
            <a:pPr algn="ctr">
              <a:spcBef>
                <a:spcPct val="50000"/>
              </a:spcBef>
            </a:pPr>
            <a:r>
              <a:rPr lang="ja-JP" altLang="en-US">
                <a:solidFill>
                  <a:srgbClr val="FFFF99"/>
                </a:solidFill>
              </a:rPr>
              <a:t>中心市街地活性化（提案内容）</a:t>
            </a:r>
          </a:p>
        </p:txBody>
      </p:sp>
      <p:sp>
        <p:nvSpPr>
          <p:cNvPr id="52226" name="Text Box 4"/>
          <p:cNvSpPr txBox="1">
            <a:spLocks noChangeArrowheads="1"/>
          </p:cNvSpPr>
          <p:nvPr/>
        </p:nvSpPr>
        <p:spPr bwMode="auto">
          <a:xfrm>
            <a:off x="571500" y="1428750"/>
            <a:ext cx="8358188" cy="579438"/>
          </a:xfrm>
          <a:prstGeom prst="rect">
            <a:avLst/>
          </a:prstGeom>
          <a:noFill/>
          <a:ln w="9525">
            <a:noFill/>
            <a:miter lim="800000"/>
            <a:headEnd/>
            <a:tailEnd/>
          </a:ln>
        </p:spPr>
        <p:txBody>
          <a:bodyPr>
            <a:spAutoFit/>
          </a:bodyPr>
          <a:lstStyle/>
          <a:p>
            <a:pPr>
              <a:spcBef>
                <a:spcPct val="50000"/>
              </a:spcBef>
            </a:pPr>
            <a:endParaRPr lang="en-US" altLang="ja-JP" sz="3200"/>
          </a:p>
        </p:txBody>
      </p:sp>
      <p:sp>
        <p:nvSpPr>
          <p:cNvPr id="14" name="Text Box 5"/>
          <p:cNvSpPr txBox="1">
            <a:spLocks noChangeArrowheads="1"/>
          </p:cNvSpPr>
          <p:nvPr/>
        </p:nvSpPr>
        <p:spPr bwMode="auto">
          <a:xfrm>
            <a:off x="323850" y="620713"/>
            <a:ext cx="8605838" cy="762000"/>
          </a:xfrm>
          <a:prstGeom prst="rect">
            <a:avLst/>
          </a:prstGeom>
          <a:solidFill>
            <a:schemeClr val="accent5"/>
          </a:solidFill>
          <a:ln w="9525">
            <a:noFill/>
            <a:miter lim="800000"/>
            <a:headEnd/>
            <a:tailEnd/>
          </a:ln>
          <a:effectLst/>
        </p:spPr>
        <p:txBody>
          <a:bodyPr>
            <a:spAutoFit/>
          </a:bodyPr>
          <a:lstStyle/>
          <a:p>
            <a:pPr algn="ctr">
              <a:spcBef>
                <a:spcPct val="50000"/>
              </a:spcBef>
              <a:defRPr/>
            </a:pPr>
            <a:r>
              <a:rPr lang="en-US" altLang="ja-JP" sz="4400"/>
              <a:t>『</a:t>
            </a:r>
            <a:r>
              <a:rPr lang="ja-JP" altLang="en-US" sz="4400"/>
              <a:t>ガーデンロード　一口畳主制度</a:t>
            </a:r>
            <a:r>
              <a:rPr lang="en-US" altLang="ja-JP" sz="4400"/>
              <a:t>』</a:t>
            </a:r>
          </a:p>
        </p:txBody>
      </p:sp>
      <p:sp>
        <p:nvSpPr>
          <p:cNvPr id="52228" name="AutoShape 7"/>
          <p:cNvSpPr>
            <a:spLocks noChangeArrowheads="1"/>
          </p:cNvSpPr>
          <p:nvPr/>
        </p:nvSpPr>
        <p:spPr bwMode="auto">
          <a:xfrm>
            <a:off x="3563938" y="1916113"/>
            <a:ext cx="1441450" cy="793750"/>
          </a:xfrm>
          <a:prstGeom prst="downArrow">
            <a:avLst>
              <a:gd name="adj1" fmla="val 50000"/>
              <a:gd name="adj2" fmla="val 25000"/>
            </a:avLst>
          </a:prstGeom>
          <a:solidFill>
            <a:schemeClr val="accent2"/>
          </a:solidFill>
          <a:ln w="9525">
            <a:noFill/>
            <a:miter lim="800000"/>
            <a:headEnd/>
            <a:tailEnd/>
          </a:ln>
        </p:spPr>
        <p:txBody>
          <a:bodyPr vert="eaVert" wrap="none" anchor="ctr"/>
          <a:lstStyle/>
          <a:p>
            <a:endParaRPr lang="ja-JP" altLang="en-US"/>
          </a:p>
        </p:txBody>
      </p:sp>
      <p:sp>
        <p:nvSpPr>
          <p:cNvPr id="2" name="Text Box 5"/>
          <p:cNvSpPr txBox="1">
            <a:spLocks noChangeArrowheads="1"/>
          </p:cNvSpPr>
          <p:nvPr/>
        </p:nvSpPr>
        <p:spPr bwMode="auto">
          <a:xfrm>
            <a:off x="250825" y="3068638"/>
            <a:ext cx="8605838" cy="2101850"/>
          </a:xfrm>
          <a:prstGeom prst="rect">
            <a:avLst/>
          </a:prstGeom>
          <a:solidFill>
            <a:schemeClr val="accent5"/>
          </a:solidFill>
          <a:ln w="9525">
            <a:noFill/>
            <a:miter lim="800000"/>
            <a:headEnd/>
            <a:tailEnd/>
          </a:ln>
          <a:effectLst/>
        </p:spPr>
        <p:txBody>
          <a:bodyPr>
            <a:spAutoFit/>
          </a:bodyPr>
          <a:lstStyle/>
          <a:p>
            <a:pPr>
              <a:spcBef>
                <a:spcPct val="50000"/>
              </a:spcBef>
              <a:defRPr/>
            </a:pPr>
            <a:r>
              <a:rPr lang="ja-JP" altLang="en-US" sz="4400"/>
              <a:t>・熊本城の</a:t>
            </a:r>
            <a:r>
              <a:rPr lang="en-US" altLang="ja-JP" sz="4400"/>
              <a:t>『</a:t>
            </a:r>
            <a:r>
              <a:rPr lang="ja-JP" altLang="en-US" sz="4400"/>
              <a:t>一口城主制度</a:t>
            </a:r>
            <a:r>
              <a:rPr lang="en-US" altLang="ja-JP" sz="4400"/>
              <a:t>』</a:t>
            </a:r>
            <a:r>
              <a:rPr lang="ja-JP" altLang="en-US" sz="4400"/>
              <a:t>の知名度を利用し、アーケード商店街へ誘導、商店街の回遊性向上を図る。</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Box 2"/>
          <p:cNvSpPr txBox="1">
            <a:spLocks noChangeArrowheads="1"/>
          </p:cNvSpPr>
          <p:nvPr/>
        </p:nvSpPr>
        <p:spPr bwMode="auto">
          <a:xfrm>
            <a:off x="0" y="0"/>
            <a:ext cx="9144000" cy="457200"/>
          </a:xfrm>
          <a:prstGeom prst="rect">
            <a:avLst/>
          </a:prstGeom>
          <a:solidFill>
            <a:srgbClr val="3366FF"/>
          </a:solidFill>
          <a:ln w="9525">
            <a:noFill/>
            <a:miter lim="800000"/>
            <a:headEnd/>
            <a:tailEnd/>
          </a:ln>
        </p:spPr>
        <p:txBody>
          <a:bodyPr>
            <a:spAutoFit/>
          </a:bodyPr>
          <a:lstStyle/>
          <a:p>
            <a:pPr algn="ctr">
              <a:spcBef>
                <a:spcPct val="50000"/>
              </a:spcBef>
            </a:pPr>
            <a:r>
              <a:rPr lang="ja-JP" altLang="en-US">
                <a:solidFill>
                  <a:srgbClr val="FFFF99"/>
                </a:solidFill>
              </a:rPr>
              <a:t>中心市街地活性化（提案内容）</a:t>
            </a:r>
          </a:p>
        </p:txBody>
      </p:sp>
      <p:sp>
        <p:nvSpPr>
          <p:cNvPr id="54274" name="Text Box 4"/>
          <p:cNvSpPr txBox="1">
            <a:spLocks noChangeArrowheads="1"/>
          </p:cNvSpPr>
          <p:nvPr/>
        </p:nvSpPr>
        <p:spPr bwMode="auto">
          <a:xfrm>
            <a:off x="571500" y="1428750"/>
            <a:ext cx="8358188" cy="579438"/>
          </a:xfrm>
          <a:prstGeom prst="rect">
            <a:avLst/>
          </a:prstGeom>
          <a:noFill/>
          <a:ln w="9525">
            <a:noFill/>
            <a:miter lim="800000"/>
            <a:headEnd/>
            <a:tailEnd/>
          </a:ln>
        </p:spPr>
        <p:txBody>
          <a:bodyPr>
            <a:spAutoFit/>
          </a:bodyPr>
          <a:lstStyle/>
          <a:p>
            <a:pPr>
              <a:spcBef>
                <a:spcPct val="50000"/>
              </a:spcBef>
            </a:pPr>
            <a:endParaRPr lang="en-US" altLang="ja-JP" sz="3200"/>
          </a:p>
        </p:txBody>
      </p:sp>
      <p:sp>
        <p:nvSpPr>
          <p:cNvPr id="14" name="Text Box 5"/>
          <p:cNvSpPr txBox="1">
            <a:spLocks noChangeArrowheads="1"/>
          </p:cNvSpPr>
          <p:nvPr/>
        </p:nvSpPr>
        <p:spPr bwMode="auto">
          <a:xfrm>
            <a:off x="323850" y="620713"/>
            <a:ext cx="8605838" cy="762000"/>
          </a:xfrm>
          <a:prstGeom prst="rect">
            <a:avLst/>
          </a:prstGeom>
          <a:solidFill>
            <a:schemeClr val="accent5"/>
          </a:solidFill>
          <a:ln w="9525">
            <a:noFill/>
            <a:miter lim="800000"/>
            <a:headEnd/>
            <a:tailEnd/>
          </a:ln>
          <a:effectLst/>
        </p:spPr>
        <p:txBody>
          <a:bodyPr>
            <a:spAutoFit/>
          </a:bodyPr>
          <a:lstStyle/>
          <a:p>
            <a:pPr algn="ctr">
              <a:spcBef>
                <a:spcPct val="50000"/>
              </a:spcBef>
              <a:defRPr/>
            </a:pPr>
            <a:r>
              <a:rPr lang="en-US" altLang="ja-JP" sz="4400"/>
              <a:t>『</a:t>
            </a:r>
            <a:r>
              <a:rPr lang="ja-JP" altLang="en-US" sz="4400"/>
              <a:t>街なか居住者の誘致</a:t>
            </a:r>
            <a:r>
              <a:rPr lang="en-US" altLang="ja-JP" sz="4400"/>
              <a:t>』</a:t>
            </a:r>
          </a:p>
        </p:txBody>
      </p:sp>
      <p:sp>
        <p:nvSpPr>
          <p:cNvPr id="54276" name="AutoShape 7"/>
          <p:cNvSpPr>
            <a:spLocks noChangeArrowheads="1"/>
          </p:cNvSpPr>
          <p:nvPr/>
        </p:nvSpPr>
        <p:spPr bwMode="auto">
          <a:xfrm>
            <a:off x="3563938" y="1916113"/>
            <a:ext cx="1441450" cy="793750"/>
          </a:xfrm>
          <a:prstGeom prst="downArrow">
            <a:avLst>
              <a:gd name="adj1" fmla="val 50000"/>
              <a:gd name="adj2" fmla="val 25000"/>
            </a:avLst>
          </a:prstGeom>
          <a:solidFill>
            <a:schemeClr val="accent2"/>
          </a:solidFill>
          <a:ln w="9525">
            <a:noFill/>
            <a:miter lim="800000"/>
            <a:headEnd/>
            <a:tailEnd/>
          </a:ln>
        </p:spPr>
        <p:txBody>
          <a:bodyPr vert="eaVert" wrap="none" anchor="ctr"/>
          <a:lstStyle/>
          <a:p>
            <a:endParaRPr lang="ja-JP" altLang="en-US"/>
          </a:p>
        </p:txBody>
      </p:sp>
      <p:sp>
        <p:nvSpPr>
          <p:cNvPr id="2" name="Text Box 5"/>
          <p:cNvSpPr txBox="1">
            <a:spLocks noChangeArrowheads="1"/>
          </p:cNvSpPr>
          <p:nvPr/>
        </p:nvSpPr>
        <p:spPr bwMode="auto">
          <a:xfrm>
            <a:off x="250825" y="3068638"/>
            <a:ext cx="8605838" cy="2530475"/>
          </a:xfrm>
          <a:prstGeom prst="rect">
            <a:avLst/>
          </a:prstGeom>
          <a:solidFill>
            <a:schemeClr val="accent5"/>
          </a:solidFill>
          <a:ln w="9525">
            <a:noFill/>
            <a:miter lim="800000"/>
            <a:headEnd/>
            <a:tailEnd/>
          </a:ln>
          <a:effectLst/>
        </p:spPr>
        <p:txBody>
          <a:bodyPr>
            <a:spAutoFit/>
          </a:bodyPr>
          <a:lstStyle/>
          <a:p>
            <a:pPr>
              <a:spcBef>
                <a:spcPct val="50000"/>
              </a:spcBef>
              <a:defRPr/>
            </a:pPr>
            <a:r>
              <a:rPr lang="ja-JP" altLang="en-US" sz="4000"/>
              <a:t>・中心市街地の顧客としての消費活動</a:t>
            </a:r>
          </a:p>
          <a:p>
            <a:pPr>
              <a:spcBef>
                <a:spcPct val="50000"/>
              </a:spcBef>
              <a:defRPr/>
            </a:pPr>
            <a:r>
              <a:rPr lang="ja-JP" altLang="en-US" sz="4000"/>
              <a:t>・商業の安定化</a:t>
            </a:r>
          </a:p>
          <a:p>
            <a:pPr>
              <a:spcBef>
                <a:spcPct val="50000"/>
              </a:spcBef>
              <a:defRPr/>
            </a:pPr>
            <a:r>
              <a:rPr lang="ja-JP" altLang="en-US" sz="4000"/>
              <a:t>・高齢者の住み替え推進</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Box 2"/>
          <p:cNvSpPr txBox="1">
            <a:spLocks noChangeArrowheads="1"/>
          </p:cNvSpPr>
          <p:nvPr/>
        </p:nvSpPr>
        <p:spPr bwMode="auto">
          <a:xfrm>
            <a:off x="0" y="0"/>
            <a:ext cx="9144000" cy="457200"/>
          </a:xfrm>
          <a:prstGeom prst="rect">
            <a:avLst/>
          </a:prstGeom>
          <a:solidFill>
            <a:srgbClr val="3366FF"/>
          </a:solidFill>
          <a:ln w="9525">
            <a:noFill/>
            <a:miter lim="800000"/>
            <a:headEnd/>
            <a:tailEnd/>
          </a:ln>
        </p:spPr>
        <p:txBody>
          <a:bodyPr>
            <a:spAutoFit/>
          </a:bodyPr>
          <a:lstStyle/>
          <a:p>
            <a:pPr algn="ctr">
              <a:spcBef>
                <a:spcPct val="50000"/>
              </a:spcBef>
            </a:pPr>
            <a:r>
              <a:rPr lang="ja-JP" altLang="en-US">
                <a:solidFill>
                  <a:srgbClr val="FFFF99"/>
                </a:solidFill>
              </a:rPr>
              <a:t>中心市街地活性化（提案内容）</a:t>
            </a:r>
          </a:p>
        </p:txBody>
      </p:sp>
      <p:sp>
        <p:nvSpPr>
          <p:cNvPr id="56322" name="Text Box 4"/>
          <p:cNvSpPr txBox="1">
            <a:spLocks noChangeArrowheads="1"/>
          </p:cNvSpPr>
          <p:nvPr/>
        </p:nvSpPr>
        <p:spPr bwMode="auto">
          <a:xfrm>
            <a:off x="571500" y="1428750"/>
            <a:ext cx="8358188" cy="579438"/>
          </a:xfrm>
          <a:prstGeom prst="rect">
            <a:avLst/>
          </a:prstGeom>
          <a:noFill/>
          <a:ln w="9525">
            <a:noFill/>
            <a:miter lim="800000"/>
            <a:headEnd/>
            <a:tailEnd/>
          </a:ln>
        </p:spPr>
        <p:txBody>
          <a:bodyPr>
            <a:spAutoFit/>
          </a:bodyPr>
          <a:lstStyle/>
          <a:p>
            <a:pPr>
              <a:spcBef>
                <a:spcPct val="50000"/>
              </a:spcBef>
            </a:pPr>
            <a:endParaRPr lang="en-US" altLang="ja-JP" sz="3200"/>
          </a:p>
        </p:txBody>
      </p:sp>
      <p:sp>
        <p:nvSpPr>
          <p:cNvPr id="14" name="Text Box 5"/>
          <p:cNvSpPr txBox="1">
            <a:spLocks noChangeArrowheads="1"/>
          </p:cNvSpPr>
          <p:nvPr/>
        </p:nvSpPr>
        <p:spPr bwMode="auto">
          <a:xfrm>
            <a:off x="323850" y="620713"/>
            <a:ext cx="8605838" cy="762000"/>
          </a:xfrm>
          <a:prstGeom prst="rect">
            <a:avLst/>
          </a:prstGeom>
          <a:solidFill>
            <a:schemeClr val="accent5"/>
          </a:solidFill>
          <a:ln w="9525">
            <a:noFill/>
            <a:miter lim="800000"/>
            <a:headEnd/>
            <a:tailEnd/>
          </a:ln>
          <a:effectLst/>
        </p:spPr>
        <p:txBody>
          <a:bodyPr>
            <a:spAutoFit/>
          </a:bodyPr>
          <a:lstStyle/>
          <a:p>
            <a:pPr algn="ctr">
              <a:spcBef>
                <a:spcPct val="50000"/>
              </a:spcBef>
              <a:defRPr/>
            </a:pPr>
            <a:r>
              <a:rPr lang="en-US" altLang="ja-JP" sz="4400"/>
              <a:t>『</a:t>
            </a:r>
            <a:r>
              <a:rPr lang="ja-JP" altLang="en-US" sz="4400"/>
              <a:t>街なか居住者の誘致作戦</a:t>
            </a:r>
            <a:r>
              <a:rPr lang="en-US" altLang="ja-JP" sz="4400"/>
              <a:t>』</a:t>
            </a:r>
          </a:p>
        </p:txBody>
      </p:sp>
      <p:sp>
        <p:nvSpPr>
          <p:cNvPr id="56324" name="AutoShape 7"/>
          <p:cNvSpPr>
            <a:spLocks noChangeArrowheads="1"/>
          </p:cNvSpPr>
          <p:nvPr/>
        </p:nvSpPr>
        <p:spPr bwMode="auto">
          <a:xfrm>
            <a:off x="3635375" y="1773238"/>
            <a:ext cx="1441450" cy="793750"/>
          </a:xfrm>
          <a:prstGeom prst="downArrow">
            <a:avLst>
              <a:gd name="adj1" fmla="val 50000"/>
              <a:gd name="adj2" fmla="val 25000"/>
            </a:avLst>
          </a:prstGeom>
          <a:solidFill>
            <a:schemeClr val="accent2"/>
          </a:solidFill>
          <a:ln w="9525">
            <a:noFill/>
            <a:miter lim="800000"/>
            <a:headEnd/>
            <a:tailEnd/>
          </a:ln>
        </p:spPr>
        <p:txBody>
          <a:bodyPr vert="eaVert" wrap="none" anchor="ctr"/>
          <a:lstStyle/>
          <a:p>
            <a:endParaRPr lang="ja-JP" altLang="en-US"/>
          </a:p>
        </p:txBody>
      </p:sp>
      <p:sp>
        <p:nvSpPr>
          <p:cNvPr id="2" name="Text Box 5"/>
          <p:cNvSpPr txBox="1">
            <a:spLocks noChangeArrowheads="1"/>
          </p:cNvSpPr>
          <p:nvPr/>
        </p:nvSpPr>
        <p:spPr bwMode="auto">
          <a:xfrm>
            <a:off x="323850" y="2924175"/>
            <a:ext cx="8605838" cy="2225675"/>
          </a:xfrm>
          <a:prstGeom prst="rect">
            <a:avLst/>
          </a:prstGeom>
          <a:solidFill>
            <a:schemeClr val="accent5"/>
          </a:solidFill>
          <a:ln w="9525">
            <a:noFill/>
            <a:miter lim="800000"/>
            <a:headEnd/>
            <a:tailEnd/>
          </a:ln>
          <a:effectLst/>
        </p:spPr>
        <p:txBody>
          <a:bodyPr>
            <a:spAutoFit/>
          </a:bodyPr>
          <a:lstStyle/>
          <a:p>
            <a:pPr>
              <a:spcBef>
                <a:spcPct val="50000"/>
              </a:spcBef>
              <a:defRPr/>
            </a:pPr>
            <a:r>
              <a:rPr lang="ja-JP" altLang="en-US" sz="4000"/>
              <a:t>・１階又は２階までは商業施設</a:t>
            </a:r>
          </a:p>
          <a:p>
            <a:pPr>
              <a:spcBef>
                <a:spcPct val="50000"/>
              </a:spcBef>
              <a:defRPr/>
            </a:pPr>
            <a:r>
              <a:rPr lang="ja-JP" altLang="en-US" sz="4000"/>
              <a:t>・それ以上は賃貸マンション（夫婦の老後を想定した設計、家賃など</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 Box 2"/>
          <p:cNvSpPr txBox="1">
            <a:spLocks noChangeArrowheads="1"/>
          </p:cNvSpPr>
          <p:nvPr/>
        </p:nvSpPr>
        <p:spPr bwMode="auto">
          <a:xfrm>
            <a:off x="0" y="0"/>
            <a:ext cx="9144000" cy="457200"/>
          </a:xfrm>
          <a:prstGeom prst="rect">
            <a:avLst/>
          </a:prstGeom>
          <a:solidFill>
            <a:srgbClr val="3366FF"/>
          </a:solidFill>
          <a:ln w="9525">
            <a:noFill/>
            <a:miter lim="800000"/>
            <a:headEnd/>
            <a:tailEnd/>
          </a:ln>
        </p:spPr>
        <p:txBody>
          <a:bodyPr>
            <a:spAutoFit/>
          </a:bodyPr>
          <a:lstStyle/>
          <a:p>
            <a:pPr algn="ctr">
              <a:spcBef>
                <a:spcPct val="50000"/>
              </a:spcBef>
            </a:pPr>
            <a:r>
              <a:rPr lang="ja-JP" altLang="en-US">
                <a:solidFill>
                  <a:srgbClr val="FFFF99"/>
                </a:solidFill>
              </a:rPr>
              <a:t>中心市街地活性化（今後の課題）</a:t>
            </a:r>
          </a:p>
        </p:txBody>
      </p:sp>
      <p:sp>
        <p:nvSpPr>
          <p:cNvPr id="58370" name="Text Box 4"/>
          <p:cNvSpPr txBox="1">
            <a:spLocks noChangeArrowheads="1"/>
          </p:cNvSpPr>
          <p:nvPr/>
        </p:nvSpPr>
        <p:spPr bwMode="auto">
          <a:xfrm>
            <a:off x="571500" y="1428750"/>
            <a:ext cx="8358188" cy="579438"/>
          </a:xfrm>
          <a:prstGeom prst="rect">
            <a:avLst/>
          </a:prstGeom>
          <a:noFill/>
          <a:ln w="9525">
            <a:noFill/>
            <a:miter lim="800000"/>
            <a:headEnd/>
            <a:tailEnd/>
          </a:ln>
        </p:spPr>
        <p:txBody>
          <a:bodyPr>
            <a:spAutoFit/>
          </a:bodyPr>
          <a:lstStyle/>
          <a:p>
            <a:pPr>
              <a:spcBef>
                <a:spcPct val="50000"/>
              </a:spcBef>
            </a:pPr>
            <a:endParaRPr lang="en-US" altLang="ja-JP" sz="3200"/>
          </a:p>
        </p:txBody>
      </p:sp>
      <p:sp>
        <p:nvSpPr>
          <p:cNvPr id="14" name="Text Box 5"/>
          <p:cNvSpPr txBox="1">
            <a:spLocks noChangeArrowheads="1"/>
          </p:cNvSpPr>
          <p:nvPr/>
        </p:nvSpPr>
        <p:spPr bwMode="auto">
          <a:xfrm>
            <a:off x="323850" y="620713"/>
            <a:ext cx="8605838" cy="762000"/>
          </a:xfrm>
          <a:prstGeom prst="rect">
            <a:avLst/>
          </a:prstGeom>
          <a:solidFill>
            <a:schemeClr val="accent5"/>
          </a:solidFill>
          <a:ln w="9525">
            <a:noFill/>
            <a:miter lim="800000"/>
            <a:headEnd/>
            <a:tailEnd/>
          </a:ln>
          <a:effectLst/>
        </p:spPr>
        <p:txBody>
          <a:bodyPr>
            <a:spAutoFit/>
          </a:bodyPr>
          <a:lstStyle/>
          <a:p>
            <a:pPr algn="ctr">
              <a:spcBef>
                <a:spcPct val="50000"/>
              </a:spcBef>
              <a:defRPr/>
            </a:pPr>
            <a:r>
              <a:rPr lang="en-US" altLang="ja-JP" sz="4400"/>
              <a:t>『</a:t>
            </a:r>
            <a:r>
              <a:rPr lang="ja-JP" altLang="en-US" sz="4400"/>
              <a:t>ガーデンロード</a:t>
            </a:r>
            <a:r>
              <a:rPr lang="en-US" altLang="ja-JP" sz="4400"/>
              <a:t>』</a:t>
            </a:r>
            <a:r>
              <a:rPr lang="ja-JP" altLang="en-US" sz="4400"/>
              <a:t>を実現するために</a:t>
            </a:r>
          </a:p>
        </p:txBody>
      </p:sp>
      <p:sp>
        <p:nvSpPr>
          <p:cNvPr id="58372" name="AutoShape 7"/>
          <p:cNvSpPr>
            <a:spLocks noChangeArrowheads="1"/>
          </p:cNvSpPr>
          <p:nvPr/>
        </p:nvSpPr>
        <p:spPr bwMode="auto">
          <a:xfrm>
            <a:off x="3635375" y="1773238"/>
            <a:ext cx="1441450" cy="793750"/>
          </a:xfrm>
          <a:prstGeom prst="downArrow">
            <a:avLst>
              <a:gd name="adj1" fmla="val 50000"/>
              <a:gd name="adj2" fmla="val 25000"/>
            </a:avLst>
          </a:prstGeom>
          <a:solidFill>
            <a:schemeClr val="accent2"/>
          </a:solidFill>
          <a:ln w="9525">
            <a:noFill/>
            <a:miter lim="800000"/>
            <a:headEnd/>
            <a:tailEnd/>
          </a:ln>
        </p:spPr>
        <p:txBody>
          <a:bodyPr vert="eaVert" wrap="none" anchor="ctr"/>
          <a:lstStyle/>
          <a:p>
            <a:endParaRPr lang="ja-JP" altLang="en-US"/>
          </a:p>
        </p:txBody>
      </p:sp>
      <p:sp>
        <p:nvSpPr>
          <p:cNvPr id="2" name="Text Box 5"/>
          <p:cNvSpPr txBox="1">
            <a:spLocks noChangeArrowheads="1"/>
          </p:cNvSpPr>
          <p:nvPr/>
        </p:nvSpPr>
        <p:spPr bwMode="auto">
          <a:xfrm>
            <a:off x="323850" y="2924175"/>
            <a:ext cx="8605838" cy="3444875"/>
          </a:xfrm>
          <a:prstGeom prst="rect">
            <a:avLst/>
          </a:prstGeom>
          <a:solidFill>
            <a:schemeClr val="accent5"/>
          </a:solidFill>
          <a:ln w="9525">
            <a:noFill/>
            <a:miter lim="800000"/>
            <a:headEnd/>
            <a:tailEnd/>
          </a:ln>
          <a:effectLst/>
        </p:spPr>
        <p:txBody>
          <a:bodyPr>
            <a:spAutoFit/>
          </a:bodyPr>
          <a:lstStyle/>
          <a:p>
            <a:pPr>
              <a:spcBef>
                <a:spcPct val="50000"/>
              </a:spcBef>
              <a:defRPr/>
            </a:pPr>
            <a:r>
              <a:rPr lang="ja-JP" altLang="en-US" sz="4000"/>
              <a:t>・商店街組合との連携、協働</a:t>
            </a:r>
          </a:p>
          <a:p>
            <a:pPr>
              <a:spcBef>
                <a:spcPct val="50000"/>
              </a:spcBef>
              <a:defRPr/>
            </a:pPr>
            <a:r>
              <a:rPr lang="ja-JP" altLang="en-US" sz="4000"/>
              <a:t>・道路行政との交通規制を含めた連携</a:t>
            </a:r>
          </a:p>
          <a:p>
            <a:pPr>
              <a:spcBef>
                <a:spcPct val="50000"/>
              </a:spcBef>
              <a:defRPr/>
            </a:pPr>
            <a:r>
              <a:rPr lang="ja-JP" altLang="en-US" sz="4000"/>
              <a:t>・市民参画</a:t>
            </a:r>
          </a:p>
          <a:p>
            <a:pPr>
              <a:spcBef>
                <a:spcPct val="50000"/>
              </a:spcBef>
              <a:defRPr/>
            </a:pPr>
            <a:r>
              <a:rPr lang="ja-JP" altLang="en-US" sz="4000"/>
              <a:t>・維持管理・企画運営の体制づくり</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Box 2"/>
          <p:cNvSpPr txBox="1">
            <a:spLocks noChangeArrowheads="1"/>
          </p:cNvSpPr>
          <p:nvPr/>
        </p:nvSpPr>
        <p:spPr bwMode="auto">
          <a:xfrm>
            <a:off x="0" y="0"/>
            <a:ext cx="9144000" cy="457200"/>
          </a:xfrm>
          <a:prstGeom prst="rect">
            <a:avLst/>
          </a:prstGeom>
          <a:solidFill>
            <a:srgbClr val="3366FF"/>
          </a:solidFill>
          <a:ln w="9525">
            <a:noFill/>
            <a:miter lim="800000"/>
            <a:headEnd/>
            <a:tailEnd/>
          </a:ln>
        </p:spPr>
        <p:txBody>
          <a:bodyPr>
            <a:spAutoFit/>
          </a:bodyPr>
          <a:lstStyle/>
          <a:p>
            <a:pPr algn="ctr">
              <a:spcBef>
                <a:spcPct val="50000"/>
              </a:spcBef>
            </a:pPr>
            <a:endParaRPr lang="ja-JP" altLang="en-US">
              <a:solidFill>
                <a:srgbClr val="FFFF99"/>
              </a:solidFill>
            </a:endParaRPr>
          </a:p>
        </p:txBody>
      </p:sp>
      <p:sp>
        <p:nvSpPr>
          <p:cNvPr id="60418" name="Text Box 4"/>
          <p:cNvSpPr txBox="1">
            <a:spLocks noChangeArrowheads="1"/>
          </p:cNvSpPr>
          <p:nvPr/>
        </p:nvSpPr>
        <p:spPr bwMode="auto">
          <a:xfrm>
            <a:off x="1692275" y="2420938"/>
            <a:ext cx="6072188" cy="1920875"/>
          </a:xfrm>
          <a:prstGeom prst="rect">
            <a:avLst/>
          </a:prstGeom>
          <a:noFill/>
          <a:ln w="9525">
            <a:noFill/>
            <a:miter lim="800000"/>
            <a:headEnd/>
            <a:tailEnd/>
          </a:ln>
        </p:spPr>
        <p:txBody>
          <a:bodyPr>
            <a:spAutoFit/>
          </a:bodyPr>
          <a:lstStyle/>
          <a:p>
            <a:pPr>
              <a:spcBef>
                <a:spcPct val="50000"/>
              </a:spcBef>
            </a:pPr>
            <a:r>
              <a:rPr lang="ja-JP" altLang="en-US" sz="6000"/>
              <a:t>ご静聴ありがとうございました</a:t>
            </a:r>
          </a:p>
        </p:txBody>
      </p:sp>
      <p:pic>
        <p:nvPicPr>
          <p:cNvPr id="60419" name="Picture 6" descr="熊本城"/>
          <p:cNvPicPr>
            <a:picLocks noChangeAspect="1" noChangeArrowheads="1"/>
          </p:cNvPicPr>
          <p:nvPr/>
        </p:nvPicPr>
        <p:blipFill>
          <a:blip r:embed="rId2"/>
          <a:srcRect/>
          <a:stretch>
            <a:fillRect/>
          </a:stretch>
        </p:blipFill>
        <p:spPr bwMode="auto">
          <a:xfrm>
            <a:off x="0" y="620713"/>
            <a:ext cx="2519363" cy="1608137"/>
          </a:xfrm>
          <a:prstGeom prst="rect">
            <a:avLst/>
          </a:prstGeom>
          <a:noFill/>
          <a:ln w="9525">
            <a:noFill/>
            <a:miter lim="800000"/>
            <a:headEnd/>
            <a:tailEnd/>
          </a:ln>
        </p:spPr>
      </p:pic>
      <p:pic>
        <p:nvPicPr>
          <p:cNvPr id="60420" name="Picture 5" descr="熊本城senga"/>
          <p:cNvPicPr>
            <a:picLocks noChangeAspect="1" noChangeArrowheads="1"/>
          </p:cNvPicPr>
          <p:nvPr/>
        </p:nvPicPr>
        <p:blipFill>
          <a:blip r:embed="rId3"/>
          <a:srcRect/>
          <a:stretch>
            <a:fillRect/>
          </a:stretch>
        </p:blipFill>
        <p:spPr bwMode="auto">
          <a:xfrm>
            <a:off x="6084888" y="4508500"/>
            <a:ext cx="2735262" cy="174625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2"/>
          <p:cNvSpPr txBox="1">
            <a:spLocks noChangeArrowheads="1"/>
          </p:cNvSpPr>
          <p:nvPr/>
        </p:nvSpPr>
        <p:spPr bwMode="auto">
          <a:xfrm>
            <a:off x="0" y="0"/>
            <a:ext cx="9144000" cy="457200"/>
          </a:xfrm>
          <a:prstGeom prst="rect">
            <a:avLst/>
          </a:prstGeom>
          <a:solidFill>
            <a:srgbClr val="3366FF"/>
          </a:solidFill>
          <a:ln w="9525">
            <a:noFill/>
            <a:miter lim="800000"/>
            <a:headEnd/>
            <a:tailEnd/>
          </a:ln>
        </p:spPr>
        <p:txBody>
          <a:bodyPr>
            <a:spAutoFit/>
          </a:bodyPr>
          <a:lstStyle/>
          <a:p>
            <a:pPr algn="ctr">
              <a:spcBef>
                <a:spcPct val="50000"/>
              </a:spcBef>
            </a:pPr>
            <a:r>
              <a:rPr lang="ja-JP" altLang="en-US">
                <a:solidFill>
                  <a:srgbClr val="FFFF99"/>
                </a:solidFill>
              </a:rPr>
              <a:t>中心市街地活性化</a:t>
            </a:r>
          </a:p>
        </p:txBody>
      </p:sp>
      <p:sp>
        <p:nvSpPr>
          <p:cNvPr id="18434" name="Text Box 4"/>
          <p:cNvSpPr txBox="1">
            <a:spLocks noChangeArrowheads="1"/>
          </p:cNvSpPr>
          <p:nvPr/>
        </p:nvSpPr>
        <p:spPr bwMode="auto">
          <a:xfrm>
            <a:off x="571500" y="1428750"/>
            <a:ext cx="8358188" cy="579438"/>
          </a:xfrm>
          <a:prstGeom prst="rect">
            <a:avLst/>
          </a:prstGeom>
          <a:noFill/>
          <a:ln w="9525">
            <a:noFill/>
            <a:miter lim="800000"/>
            <a:headEnd/>
            <a:tailEnd/>
          </a:ln>
        </p:spPr>
        <p:txBody>
          <a:bodyPr>
            <a:spAutoFit/>
          </a:bodyPr>
          <a:lstStyle/>
          <a:p>
            <a:pPr>
              <a:spcBef>
                <a:spcPct val="50000"/>
              </a:spcBef>
            </a:pPr>
            <a:endParaRPr lang="en-US" altLang="ja-JP" sz="3200"/>
          </a:p>
        </p:txBody>
      </p:sp>
      <p:pic>
        <p:nvPicPr>
          <p:cNvPr id="18435" name="Picture 5"/>
          <p:cNvPicPr>
            <a:picLocks noChangeAspect="1" noChangeArrowheads="1"/>
          </p:cNvPicPr>
          <p:nvPr/>
        </p:nvPicPr>
        <p:blipFill>
          <a:blip r:embed="rId3"/>
          <a:srcRect/>
          <a:stretch>
            <a:fillRect/>
          </a:stretch>
        </p:blipFill>
        <p:spPr bwMode="auto">
          <a:xfrm>
            <a:off x="468313" y="836613"/>
            <a:ext cx="8675687" cy="4572000"/>
          </a:xfrm>
          <a:prstGeom prst="rect">
            <a:avLst/>
          </a:prstGeom>
          <a:noFill/>
          <a:ln w="9525">
            <a:noFill/>
            <a:miter lim="800000"/>
            <a:headEnd/>
            <a:tailEnd/>
          </a:ln>
        </p:spPr>
      </p:pic>
      <p:sp>
        <p:nvSpPr>
          <p:cNvPr id="18436" name="Text Box 6"/>
          <p:cNvSpPr txBox="1">
            <a:spLocks noChangeArrowheads="1"/>
          </p:cNvSpPr>
          <p:nvPr/>
        </p:nvSpPr>
        <p:spPr bwMode="auto">
          <a:xfrm>
            <a:off x="4500563" y="5949950"/>
            <a:ext cx="4319587" cy="274638"/>
          </a:xfrm>
          <a:prstGeom prst="rect">
            <a:avLst/>
          </a:prstGeom>
          <a:noFill/>
          <a:ln w="9525">
            <a:noFill/>
            <a:miter lim="800000"/>
            <a:headEnd/>
            <a:tailEnd/>
          </a:ln>
        </p:spPr>
        <p:txBody>
          <a:bodyPr>
            <a:spAutoFit/>
          </a:bodyPr>
          <a:lstStyle/>
          <a:p>
            <a:pPr>
              <a:spcBef>
                <a:spcPct val="50000"/>
              </a:spcBef>
            </a:pPr>
            <a:r>
              <a:rPr lang="ja-JP" altLang="en-US" sz="1200"/>
              <a:t>熊本市の中心市街地に関する市民アンケート調査</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2"/>
          <p:cNvSpPr txBox="1">
            <a:spLocks noChangeArrowheads="1"/>
          </p:cNvSpPr>
          <p:nvPr/>
        </p:nvSpPr>
        <p:spPr bwMode="auto">
          <a:xfrm>
            <a:off x="0" y="0"/>
            <a:ext cx="9144000" cy="457200"/>
          </a:xfrm>
          <a:prstGeom prst="rect">
            <a:avLst/>
          </a:prstGeom>
          <a:solidFill>
            <a:srgbClr val="3366FF"/>
          </a:solidFill>
          <a:ln w="9525">
            <a:noFill/>
            <a:miter lim="800000"/>
            <a:headEnd/>
            <a:tailEnd/>
          </a:ln>
        </p:spPr>
        <p:txBody>
          <a:bodyPr>
            <a:spAutoFit/>
          </a:bodyPr>
          <a:lstStyle/>
          <a:p>
            <a:pPr algn="ctr">
              <a:spcBef>
                <a:spcPct val="50000"/>
              </a:spcBef>
            </a:pPr>
            <a:r>
              <a:rPr lang="ja-JP" altLang="en-US">
                <a:solidFill>
                  <a:srgbClr val="FFFF99"/>
                </a:solidFill>
              </a:rPr>
              <a:t>中心市街地活性化</a:t>
            </a:r>
          </a:p>
        </p:txBody>
      </p:sp>
      <p:sp>
        <p:nvSpPr>
          <p:cNvPr id="20482" name="Text Box 4"/>
          <p:cNvSpPr txBox="1">
            <a:spLocks noChangeArrowheads="1"/>
          </p:cNvSpPr>
          <p:nvPr/>
        </p:nvSpPr>
        <p:spPr bwMode="auto">
          <a:xfrm>
            <a:off x="571500" y="1428750"/>
            <a:ext cx="8358188" cy="579438"/>
          </a:xfrm>
          <a:prstGeom prst="rect">
            <a:avLst/>
          </a:prstGeom>
          <a:noFill/>
          <a:ln w="9525">
            <a:noFill/>
            <a:miter lim="800000"/>
            <a:headEnd/>
            <a:tailEnd/>
          </a:ln>
        </p:spPr>
        <p:txBody>
          <a:bodyPr>
            <a:spAutoFit/>
          </a:bodyPr>
          <a:lstStyle/>
          <a:p>
            <a:pPr>
              <a:spcBef>
                <a:spcPct val="50000"/>
              </a:spcBef>
            </a:pPr>
            <a:endParaRPr lang="en-US" altLang="ja-JP" sz="3200"/>
          </a:p>
        </p:txBody>
      </p:sp>
      <p:sp>
        <p:nvSpPr>
          <p:cNvPr id="20483" name="Text Box 5"/>
          <p:cNvSpPr txBox="1">
            <a:spLocks noChangeArrowheads="1"/>
          </p:cNvSpPr>
          <p:nvPr/>
        </p:nvSpPr>
        <p:spPr bwMode="auto">
          <a:xfrm>
            <a:off x="4500563" y="6092825"/>
            <a:ext cx="4319587" cy="274638"/>
          </a:xfrm>
          <a:prstGeom prst="rect">
            <a:avLst/>
          </a:prstGeom>
          <a:noFill/>
          <a:ln w="9525">
            <a:noFill/>
            <a:miter lim="800000"/>
            <a:headEnd/>
            <a:tailEnd/>
          </a:ln>
        </p:spPr>
        <p:txBody>
          <a:bodyPr>
            <a:spAutoFit/>
          </a:bodyPr>
          <a:lstStyle/>
          <a:p>
            <a:pPr algn="r">
              <a:spcBef>
                <a:spcPct val="50000"/>
              </a:spcBef>
            </a:pPr>
            <a:r>
              <a:rPr lang="ja-JP" altLang="en-US" sz="1200"/>
              <a:t>熊本市の中心市街地に関する市民アンケート調査</a:t>
            </a:r>
          </a:p>
        </p:txBody>
      </p:sp>
      <p:pic>
        <p:nvPicPr>
          <p:cNvPr id="20484" name="Picture 6"/>
          <p:cNvPicPr>
            <a:picLocks noChangeAspect="1" noChangeArrowheads="1"/>
          </p:cNvPicPr>
          <p:nvPr/>
        </p:nvPicPr>
        <p:blipFill>
          <a:blip r:embed="rId3"/>
          <a:srcRect/>
          <a:stretch>
            <a:fillRect/>
          </a:stretch>
        </p:blipFill>
        <p:spPr bwMode="auto">
          <a:xfrm>
            <a:off x="755650" y="765175"/>
            <a:ext cx="7488238" cy="527208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4"/>
          <p:cNvSpPr txBox="1">
            <a:spLocks noChangeArrowheads="1"/>
          </p:cNvSpPr>
          <p:nvPr/>
        </p:nvSpPr>
        <p:spPr bwMode="auto">
          <a:xfrm>
            <a:off x="0" y="0"/>
            <a:ext cx="9144000" cy="457200"/>
          </a:xfrm>
          <a:prstGeom prst="rect">
            <a:avLst/>
          </a:prstGeom>
          <a:solidFill>
            <a:srgbClr val="3366FF"/>
          </a:solidFill>
          <a:ln w="9525">
            <a:noFill/>
            <a:miter lim="800000"/>
            <a:headEnd/>
            <a:tailEnd/>
          </a:ln>
        </p:spPr>
        <p:txBody>
          <a:bodyPr>
            <a:spAutoFit/>
          </a:bodyPr>
          <a:lstStyle/>
          <a:p>
            <a:pPr algn="ctr">
              <a:spcBef>
                <a:spcPct val="50000"/>
              </a:spcBef>
            </a:pPr>
            <a:r>
              <a:rPr lang="ja-JP" altLang="en-US">
                <a:solidFill>
                  <a:srgbClr val="FFFF99"/>
                </a:solidFill>
              </a:rPr>
              <a:t>中心市街地活性化</a:t>
            </a:r>
          </a:p>
        </p:txBody>
      </p:sp>
      <p:sp>
        <p:nvSpPr>
          <p:cNvPr id="22530" name="Text Box 5"/>
          <p:cNvSpPr txBox="1">
            <a:spLocks noChangeArrowheads="1"/>
          </p:cNvSpPr>
          <p:nvPr/>
        </p:nvSpPr>
        <p:spPr bwMode="auto">
          <a:xfrm>
            <a:off x="107950" y="642938"/>
            <a:ext cx="8893175" cy="1738312"/>
          </a:xfrm>
          <a:prstGeom prst="rect">
            <a:avLst/>
          </a:prstGeom>
          <a:solidFill>
            <a:srgbClr val="CCECFF"/>
          </a:solidFill>
          <a:ln w="9525">
            <a:noFill/>
            <a:miter lim="800000"/>
            <a:headEnd/>
            <a:tailEnd/>
          </a:ln>
        </p:spPr>
        <p:txBody>
          <a:bodyPr>
            <a:spAutoFit/>
          </a:bodyPr>
          <a:lstStyle/>
          <a:p>
            <a:pPr>
              <a:spcBef>
                <a:spcPct val="50000"/>
              </a:spcBef>
            </a:pPr>
            <a:r>
              <a:rPr lang="en-US" altLang="ja-JP"/>
              <a:t>■</a:t>
            </a:r>
            <a:r>
              <a:rPr lang="ja-JP" altLang="en-US"/>
              <a:t>まちなか回遊人口</a:t>
            </a:r>
          </a:p>
          <a:p>
            <a:pPr algn="ctr">
              <a:spcBef>
                <a:spcPct val="50000"/>
              </a:spcBef>
            </a:pPr>
            <a:r>
              <a:rPr lang="ja-JP" altLang="en-US" sz="3600"/>
              <a:t>５年で　</a:t>
            </a:r>
            <a:r>
              <a:rPr lang="en-US" altLang="ja-JP" sz="3600"/>
              <a:t>66,000</a:t>
            </a:r>
            <a:r>
              <a:rPr lang="ja-JP" altLang="en-US" sz="3600"/>
              <a:t>人　約２０％　減</a:t>
            </a:r>
            <a:endParaRPr lang="en-US" altLang="ja-JP" sz="3600"/>
          </a:p>
          <a:p>
            <a:pPr algn="r">
              <a:spcBef>
                <a:spcPct val="50000"/>
              </a:spcBef>
            </a:pPr>
            <a:r>
              <a:rPr lang="ja-JP" altLang="en-US" sz="2000"/>
              <a:t>（</a:t>
            </a:r>
            <a:r>
              <a:rPr lang="en-US" altLang="ja-JP" sz="2000"/>
              <a:t>H17</a:t>
            </a:r>
            <a:r>
              <a:rPr lang="ja-JP" altLang="en-US" sz="2000"/>
              <a:t>：約</a:t>
            </a:r>
            <a:r>
              <a:rPr lang="en-US" altLang="ja-JP" sz="2000"/>
              <a:t>343,000</a:t>
            </a:r>
            <a:r>
              <a:rPr lang="ja-JP" altLang="en-US" sz="2000"/>
              <a:t>人　→　</a:t>
            </a:r>
            <a:r>
              <a:rPr lang="en-US" altLang="ja-JP" sz="2000"/>
              <a:t>H22</a:t>
            </a:r>
            <a:r>
              <a:rPr lang="ja-JP" altLang="en-US" sz="2000"/>
              <a:t>：約</a:t>
            </a:r>
            <a:r>
              <a:rPr lang="en-US" altLang="ja-JP" sz="2000"/>
              <a:t>277,000</a:t>
            </a:r>
            <a:r>
              <a:rPr lang="ja-JP" altLang="en-US" sz="2000"/>
              <a:t>人）</a:t>
            </a:r>
          </a:p>
        </p:txBody>
      </p:sp>
      <p:sp>
        <p:nvSpPr>
          <p:cNvPr id="22531" name="Text Box 5"/>
          <p:cNvSpPr txBox="1">
            <a:spLocks noChangeArrowheads="1"/>
          </p:cNvSpPr>
          <p:nvPr/>
        </p:nvSpPr>
        <p:spPr bwMode="auto">
          <a:xfrm>
            <a:off x="107950" y="2714625"/>
            <a:ext cx="8893175" cy="1738313"/>
          </a:xfrm>
          <a:prstGeom prst="rect">
            <a:avLst/>
          </a:prstGeom>
          <a:solidFill>
            <a:srgbClr val="CCECFF"/>
          </a:solidFill>
          <a:ln w="9525">
            <a:noFill/>
            <a:miter lim="800000"/>
            <a:headEnd/>
            <a:tailEnd/>
          </a:ln>
        </p:spPr>
        <p:txBody>
          <a:bodyPr>
            <a:spAutoFit/>
          </a:bodyPr>
          <a:lstStyle/>
          <a:p>
            <a:pPr>
              <a:spcBef>
                <a:spcPct val="50000"/>
              </a:spcBef>
            </a:pPr>
            <a:r>
              <a:rPr lang="en-US" altLang="ja-JP"/>
              <a:t>■</a:t>
            </a:r>
            <a:r>
              <a:rPr lang="ja-JP" altLang="en-US"/>
              <a:t>中心市街地の商店数減少</a:t>
            </a:r>
          </a:p>
          <a:p>
            <a:pPr>
              <a:spcBef>
                <a:spcPct val="50000"/>
              </a:spcBef>
            </a:pPr>
            <a:r>
              <a:rPr lang="ja-JP" altLang="en-US"/>
              <a:t>　　　　　　</a:t>
            </a:r>
            <a:r>
              <a:rPr lang="en-US" altLang="ja-JP" sz="3600"/>
              <a:t>13</a:t>
            </a:r>
            <a:r>
              <a:rPr lang="ja-JP" altLang="en-US" sz="3600"/>
              <a:t>年で　２６％　減</a:t>
            </a:r>
            <a:endParaRPr lang="en-US" altLang="ja-JP" sz="3600"/>
          </a:p>
          <a:p>
            <a:pPr algn="r">
              <a:spcBef>
                <a:spcPct val="50000"/>
              </a:spcBef>
            </a:pPr>
            <a:r>
              <a:rPr lang="ja-JP" altLang="en-US" sz="2000"/>
              <a:t>（</a:t>
            </a:r>
            <a:r>
              <a:rPr lang="en-US" altLang="ja-JP" sz="2000"/>
              <a:t>H6</a:t>
            </a:r>
            <a:r>
              <a:rPr lang="ja-JP" altLang="en-US" sz="2000"/>
              <a:t>：</a:t>
            </a:r>
            <a:r>
              <a:rPr lang="en-US" altLang="ja-JP" sz="2000"/>
              <a:t>1,777</a:t>
            </a:r>
            <a:r>
              <a:rPr lang="ja-JP" altLang="en-US" sz="2000"/>
              <a:t>店　→　</a:t>
            </a:r>
            <a:r>
              <a:rPr lang="en-US" altLang="ja-JP" sz="2000"/>
              <a:t>H19</a:t>
            </a:r>
            <a:r>
              <a:rPr lang="ja-JP" altLang="en-US" sz="2000"/>
              <a:t>：</a:t>
            </a:r>
            <a:r>
              <a:rPr lang="en-US" altLang="ja-JP" sz="2000"/>
              <a:t>1,310</a:t>
            </a:r>
            <a:r>
              <a:rPr lang="ja-JP" altLang="en-US" sz="2000"/>
              <a:t>店）</a:t>
            </a:r>
            <a:endParaRPr lang="ja-JP" altLang="en-US"/>
          </a:p>
        </p:txBody>
      </p:sp>
      <p:sp>
        <p:nvSpPr>
          <p:cNvPr id="22532" name="Text Box 5"/>
          <p:cNvSpPr txBox="1">
            <a:spLocks noChangeArrowheads="1"/>
          </p:cNvSpPr>
          <p:nvPr/>
        </p:nvSpPr>
        <p:spPr bwMode="auto">
          <a:xfrm>
            <a:off x="107950" y="4786313"/>
            <a:ext cx="8893175" cy="1738312"/>
          </a:xfrm>
          <a:prstGeom prst="rect">
            <a:avLst/>
          </a:prstGeom>
          <a:solidFill>
            <a:srgbClr val="CCECFF"/>
          </a:solidFill>
          <a:ln w="9525">
            <a:noFill/>
            <a:miter lim="800000"/>
            <a:headEnd/>
            <a:tailEnd/>
          </a:ln>
        </p:spPr>
        <p:txBody>
          <a:bodyPr>
            <a:spAutoFit/>
          </a:bodyPr>
          <a:lstStyle/>
          <a:p>
            <a:pPr>
              <a:spcBef>
                <a:spcPct val="50000"/>
              </a:spcBef>
            </a:pPr>
            <a:r>
              <a:rPr lang="en-US" altLang="ja-JP"/>
              <a:t>■</a:t>
            </a:r>
            <a:r>
              <a:rPr lang="ja-JP" altLang="en-US"/>
              <a:t>商品販売額の減少</a:t>
            </a:r>
          </a:p>
          <a:p>
            <a:pPr algn="ctr">
              <a:spcBef>
                <a:spcPct val="50000"/>
              </a:spcBef>
            </a:pPr>
            <a:r>
              <a:rPr lang="en-US" altLang="ja-JP" sz="3600"/>
              <a:t>13</a:t>
            </a:r>
            <a:r>
              <a:rPr lang="ja-JP" altLang="en-US" sz="3600"/>
              <a:t>年で　</a:t>
            </a:r>
            <a:r>
              <a:rPr lang="en-US" altLang="ja-JP" sz="3600"/>
              <a:t>700</a:t>
            </a:r>
            <a:r>
              <a:rPr lang="ja-JP" altLang="en-US" sz="3600"/>
              <a:t>億円　約３０％　減</a:t>
            </a:r>
            <a:endParaRPr lang="en-US" altLang="ja-JP" sz="3600"/>
          </a:p>
          <a:p>
            <a:pPr algn="r">
              <a:spcBef>
                <a:spcPct val="50000"/>
              </a:spcBef>
            </a:pPr>
            <a:r>
              <a:rPr lang="ja-JP" altLang="en-US" sz="2000"/>
              <a:t>（</a:t>
            </a:r>
            <a:r>
              <a:rPr lang="en-US" altLang="ja-JP" sz="2000"/>
              <a:t>H6</a:t>
            </a:r>
            <a:r>
              <a:rPr lang="ja-JP" altLang="en-US" sz="2000"/>
              <a:t>：</a:t>
            </a:r>
            <a:r>
              <a:rPr lang="en-US" altLang="ja-JP" sz="2000"/>
              <a:t>2,429</a:t>
            </a:r>
            <a:r>
              <a:rPr lang="ja-JP" altLang="en-US" sz="2000"/>
              <a:t>億円　→　</a:t>
            </a:r>
            <a:r>
              <a:rPr lang="en-US" altLang="ja-JP" sz="2000"/>
              <a:t>H19</a:t>
            </a:r>
            <a:r>
              <a:rPr lang="ja-JP" altLang="en-US" sz="2000"/>
              <a:t>：</a:t>
            </a:r>
            <a:r>
              <a:rPr lang="en-US" altLang="ja-JP" sz="2000"/>
              <a:t>1,729</a:t>
            </a:r>
            <a:r>
              <a:rPr lang="ja-JP" altLang="en-US" sz="2000"/>
              <a:t>億円）</a:t>
            </a:r>
            <a:endParaRPr lang="ja-JP" altLang="en-US"/>
          </a:p>
        </p:txBody>
      </p:sp>
      <p:sp>
        <p:nvSpPr>
          <p:cNvPr id="22533" name="Text Box 7"/>
          <p:cNvSpPr txBox="1">
            <a:spLocks noChangeArrowheads="1"/>
          </p:cNvSpPr>
          <p:nvPr/>
        </p:nvSpPr>
        <p:spPr bwMode="auto">
          <a:xfrm>
            <a:off x="5795963" y="6583363"/>
            <a:ext cx="3097212" cy="274637"/>
          </a:xfrm>
          <a:prstGeom prst="rect">
            <a:avLst/>
          </a:prstGeom>
          <a:noFill/>
          <a:ln w="9525">
            <a:noFill/>
            <a:miter lim="800000"/>
            <a:headEnd/>
            <a:tailEnd/>
          </a:ln>
        </p:spPr>
        <p:txBody>
          <a:bodyPr>
            <a:spAutoFit/>
          </a:bodyPr>
          <a:lstStyle/>
          <a:p>
            <a:pPr algn="r">
              <a:spcBef>
                <a:spcPct val="50000"/>
              </a:spcBef>
            </a:pPr>
            <a:r>
              <a:rPr lang="ja-JP" altLang="en-US" sz="1200"/>
              <a:t>（資料）商業統計</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2"/>
          <p:cNvSpPr txBox="1">
            <a:spLocks noChangeArrowheads="1"/>
          </p:cNvSpPr>
          <p:nvPr/>
        </p:nvSpPr>
        <p:spPr bwMode="auto">
          <a:xfrm>
            <a:off x="0" y="0"/>
            <a:ext cx="9144000" cy="457200"/>
          </a:xfrm>
          <a:prstGeom prst="rect">
            <a:avLst/>
          </a:prstGeom>
          <a:solidFill>
            <a:srgbClr val="3366FF"/>
          </a:solidFill>
          <a:ln w="9525">
            <a:noFill/>
            <a:miter lim="800000"/>
            <a:headEnd/>
            <a:tailEnd/>
          </a:ln>
        </p:spPr>
        <p:txBody>
          <a:bodyPr>
            <a:spAutoFit/>
          </a:bodyPr>
          <a:lstStyle/>
          <a:p>
            <a:pPr algn="ctr">
              <a:spcBef>
                <a:spcPct val="50000"/>
              </a:spcBef>
            </a:pPr>
            <a:r>
              <a:rPr lang="ja-JP" altLang="en-US">
                <a:solidFill>
                  <a:srgbClr val="FFFF99"/>
                </a:solidFill>
              </a:rPr>
              <a:t>中心市街地の空き店舗率</a:t>
            </a:r>
          </a:p>
        </p:txBody>
      </p:sp>
      <p:sp>
        <p:nvSpPr>
          <p:cNvPr id="24578" name="テキスト ボックス 1"/>
          <p:cNvSpPr txBox="1">
            <a:spLocks noChangeArrowheads="1"/>
          </p:cNvSpPr>
          <p:nvPr/>
        </p:nvSpPr>
        <p:spPr bwMode="auto">
          <a:xfrm>
            <a:off x="5694363" y="6335713"/>
            <a:ext cx="3024187" cy="277812"/>
          </a:xfrm>
          <a:prstGeom prst="rect">
            <a:avLst/>
          </a:prstGeom>
          <a:noFill/>
          <a:ln w="9525">
            <a:noFill/>
            <a:miter lim="800000"/>
            <a:headEnd/>
            <a:tailEnd/>
          </a:ln>
        </p:spPr>
        <p:txBody>
          <a:bodyPr>
            <a:spAutoFit/>
          </a:bodyPr>
          <a:lstStyle/>
          <a:p>
            <a:r>
              <a:rPr lang="ja-JP" altLang="en-US" sz="1200"/>
              <a:t>（資料）熊本市「空店舗調査」</a:t>
            </a:r>
          </a:p>
        </p:txBody>
      </p:sp>
      <p:sp>
        <p:nvSpPr>
          <p:cNvPr id="24579" name="テキスト ボックス 2"/>
          <p:cNvSpPr txBox="1">
            <a:spLocks noChangeArrowheads="1"/>
          </p:cNvSpPr>
          <p:nvPr/>
        </p:nvSpPr>
        <p:spPr bwMode="auto">
          <a:xfrm>
            <a:off x="1350963" y="692150"/>
            <a:ext cx="576262" cy="277813"/>
          </a:xfrm>
          <a:prstGeom prst="rect">
            <a:avLst/>
          </a:prstGeom>
          <a:noFill/>
          <a:ln w="9525">
            <a:noFill/>
            <a:miter lim="800000"/>
            <a:headEnd/>
            <a:tailEnd/>
          </a:ln>
        </p:spPr>
        <p:txBody>
          <a:bodyPr>
            <a:spAutoFit/>
          </a:bodyPr>
          <a:lstStyle/>
          <a:p>
            <a:r>
              <a:rPr lang="ja-JP" altLang="en-US" sz="1200"/>
              <a:t>（％）</a:t>
            </a:r>
          </a:p>
        </p:txBody>
      </p:sp>
      <p:graphicFrame>
        <p:nvGraphicFramePr>
          <p:cNvPr id="7" name="グラフ 6"/>
          <p:cNvGraphicFramePr>
            <a:graphicFrameLocks/>
          </p:cNvGraphicFramePr>
          <p:nvPr/>
        </p:nvGraphicFramePr>
        <p:xfrm>
          <a:off x="539552" y="969694"/>
          <a:ext cx="8280920" cy="5001221"/>
        </p:xfrm>
        <a:graphic>
          <a:graphicData uri="http://schemas.openxmlformats.org/drawingml/2006/chart">
            <c:chart xmlns:c="http://schemas.openxmlformats.org/drawingml/2006/chart" xmlns:r="http://schemas.openxmlformats.org/officeDocument/2006/relationships" r:id="rId2"/>
          </a:graphicData>
        </a:graphic>
      </p:graphicFrame>
      <p:sp>
        <p:nvSpPr>
          <p:cNvPr id="6" name="右矢印 5"/>
          <p:cNvSpPr/>
          <p:nvPr/>
        </p:nvSpPr>
        <p:spPr>
          <a:xfrm rot="20432133">
            <a:off x="958850" y="2143125"/>
            <a:ext cx="7286625" cy="350838"/>
          </a:xfrm>
          <a:prstGeom prst="rightArrow">
            <a:avLst>
              <a:gd name="adj1" fmla="val 50000"/>
              <a:gd name="adj2" fmla="val 8251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2"/>
          <p:cNvSpPr txBox="1">
            <a:spLocks noChangeArrowheads="1"/>
          </p:cNvSpPr>
          <p:nvPr/>
        </p:nvSpPr>
        <p:spPr bwMode="auto">
          <a:xfrm>
            <a:off x="0" y="0"/>
            <a:ext cx="9144000" cy="457200"/>
          </a:xfrm>
          <a:prstGeom prst="rect">
            <a:avLst/>
          </a:prstGeom>
          <a:solidFill>
            <a:srgbClr val="3366FF"/>
          </a:solidFill>
          <a:ln w="9525">
            <a:noFill/>
            <a:miter lim="800000"/>
            <a:headEnd/>
            <a:tailEnd/>
          </a:ln>
        </p:spPr>
        <p:txBody>
          <a:bodyPr>
            <a:spAutoFit/>
          </a:bodyPr>
          <a:lstStyle/>
          <a:p>
            <a:pPr algn="ctr">
              <a:spcBef>
                <a:spcPct val="50000"/>
              </a:spcBef>
            </a:pPr>
            <a:r>
              <a:rPr lang="ja-JP" altLang="en-US">
                <a:solidFill>
                  <a:srgbClr val="FFFF99"/>
                </a:solidFill>
              </a:rPr>
              <a:t>中心市街地の商店数、年間販売数（小売業）</a:t>
            </a:r>
          </a:p>
        </p:txBody>
      </p:sp>
      <p:pic>
        <p:nvPicPr>
          <p:cNvPr id="25602" name="グラフ 5"/>
          <p:cNvPicPr>
            <a:picLocks noChangeArrowheads="1"/>
          </p:cNvPicPr>
          <p:nvPr/>
        </p:nvPicPr>
        <p:blipFill>
          <a:blip r:embed="rId2"/>
          <a:srcRect/>
          <a:stretch>
            <a:fillRect/>
          </a:stretch>
        </p:blipFill>
        <p:spPr bwMode="auto">
          <a:xfrm>
            <a:off x="865188" y="1054100"/>
            <a:ext cx="7943850" cy="5108575"/>
          </a:xfrm>
          <a:prstGeom prst="rect">
            <a:avLst/>
          </a:prstGeom>
          <a:noFill/>
          <a:ln w="9525">
            <a:noFill/>
            <a:miter lim="800000"/>
            <a:headEnd/>
            <a:tailEnd/>
          </a:ln>
        </p:spPr>
      </p:pic>
      <p:sp>
        <p:nvSpPr>
          <p:cNvPr id="25603" name="テキスト ボックス 4"/>
          <p:cNvSpPr txBox="1">
            <a:spLocks noChangeArrowheads="1"/>
          </p:cNvSpPr>
          <p:nvPr/>
        </p:nvSpPr>
        <p:spPr bwMode="auto">
          <a:xfrm>
            <a:off x="7164388" y="6265863"/>
            <a:ext cx="1679575" cy="276225"/>
          </a:xfrm>
          <a:prstGeom prst="rect">
            <a:avLst/>
          </a:prstGeom>
          <a:noFill/>
          <a:ln w="9525">
            <a:noFill/>
            <a:miter lim="800000"/>
            <a:headEnd/>
            <a:tailEnd/>
          </a:ln>
        </p:spPr>
        <p:txBody>
          <a:bodyPr>
            <a:spAutoFit/>
          </a:bodyPr>
          <a:lstStyle/>
          <a:p>
            <a:r>
              <a:rPr lang="ja-JP" altLang="en-US" sz="1200"/>
              <a:t>（資料）商業統計</a:t>
            </a:r>
          </a:p>
        </p:txBody>
      </p:sp>
      <p:sp>
        <p:nvSpPr>
          <p:cNvPr id="5" name="右矢印 4"/>
          <p:cNvSpPr/>
          <p:nvPr/>
        </p:nvSpPr>
        <p:spPr>
          <a:xfrm rot="948596">
            <a:off x="1987550" y="1803400"/>
            <a:ext cx="6456363" cy="28257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2"/>
          <p:cNvSpPr txBox="1">
            <a:spLocks noChangeArrowheads="1"/>
          </p:cNvSpPr>
          <p:nvPr/>
        </p:nvSpPr>
        <p:spPr bwMode="auto">
          <a:xfrm>
            <a:off x="0" y="0"/>
            <a:ext cx="9144000" cy="457200"/>
          </a:xfrm>
          <a:prstGeom prst="rect">
            <a:avLst/>
          </a:prstGeom>
          <a:solidFill>
            <a:srgbClr val="3366FF"/>
          </a:solidFill>
          <a:ln w="9525">
            <a:noFill/>
            <a:miter lim="800000"/>
            <a:headEnd/>
            <a:tailEnd/>
          </a:ln>
        </p:spPr>
        <p:txBody>
          <a:bodyPr>
            <a:spAutoFit/>
          </a:bodyPr>
          <a:lstStyle/>
          <a:p>
            <a:pPr algn="ctr">
              <a:spcBef>
                <a:spcPct val="50000"/>
              </a:spcBef>
            </a:pPr>
            <a:r>
              <a:rPr lang="ja-JP" altLang="en-US">
                <a:solidFill>
                  <a:srgbClr val="FFFF99"/>
                </a:solidFill>
              </a:rPr>
              <a:t>中心市街地活性化（先行研究・事業の概要）</a:t>
            </a:r>
          </a:p>
        </p:txBody>
      </p:sp>
      <p:sp>
        <p:nvSpPr>
          <p:cNvPr id="4101" name="Text Box 5"/>
          <p:cNvSpPr txBox="1">
            <a:spLocks noChangeArrowheads="1"/>
          </p:cNvSpPr>
          <p:nvPr/>
        </p:nvSpPr>
        <p:spPr bwMode="auto">
          <a:xfrm>
            <a:off x="214313" y="1143000"/>
            <a:ext cx="8750300" cy="3195638"/>
          </a:xfrm>
          <a:prstGeom prst="rect">
            <a:avLst/>
          </a:prstGeom>
          <a:solidFill>
            <a:schemeClr val="accent5"/>
          </a:solidFill>
          <a:ln w="9525">
            <a:noFill/>
            <a:miter lim="800000"/>
            <a:headEnd/>
            <a:tailEnd/>
          </a:ln>
          <a:effectLst/>
        </p:spPr>
        <p:txBody>
          <a:bodyPr>
            <a:spAutoFit/>
          </a:bodyPr>
          <a:lstStyle/>
          <a:p>
            <a:pPr algn="ctr">
              <a:spcBef>
                <a:spcPct val="50000"/>
              </a:spcBef>
              <a:defRPr/>
            </a:pPr>
            <a:r>
              <a:rPr lang="en-US" altLang="ja-JP"/>
              <a:t>【</a:t>
            </a:r>
            <a:r>
              <a:rPr lang="ja-JP" altLang="en-US"/>
              <a:t>中心市街地活性化に関わる事業等</a:t>
            </a:r>
            <a:r>
              <a:rPr lang="en-US" altLang="ja-JP"/>
              <a:t>】</a:t>
            </a:r>
          </a:p>
          <a:p>
            <a:pPr>
              <a:spcBef>
                <a:spcPct val="50000"/>
              </a:spcBef>
              <a:defRPr/>
            </a:pPr>
            <a:r>
              <a:rPr lang="ja-JP" altLang="en-US"/>
              <a:t>　・アーケード改修事業</a:t>
            </a:r>
          </a:p>
          <a:p>
            <a:pPr>
              <a:spcBef>
                <a:spcPct val="50000"/>
              </a:spcBef>
              <a:defRPr/>
            </a:pPr>
            <a:r>
              <a:rPr lang="ja-JP" altLang="en-US"/>
              <a:t>　・中心市街地活性化推進事業（アートプレックス）</a:t>
            </a:r>
            <a:endParaRPr lang="en-US" altLang="ja-JP"/>
          </a:p>
          <a:p>
            <a:pPr>
              <a:spcBef>
                <a:spcPct val="50000"/>
              </a:spcBef>
              <a:defRPr/>
            </a:pPr>
            <a:r>
              <a:rPr lang="ja-JP" altLang="en-US"/>
              <a:t>　・上通りＡ地区再開発事業等</a:t>
            </a:r>
          </a:p>
          <a:p>
            <a:pPr>
              <a:spcBef>
                <a:spcPct val="50000"/>
              </a:spcBef>
              <a:defRPr/>
            </a:pPr>
            <a:r>
              <a:rPr lang="ja-JP" altLang="en-US"/>
              <a:t>　・中心市街地空き店舗等総合活用事業</a:t>
            </a:r>
          </a:p>
          <a:p>
            <a:pPr>
              <a:spcBef>
                <a:spcPct val="50000"/>
              </a:spcBef>
              <a:defRPr/>
            </a:pPr>
            <a:r>
              <a:rPr lang="ja-JP" altLang="en-US"/>
              <a:t>　・桜町、花畑地区再開発事業　　など</a:t>
            </a:r>
          </a:p>
        </p:txBody>
      </p:sp>
      <p:sp>
        <p:nvSpPr>
          <p:cNvPr id="6" name="Text Box 5"/>
          <p:cNvSpPr txBox="1">
            <a:spLocks noChangeArrowheads="1"/>
          </p:cNvSpPr>
          <p:nvPr/>
        </p:nvSpPr>
        <p:spPr bwMode="auto">
          <a:xfrm>
            <a:off x="214313" y="5143500"/>
            <a:ext cx="8750300" cy="461963"/>
          </a:xfrm>
          <a:prstGeom prst="rect">
            <a:avLst/>
          </a:prstGeom>
          <a:solidFill>
            <a:schemeClr val="accent5"/>
          </a:solidFill>
          <a:ln w="9525">
            <a:noFill/>
            <a:miter lim="800000"/>
            <a:headEnd/>
            <a:tailEnd/>
          </a:ln>
          <a:effectLst/>
        </p:spPr>
        <p:txBody>
          <a:bodyPr>
            <a:spAutoFit/>
          </a:bodyPr>
          <a:lstStyle/>
          <a:p>
            <a:pPr algn="ctr">
              <a:spcBef>
                <a:spcPct val="50000"/>
              </a:spcBef>
              <a:defRPr/>
            </a:pPr>
            <a:r>
              <a:rPr lang="ja-JP" altLang="en-US" dirty="0"/>
              <a:t>これらの事業だけでは、回復までなってない</a:t>
            </a:r>
          </a:p>
        </p:txBody>
      </p:sp>
      <p:sp>
        <p:nvSpPr>
          <p:cNvPr id="7" name="Text Box 5"/>
          <p:cNvSpPr txBox="1">
            <a:spLocks noChangeArrowheads="1"/>
          </p:cNvSpPr>
          <p:nvPr/>
        </p:nvSpPr>
        <p:spPr bwMode="auto">
          <a:xfrm>
            <a:off x="214313" y="5857875"/>
            <a:ext cx="8750300" cy="457200"/>
          </a:xfrm>
          <a:prstGeom prst="rect">
            <a:avLst/>
          </a:prstGeom>
          <a:solidFill>
            <a:schemeClr val="accent5"/>
          </a:solidFill>
          <a:ln w="9525">
            <a:noFill/>
            <a:miter lim="800000"/>
            <a:headEnd/>
            <a:tailEnd/>
          </a:ln>
          <a:effectLst/>
        </p:spPr>
        <p:txBody>
          <a:bodyPr>
            <a:spAutoFit/>
          </a:bodyPr>
          <a:lstStyle/>
          <a:p>
            <a:pPr algn="ctr">
              <a:spcBef>
                <a:spcPct val="50000"/>
              </a:spcBef>
              <a:defRPr/>
            </a:pPr>
            <a:r>
              <a:rPr lang="ja-JP" altLang="en-US"/>
              <a:t>それでは、どう考えるのか・・・</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4"/>
          <p:cNvSpPr txBox="1">
            <a:spLocks noChangeArrowheads="1"/>
          </p:cNvSpPr>
          <p:nvPr/>
        </p:nvSpPr>
        <p:spPr bwMode="auto">
          <a:xfrm>
            <a:off x="0" y="0"/>
            <a:ext cx="9144000" cy="457200"/>
          </a:xfrm>
          <a:prstGeom prst="rect">
            <a:avLst/>
          </a:prstGeom>
          <a:solidFill>
            <a:srgbClr val="3366FF"/>
          </a:solidFill>
          <a:ln w="9525">
            <a:noFill/>
            <a:miter lim="800000"/>
            <a:headEnd/>
            <a:tailEnd/>
          </a:ln>
        </p:spPr>
        <p:txBody>
          <a:bodyPr>
            <a:spAutoFit/>
          </a:bodyPr>
          <a:lstStyle/>
          <a:p>
            <a:pPr algn="ctr">
              <a:spcBef>
                <a:spcPct val="50000"/>
              </a:spcBef>
            </a:pPr>
            <a:r>
              <a:rPr lang="ja-JP" altLang="en-US">
                <a:solidFill>
                  <a:srgbClr val="FFFF99"/>
                </a:solidFill>
              </a:rPr>
              <a:t>中心市街地活性化（リサーチクエスチョン）</a:t>
            </a:r>
          </a:p>
        </p:txBody>
      </p:sp>
      <p:sp>
        <p:nvSpPr>
          <p:cNvPr id="5" name="Text Box 11"/>
          <p:cNvSpPr txBox="1">
            <a:spLocks noChangeArrowheads="1"/>
          </p:cNvSpPr>
          <p:nvPr/>
        </p:nvSpPr>
        <p:spPr bwMode="auto">
          <a:xfrm>
            <a:off x="179388" y="620713"/>
            <a:ext cx="8821737" cy="701675"/>
          </a:xfrm>
          <a:prstGeom prst="rect">
            <a:avLst/>
          </a:prstGeom>
          <a:solidFill>
            <a:schemeClr val="accent5"/>
          </a:solidFill>
          <a:ln w="9525">
            <a:noFill/>
            <a:miter lim="800000"/>
            <a:headEnd/>
            <a:tailEnd/>
          </a:ln>
          <a:effectLst/>
        </p:spPr>
        <p:txBody>
          <a:bodyPr>
            <a:spAutoFit/>
          </a:bodyPr>
          <a:lstStyle/>
          <a:p>
            <a:pPr algn="ctr">
              <a:spcBef>
                <a:spcPct val="50000"/>
              </a:spcBef>
              <a:defRPr/>
            </a:pPr>
            <a:r>
              <a:rPr lang="ja-JP" altLang="en-US" sz="4000"/>
              <a:t>中心市街地の活性化とは？</a:t>
            </a:r>
          </a:p>
        </p:txBody>
      </p:sp>
      <p:sp>
        <p:nvSpPr>
          <p:cNvPr id="6" name="Text Box 11"/>
          <p:cNvSpPr txBox="1">
            <a:spLocks noChangeArrowheads="1"/>
          </p:cNvSpPr>
          <p:nvPr/>
        </p:nvSpPr>
        <p:spPr bwMode="auto">
          <a:xfrm>
            <a:off x="322263" y="1916113"/>
            <a:ext cx="8821737" cy="3113087"/>
          </a:xfrm>
          <a:prstGeom prst="rect">
            <a:avLst/>
          </a:prstGeom>
          <a:solidFill>
            <a:schemeClr val="accent5"/>
          </a:solidFill>
          <a:ln w="9525">
            <a:noFill/>
            <a:miter lim="800000"/>
            <a:headEnd/>
            <a:tailEnd/>
          </a:ln>
          <a:effectLst/>
        </p:spPr>
        <p:txBody>
          <a:bodyPr>
            <a:spAutoFit/>
          </a:bodyPr>
          <a:lstStyle/>
          <a:p>
            <a:pPr>
              <a:spcBef>
                <a:spcPct val="50000"/>
              </a:spcBef>
              <a:defRPr/>
            </a:pPr>
            <a:r>
              <a:rPr lang="ja-JP" altLang="en-US" sz="3600"/>
              <a:t>　人口が減少してるのか。</a:t>
            </a:r>
          </a:p>
          <a:p>
            <a:pPr>
              <a:spcBef>
                <a:spcPct val="50000"/>
              </a:spcBef>
              <a:defRPr/>
            </a:pPr>
            <a:r>
              <a:rPr lang="ja-JP" altLang="en-US" sz="3600"/>
              <a:t>　若者が少ないのか。</a:t>
            </a:r>
            <a:endParaRPr lang="en-US" altLang="ja-JP" sz="3600"/>
          </a:p>
          <a:p>
            <a:pPr>
              <a:spcBef>
                <a:spcPct val="50000"/>
              </a:spcBef>
              <a:defRPr/>
            </a:pPr>
            <a:r>
              <a:rPr lang="ja-JP" altLang="en-US" sz="3600"/>
              <a:t>　空き店舗・オフィスが増えたのか。</a:t>
            </a:r>
            <a:endParaRPr lang="en-US" altLang="ja-JP" sz="3600"/>
          </a:p>
          <a:p>
            <a:pPr>
              <a:spcBef>
                <a:spcPct val="50000"/>
              </a:spcBef>
              <a:defRPr/>
            </a:pPr>
            <a:r>
              <a:rPr lang="ja-JP" altLang="en-US" sz="3600"/>
              <a:t>　お客さんが減ってるのか。</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653</TotalTime>
  <Words>4725</Words>
  <Application>Microsoft Office PowerPoint</Application>
  <PresentationFormat>画面に合わせる (4:3)</PresentationFormat>
  <Paragraphs>305</Paragraphs>
  <Slides>25</Slides>
  <Notes>21</Notes>
  <HiddenSlides>0</HiddenSlides>
  <MMClips>0</MMClips>
  <ScaleCrop>false</ScaleCrop>
  <HeadingPairs>
    <vt:vector size="6" baseType="variant">
      <vt:variant>
        <vt:lpstr>使用されているフォント</vt:lpstr>
      </vt:variant>
      <vt:variant>
        <vt:i4>3</vt:i4>
      </vt:variant>
      <vt:variant>
        <vt:lpstr>デザイン テンプレート</vt:lpstr>
      </vt:variant>
      <vt:variant>
        <vt:i4>1</vt:i4>
      </vt:variant>
      <vt:variant>
        <vt:lpstr>スライド タイトル</vt:lpstr>
      </vt:variant>
      <vt:variant>
        <vt:i4>25</vt:i4>
      </vt:variant>
    </vt:vector>
  </HeadingPairs>
  <TitlesOfParts>
    <vt:vector size="29" baseType="lpstr">
      <vt:lpstr>Arial</vt:lpstr>
      <vt:lpstr>ＭＳ Ｐゴシック</vt:lpstr>
      <vt:lpstr>Calibri</vt:lpstr>
      <vt:lpstr>標準デザイン</vt:lpstr>
      <vt:lpstr>中心市街地の活性化に向けて ～道路から庭へ～</vt:lpstr>
      <vt:lpstr>スライド 2</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lpstr>スライド 13</vt:lpstr>
      <vt:lpstr>スライド 14</vt:lpstr>
      <vt:lpstr>スライド 15</vt:lpstr>
      <vt:lpstr>スライド 16</vt:lpstr>
      <vt:lpstr>スライド 17</vt:lpstr>
      <vt:lpstr>スライド 18</vt:lpstr>
      <vt:lpstr>スライド 19</vt:lpstr>
      <vt:lpstr>スライド 20</vt:lpstr>
      <vt:lpstr>スライド 21</vt:lpstr>
      <vt:lpstr>スライド 22</vt:lpstr>
      <vt:lpstr>スライド 23</vt:lpstr>
      <vt:lpstr>スライド 24</vt:lpstr>
      <vt:lpstr>スライド 25</vt:lpstr>
    </vt:vector>
  </TitlesOfParts>
  <Company>熊本市</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中心市街地の活性化に向けて ～道路から庭へ～</dc:title>
  <dc:creator>熊本市職員</dc:creator>
  <cp:lastModifiedBy>熊本市職員</cp:lastModifiedBy>
  <cp:revision>47</cp:revision>
  <dcterms:created xsi:type="dcterms:W3CDTF">2012-08-30T06:52:50Z</dcterms:created>
  <dcterms:modified xsi:type="dcterms:W3CDTF">2012-11-03T19:40:20Z</dcterms:modified>
</cp:coreProperties>
</file>