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3"/>
  </p:notesMasterIdLst>
  <p:sldIdLst>
    <p:sldId id="267" r:id="rId7"/>
    <p:sldId id="260" r:id="rId8"/>
    <p:sldId id="272" r:id="rId9"/>
    <p:sldId id="261" r:id="rId10"/>
    <p:sldId id="273" r:id="rId11"/>
    <p:sldId id="271" r:id="rId12"/>
    <p:sldId id="262" r:id="rId13"/>
    <p:sldId id="274" r:id="rId14"/>
    <p:sldId id="278" r:id="rId15"/>
    <p:sldId id="275" r:id="rId16"/>
    <p:sldId id="263" r:id="rId17"/>
    <p:sldId id="276" r:id="rId18"/>
    <p:sldId id="277" r:id="rId19"/>
    <p:sldId id="265" r:id="rId20"/>
    <p:sldId id="279" r:id="rId21"/>
    <p:sldId id="268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40" autoAdjust="0"/>
  </p:normalViewPr>
  <p:slideViewPr>
    <p:cSldViewPr>
      <p:cViewPr varScale="1">
        <p:scale>
          <a:sx n="53" d="100"/>
          <a:sy n="53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策定済み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都道府県</c:v>
                </c:pt>
                <c:pt idx="1">
                  <c:v>市区町村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0.11000000000000001</c:v>
                </c:pt>
                <c:pt idx="1">
                  <c:v>1.0000000000000002E-3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策定中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Sheet1!$A$2:$A$3</c:f>
              <c:strCache>
                <c:ptCount val="2"/>
                <c:pt idx="0">
                  <c:v>都道府県</c:v>
                </c:pt>
                <c:pt idx="1">
                  <c:v>市区町村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0.34000000000000008</c:v>
                </c:pt>
                <c:pt idx="1">
                  <c:v>9.0000000000000024E-2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未策定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都道府県</c:v>
                </c:pt>
                <c:pt idx="1">
                  <c:v>市区町村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20320"/>
        <c:axId val="7730304"/>
      </c:barChart>
      <c:catAx>
        <c:axId val="7720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7730304"/>
        <c:crosses val="autoZero"/>
        <c:auto val="1"/>
        <c:lblAlgn val="ctr"/>
        <c:lblOffset val="100"/>
        <c:noMultiLvlLbl val="0"/>
      </c:catAx>
      <c:valAx>
        <c:axId val="77303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7203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ja-JP"/>
          </a:p>
        </c:txPr>
      </c:legendEntry>
      <c:layout>
        <c:manualLayout>
          <c:xMode val="edge"/>
          <c:yMode val="edge"/>
          <c:x val="0.78016887691670134"/>
          <c:y val="0.22416317238191572"/>
          <c:w val="0.21105919325873743"/>
          <c:h val="0.461880369300493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15E5-6618-4043-97DA-0F601073A5B4}" type="datetimeFigureOut">
              <a:rPr kumimoji="1" lang="ja-JP" altLang="en-US" smtClean="0"/>
              <a:t>2012/11/2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CCD1-1DA7-4E7C-AFA8-514D0C5EE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47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今から熊政会の発表を始めます。熊政会では「自治体の業務継続計画」に向けた提言を行います。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82E0-92AA-4429-8A3A-2C1B1DBE0F37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東日本大震災では、写真の通り、想定していない大損害を被りました。行政の庁舎も被害を受けました。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→例外ではありません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このように地域防災計画の想定を超える場合があり、非常時に行政機能を保つための計画が必要です。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67E7-C9D2-44CC-9B0C-2D1353FF5B59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その計画として、私たちは</a:t>
            </a: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を提案します。</a:t>
            </a: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の説明「～であると考えられる」。地域防災計画には、職員の欠員、ライフラインの途絶等の制約が想定されていないため、実効性に欠けている。</a:t>
            </a: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は、これらを想定した計画のため、地域防災計画の実効性を補完する。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職員が全員参集できること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庁舎が壊れていない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ライフラインが確保されている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⇒</a:t>
            </a:r>
            <a:r>
              <a:rPr kumimoji="1" lang="ja-JP" altLang="en-US" dirty="0" smtClean="0"/>
              <a:t>実効性に乏しい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さらに通常時の業務についての記載がない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緊急時の対応を高める組織マネジメント</a:t>
            </a:r>
            <a:endParaRPr lang="en-US" altLang="ja-JP" dirty="0" smtClean="0"/>
          </a:p>
          <a:p>
            <a:r>
              <a:rPr lang="ja-JP" altLang="en-US" dirty="0" smtClean="0"/>
              <a:t>地域防災計画の実効性を高める</a:t>
            </a:r>
            <a:endParaRPr lang="en-US" altLang="ja-JP" dirty="0" smtClean="0"/>
          </a:p>
          <a:p>
            <a:r>
              <a:rPr lang="ja-JP" altLang="en-US" dirty="0" smtClean="0"/>
              <a:t>職員への教育効果</a:t>
            </a:r>
            <a:endParaRPr lang="en-US" altLang="ja-JP" dirty="0" smtClean="0"/>
          </a:p>
          <a:p>
            <a:r>
              <a:rPr lang="ja-JP" altLang="en-US" dirty="0" smtClean="0"/>
              <a:t>住民へのアナウンス効果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82E0-92AA-4429-8A3A-2C1B1DBE0F37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67E7-C9D2-44CC-9B0C-2D1353FF5B5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策定の現状は厳しく、自治体においては、グラフの通りの現状です。理由としては、職員の知見不足が大きな課題として挙げられます。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67E7-C9D2-44CC-9B0C-2D1353FF5B59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先進事例で、愛媛大学の取り組みがあります。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研究会は市町村自体が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BCP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の策定能力を開発する目的に設立され、策定のほか、運用や改定、自治体職員の防災意識の啓発のための庁内活動等を行う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BCP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マネージャーの育成を目指しています。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dirty="0" smtClean="0"/>
              <a:t>この取り組みの課題として、職員の人事異動があるため、職員の育成と知見の向上が阻まれています。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82E0-92AA-4429-8A3A-2C1B1DBE0F37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活断層や水害といった災害の危険性が熊本にもある現状や、東日本大震災の事例を見ても、大災害への備えが必要である。</a:t>
            </a: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策定における～提言する。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82E0-92AA-4429-8A3A-2C1B1DBE0F37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研究会立ち上げの補足「愛媛県の失敗の事例から担当職員を固定化して、自治体職員の知見育成を図る」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実現可能性の補足「熊本県には</a:t>
            </a: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策定のリソースがあり、大水害からの経験からも</a:t>
            </a: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策定への理解があるため、実現可能性が高いと考えられる」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82E0-92AA-4429-8A3A-2C1B1DBE0F37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ご清聴ありがとうございました。礼。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CCD1-1DA7-4E7C-AFA8-514D0C5EED2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47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4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60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62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8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68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7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94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53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7779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65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0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0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44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15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13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29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4838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07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7223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71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80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6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26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4348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4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55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1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10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45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23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57137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4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2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25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79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8898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72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03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35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22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9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63689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75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53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89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40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7816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2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5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81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44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08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7309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29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0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65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4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1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3D3C51-EC02-4135-AB6E-BDAB2953B6BB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FE9D3F-5474-44A0-8BF5-28518C421188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8A625-2D42-4E41-A4F7-FE290333EE9F}" type="datetimeFigureOut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2012/11/2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56CCD2-24D8-4CF8-8582-8F153E09DCEC}" type="slidenum">
              <a:rPr kumimoji="1" lang="ja-JP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>
            <a:spLocks noGrp="1"/>
          </p:cNvSpPr>
          <p:nvPr>
            <p:ph type="ctrTitle"/>
          </p:nvPr>
        </p:nvSpPr>
        <p:spPr>
          <a:xfrm>
            <a:off x="323528" y="443711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5300" dirty="0" smtClean="0">
                <a:latin typeface="HGP行書体" pitchFamily="66" charset="-128"/>
                <a:ea typeface="HGP行書体" pitchFamily="66" charset="-128"/>
              </a:rPr>
              <a:t>熊政会</a:t>
            </a:r>
            <a:r>
              <a:rPr lang="en-US" altLang="ja-JP" sz="5300" dirty="0" smtClean="0">
                <a:latin typeface="HGP行書体" pitchFamily="66" charset="-128"/>
                <a:ea typeface="HGP行書体" pitchFamily="66" charset="-128"/>
              </a:rPr>
              <a:t/>
            </a:r>
            <a:br>
              <a:rPr lang="en-US" altLang="ja-JP" sz="5300" dirty="0" smtClean="0">
                <a:latin typeface="HGP行書体" pitchFamily="66" charset="-128"/>
                <a:ea typeface="HGP行書体" pitchFamily="66" charset="-128"/>
              </a:rPr>
            </a:br>
            <a:r>
              <a:rPr lang="en-US" altLang="ja-JP" sz="5300" dirty="0" smtClean="0">
                <a:latin typeface="HGP行書体" pitchFamily="66" charset="-128"/>
                <a:ea typeface="HGP行書体" pitchFamily="66" charset="-128"/>
              </a:rPr>
              <a:t/>
            </a:r>
            <a:br>
              <a:rPr lang="en-US" altLang="ja-JP" sz="5300" dirty="0" smtClean="0">
                <a:latin typeface="HGP行書体" pitchFamily="66" charset="-128"/>
                <a:ea typeface="HGP行書体" pitchFamily="66" charset="-128"/>
              </a:rPr>
            </a:br>
            <a:endParaRPr kumimoji="1" lang="ja-JP" altLang="en-US" sz="5300" dirty="0">
              <a:latin typeface="HGP行書体" pitchFamily="66" charset="-128"/>
              <a:ea typeface="HGP行書体" pitchFamily="66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58200" cy="2498576"/>
          </a:xfrm>
        </p:spPr>
        <p:txBody>
          <a:bodyPr>
            <a:noAutofit/>
          </a:bodyPr>
          <a:lstStyle/>
          <a:p>
            <a:r>
              <a:rPr lang="ja-JP" altLang="en-US" sz="5400" dirty="0">
                <a:latin typeface="HGP行書体" pitchFamily="66" charset="-128"/>
                <a:ea typeface="HGP行書体" pitchFamily="66" charset="-128"/>
              </a:rPr>
              <a:t>熊本に</a:t>
            </a:r>
            <a:r>
              <a:rPr lang="ja-JP" altLang="en-US" sz="5400" dirty="0" smtClean="0">
                <a:latin typeface="HGP行書体" pitchFamily="66" charset="-128"/>
                <a:ea typeface="HGP行書体" pitchFamily="66" charset="-128"/>
              </a:rPr>
              <a:t>おける</a:t>
            </a:r>
            <a:r>
              <a:rPr lang="en-US" altLang="ja-JP" sz="5400" dirty="0" smtClean="0">
                <a:latin typeface="HGP行書体" pitchFamily="66" charset="-128"/>
                <a:ea typeface="HGP行書体" pitchFamily="66" charset="-128"/>
              </a:rPr>
              <a:t>BCP</a:t>
            </a:r>
            <a:r>
              <a:rPr lang="ja-JP" altLang="en-US" sz="5400" dirty="0" smtClean="0">
                <a:latin typeface="HGP行書体" pitchFamily="66" charset="-128"/>
                <a:ea typeface="HGP行書体" pitchFamily="66" charset="-128"/>
              </a:rPr>
              <a:t>策定の</a:t>
            </a:r>
            <a:r>
              <a:rPr lang="ja-JP" altLang="en-US" sz="5400" dirty="0" err="1" smtClean="0">
                <a:latin typeface="HGP行書体" pitchFamily="66" charset="-128"/>
                <a:ea typeface="HGP行書体" pitchFamily="66" charset="-128"/>
              </a:rPr>
              <a:t>すゝめ</a:t>
            </a:r>
            <a:endParaRPr kumimoji="1" lang="ja-JP" altLang="en-US" sz="5400" dirty="0">
              <a:latin typeface="HGP行書体" pitchFamily="66" charset="-128"/>
              <a:ea typeface="HGP行書体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5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type="subTitle" idx="4294967295"/>
          </p:nvPr>
        </p:nvSpPr>
        <p:spPr>
          <a:xfrm>
            <a:off x="323528" y="2276872"/>
            <a:ext cx="84582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10000" dirty="0" smtClean="0"/>
              <a:t>政策提言</a:t>
            </a:r>
            <a:endParaRPr kumimoji="1" lang="ja-JP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23529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熊本版ＢＣＰ研究会の設立</a:t>
            </a:r>
            <a:endParaRPr kumimoji="1" lang="ja-JP" altLang="en-US" dirty="0"/>
          </a:p>
        </p:txBody>
      </p:sp>
      <p:sp>
        <p:nvSpPr>
          <p:cNvPr id="6" name="コンテンツ プレースホルダ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93393"/>
          </a:xfrm>
        </p:spPr>
        <p:txBody>
          <a:bodyPr>
            <a:normAutofit/>
          </a:bodyPr>
          <a:lstStyle/>
          <a:p>
            <a:r>
              <a:rPr lang="ja-JP" altLang="en-US" dirty="0"/>
              <a:t>私たち</a:t>
            </a:r>
            <a:r>
              <a:rPr lang="ja-JP" altLang="en-US" dirty="0" smtClean="0"/>
              <a:t>は愛媛大学の取り組みを参考にして、</a:t>
            </a:r>
            <a:endParaRPr lang="en-US" altLang="ja-JP" dirty="0" smtClean="0"/>
          </a:p>
          <a:p>
            <a:pPr marL="342000" indent="0">
              <a:buNone/>
            </a:pPr>
            <a:r>
              <a:rPr lang="ja-JP" altLang="en-US" dirty="0" smtClean="0"/>
              <a:t>熊本版</a:t>
            </a:r>
            <a:r>
              <a:rPr lang="en-US" altLang="ja-JP" dirty="0" smtClean="0"/>
              <a:t>BCP</a:t>
            </a:r>
            <a:r>
              <a:rPr lang="ja-JP" altLang="en-US" dirty="0"/>
              <a:t>研究会</a:t>
            </a:r>
            <a:r>
              <a:rPr lang="ja-JP" altLang="en-US" dirty="0" smtClean="0"/>
              <a:t>の設立を提言する。</a:t>
            </a:r>
            <a:endParaRPr lang="en-US" altLang="ja-JP" dirty="0" smtClean="0"/>
          </a:p>
          <a:p>
            <a:pPr marL="342000" indent="0">
              <a:buNone/>
            </a:pPr>
            <a:endParaRPr lang="en-US" altLang="ja-JP" dirty="0"/>
          </a:p>
          <a:p>
            <a:pPr marL="342000" indent="0">
              <a:buNone/>
            </a:pPr>
            <a:endParaRPr lang="en-US" altLang="ja-JP" dirty="0" smtClean="0"/>
          </a:p>
          <a:p>
            <a:pPr marL="342000" indent="0">
              <a:buNone/>
            </a:pPr>
            <a:r>
              <a:rPr lang="ja-JP" altLang="en-US" dirty="0" smtClean="0"/>
              <a:t>熊本大学に新設予定の防災に関するセンター内に、愛媛大学のようなＢＣＰ研究会を設けるべきである。</a:t>
            </a: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ja-JP" altLang="en-US" dirty="0" smtClean="0"/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7" name="Picture 2" descr="C:\Users\fukamatsu shoya\AppData\Local\Microsoft\Windows\Temporary Internet Files\Content.IE5\WWLI32G4\MC9004166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297" y="4941168"/>
            <a:ext cx="1319550" cy="1916832"/>
          </a:xfrm>
          <a:prstGeom prst="rect">
            <a:avLst/>
          </a:prstGeom>
          <a:noFill/>
        </p:spPr>
      </p:pic>
      <p:sp>
        <p:nvSpPr>
          <p:cNvPr id="3" name="下矢印 2"/>
          <p:cNvSpPr/>
          <p:nvPr/>
        </p:nvSpPr>
        <p:spPr>
          <a:xfrm>
            <a:off x="4139952" y="2708920"/>
            <a:ext cx="79208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3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複数の分野での連携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防災というと工</a:t>
            </a:r>
            <a:r>
              <a:rPr kumimoji="1" lang="ja-JP" altLang="en-US" dirty="0" smtClean="0"/>
              <a:t>学分野に目が行きがちである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それだけでなく社会福祉や医療、公共政策分野とも連携する必要がある。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3923928" y="2564904"/>
            <a:ext cx="79208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ＢＣＰ担当の自治体職員の固定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人事異動によって毎年担当者が変わるのではＢＣＰの知識は定着できない。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自治体担当者の固定が必要</a:t>
            </a:r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3419872" y="2924944"/>
            <a:ext cx="79208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2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3500" dirty="0" smtClean="0"/>
              <a:t>熊本版</a:t>
            </a:r>
            <a:r>
              <a:rPr kumimoji="1" lang="en-US" altLang="ja-JP" sz="3500" dirty="0" smtClean="0"/>
              <a:t>BCP</a:t>
            </a:r>
            <a:r>
              <a:rPr lang="ja-JP" altLang="en-US" sz="3500" dirty="0"/>
              <a:t>研究会</a:t>
            </a:r>
            <a:r>
              <a:rPr kumimoji="1" lang="ja-JP" altLang="en-US" sz="3500" dirty="0" smtClean="0"/>
              <a:t>の立ち上げ</a:t>
            </a:r>
            <a:endParaRPr kumimoji="1" lang="en-US" altLang="ja-JP" sz="3500" dirty="0" smtClean="0"/>
          </a:p>
          <a:p>
            <a:pPr>
              <a:buNone/>
            </a:pPr>
            <a:r>
              <a:rPr lang="ja-JP" altLang="en-US" dirty="0" smtClean="0"/>
              <a:t>⇒大学主導で知見不足を補う必要がある。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sz="3500" dirty="0" smtClean="0"/>
              <a:t>熊本版</a:t>
            </a:r>
            <a:r>
              <a:rPr lang="en-US" altLang="ja-JP" sz="3500" dirty="0" smtClean="0"/>
              <a:t>BCP</a:t>
            </a:r>
            <a:r>
              <a:rPr lang="ja-JP" altLang="en-US" sz="3500" dirty="0" smtClean="0"/>
              <a:t>研究会の実現可能性</a:t>
            </a:r>
            <a:endParaRPr lang="en-US" altLang="ja-JP" sz="3500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山田熊大教授によれば、設立は可能とのこと。</a:t>
            </a: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3000" dirty="0" smtClean="0"/>
              <a:t>本提言の実行によって</a:t>
            </a:r>
            <a:endParaRPr lang="en-US" altLang="ja-JP" sz="3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3900" dirty="0" smtClean="0"/>
              <a:t>『</a:t>
            </a:r>
            <a:r>
              <a:rPr lang="ja-JP" altLang="en-US" sz="3900" dirty="0"/>
              <a:t>熊本県内の危機対応能力を向上させ、住民の明日を守る</a:t>
            </a:r>
            <a:r>
              <a:rPr lang="en-US" altLang="ja-JP" sz="3900" dirty="0" smtClean="0"/>
              <a:t>』</a:t>
            </a:r>
            <a:endParaRPr kumimoji="1" lang="ja-JP" altLang="en-US" sz="3900" dirty="0"/>
          </a:p>
        </p:txBody>
      </p:sp>
    </p:spTree>
    <p:extLst>
      <p:ext uri="{BB962C8B-B14F-4D97-AF65-F5344CB8AC3E}">
        <p14:creationId xmlns:p14="http://schemas.microsoft.com/office/powerpoint/2010/main" val="23532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ja-JP" altLang="en-US" dirty="0" smtClean="0"/>
              <a:t>「市町村の</a:t>
            </a: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～地震に負けない自治体づくり」平成</a:t>
            </a:r>
            <a:r>
              <a:rPr kumimoji="1" lang="en-US" altLang="ja-JP" dirty="0" smtClean="0"/>
              <a:t>21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　財団法人東京市町村自治体調査会</a:t>
            </a: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endParaRPr kumimoji="1" lang="en-US" altLang="ja-JP" sz="105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BCM</a:t>
            </a:r>
            <a:r>
              <a:rPr lang="ja-JP" altLang="en-US" dirty="0" smtClean="0"/>
              <a:t>ニュース　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　</a:t>
            </a:r>
            <a:r>
              <a:rPr lang="en-US" altLang="ja-JP" dirty="0" smtClean="0"/>
              <a:t>NO8</a:t>
            </a:r>
            <a:r>
              <a:rPr lang="ja-JP" altLang="en-US" dirty="0" smtClean="0"/>
              <a:t>　株式会社インターリスク総研</a:t>
            </a: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sz="1050" dirty="0" smtClean="0"/>
          </a:p>
          <a:p>
            <a:pPr>
              <a:buFont typeface="Wingdings" pitchFamily="2" charset="2"/>
              <a:buChar char="l"/>
            </a:pPr>
            <a:r>
              <a:rPr lang="ja-JP" altLang="en-US" dirty="0" smtClean="0"/>
              <a:t>寺田寅彦「天災と国防」講談社学術文庫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6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ご清聴ありがとうございました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5013176"/>
            <a:ext cx="8686800" cy="157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P行書体" pitchFamily="66" charset="-128"/>
                <a:ea typeface="HGP行書体" pitchFamily="66" charset="-128"/>
              </a:rPr>
              <a:t>深松翔弥・本田京太郎・松永賢太郎・濵﨑真</a:t>
            </a:r>
            <a:r>
              <a:rPr lang="ja-JP" altLang="en-US" dirty="0" smtClean="0">
                <a:latin typeface="HGP行書体" pitchFamily="66" charset="-128"/>
                <a:ea typeface="HGP行書体" pitchFamily="66" charset="-128"/>
              </a:rPr>
              <a:t>孝　矢野</a:t>
            </a:r>
            <a:r>
              <a:rPr lang="ja-JP" altLang="en-US" dirty="0">
                <a:latin typeface="HGP行書体" pitchFamily="66" charset="-128"/>
                <a:ea typeface="HGP行書体" pitchFamily="66" charset="-128"/>
              </a:rPr>
              <a:t>啓介・國岡万</a:t>
            </a:r>
            <a:r>
              <a:rPr lang="ja-JP" altLang="en-US" dirty="0" smtClean="0">
                <a:latin typeface="HGP行書体" pitchFamily="66" charset="-128"/>
                <a:ea typeface="HGP行書体" pitchFamily="66" charset="-128"/>
              </a:rPr>
              <a:t>聖・</a:t>
            </a:r>
            <a:r>
              <a:rPr lang="ja-JP" altLang="en-US" dirty="0">
                <a:latin typeface="HGP行書体" pitchFamily="66" charset="-128"/>
                <a:ea typeface="HGP行書体" pitchFamily="66" charset="-128"/>
              </a:rPr>
              <a:t>末田夕貴・石垣有</a:t>
            </a:r>
            <a:r>
              <a:rPr lang="ja-JP" altLang="en-US" dirty="0" smtClean="0">
                <a:latin typeface="HGP行書体" pitchFamily="66" charset="-128"/>
                <a:ea typeface="HGP行書体" pitchFamily="66" charset="-128"/>
              </a:rPr>
              <a:t>太</a:t>
            </a:r>
            <a:endParaRPr lang="en-US" altLang="ja-JP" dirty="0" smtClean="0">
              <a:latin typeface="HGP行書体" pitchFamily="66" charset="-128"/>
              <a:ea typeface="HGP行書体" pitchFamily="66" charset="-128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ja-JP" altLang="en-US" dirty="0" smtClean="0">
                <a:latin typeface="HGP行書体" pitchFamily="66" charset="-128"/>
                <a:ea typeface="HGP行書体" pitchFamily="66" charset="-128"/>
              </a:rPr>
              <a:t>石川和佳奈</a:t>
            </a:r>
            <a:r>
              <a:rPr lang="ja-JP" altLang="en-US" dirty="0">
                <a:latin typeface="HGP行書体" pitchFamily="66" charset="-128"/>
                <a:ea typeface="HGP行書体" pitchFamily="66" charset="-128"/>
              </a:rPr>
              <a:t>・</a:t>
            </a:r>
            <a:r>
              <a:rPr lang="ja-JP" altLang="en-US" dirty="0" smtClean="0">
                <a:latin typeface="HGP行書体" pitchFamily="66" charset="-128"/>
                <a:ea typeface="HGP行書体" pitchFamily="66" charset="-128"/>
              </a:rPr>
              <a:t>賀</a:t>
            </a:r>
            <a:r>
              <a:rPr lang="ja-JP" altLang="en-US" dirty="0">
                <a:latin typeface="HGP行書体" pitchFamily="66" charset="-128"/>
                <a:ea typeface="HGP行書体" pitchFamily="66" charset="-128"/>
              </a:rPr>
              <a:t>來</a:t>
            </a:r>
            <a:r>
              <a:rPr lang="ja-JP" altLang="en-US" dirty="0" smtClean="0">
                <a:latin typeface="HGP行書体" pitchFamily="66" charset="-128"/>
                <a:ea typeface="HGP行書体" pitchFamily="66" charset="-128"/>
              </a:rPr>
              <a:t>勇飛</a:t>
            </a:r>
            <a:r>
              <a:rPr lang="ja-JP" altLang="en-US" dirty="0">
                <a:latin typeface="HGP行書体" pitchFamily="66" charset="-128"/>
                <a:ea typeface="HGP行書体" pitchFamily="66" charset="-128"/>
              </a:rPr>
              <a:t>・上村涼</a:t>
            </a:r>
            <a:r>
              <a:rPr lang="ja-JP" altLang="en-US" dirty="0" smtClean="0">
                <a:latin typeface="HGP行書体" pitchFamily="66" charset="-128"/>
                <a:ea typeface="HGP行書体" pitchFamily="66" charset="-128"/>
              </a:rPr>
              <a:t>太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98009" cy="36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400" dirty="0" smtClean="0"/>
              <a:t>東日本</a:t>
            </a:r>
            <a:r>
              <a:rPr kumimoji="1" lang="ja-JP" altLang="en-US" sz="4000" dirty="0" smtClean="0"/>
              <a:t>大震災</a:t>
            </a:r>
            <a:endParaRPr kumimoji="1" lang="ja-JP" altLang="en-US" sz="4000" dirty="0"/>
          </a:p>
        </p:txBody>
      </p:sp>
      <p:pic>
        <p:nvPicPr>
          <p:cNvPr id="3" name="図プレースホルダー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755576" y="476672"/>
            <a:ext cx="7689636" cy="4248472"/>
          </a:xfrm>
        </p:spPr>
      </p:pic>
      <p:sp>
        <p:nvSpPr>
          <p:cNvPr id="6" name="テキスト プレースホルダ 5"/>
          <p:cNvSpPr>
            <a:spLocks noGrp="1"/>
          </p:cNvSpPr>
          <p:nvPr>
            <p:ph type="body" sz="half" idx="2"/>
          </p:nvPr>
        </p:nvSpPr>
        <p:spPr>
          <a:xfrm>
            <a:off x="381000" y="5589240"/>
            <a:ext cx="8151440" cy="108012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000" dirty="0"/>
              <a:t>津波に襲われた</a:t>
            </a:r>
            <a:r>
              <a:rPr kumimoji="1" lang="ja-JP" altLang="en-US" sz="2000" dirty="0" smtClean="0"/>
              <a:t>街</a:t>
            </a:r>
            <a:r>
              <a:rPr lang="ja-JP" altLang="en-US" sz="2000" dirty="0"/>
              <a:t>（</a:t>
            </a:r>
            <a:r>
              <a:rPr kumimoji="1" lang="ja-JP" altLang="en-US" sz="2000" dirty="0" smtClean="0"/>
              <a:t>岩手県大槌町）</a:t>
            </a:r>
            <a:endParaRPr kumimoji="1" lang="en-US" altLang="ja-JP" sz="2000" dirty="0" smtClean="0"/>
          </a:p>
          <a:p>
            <a:r>
              <a:rPr lang="ja-JP" altLang="en-US" sz="2000" dirty="0"/>
              <a:t>出典</a:t>
            </a:r>
            <a:r>
              <a:rPr lang="ja-JP" altLang="en-US" sz="2000" dirty="0" smtClean="0"/>
              <a:t>：東日本大震災　写真保存プロジェクト</a:t>
            </a:r>
            <a:r>
              <a:rPr lang="en-US" altLang="ja-JP" sz="2000" dirty="0" smtClean="0"/>
              <a:t>http</a:t>
            </a:r>
            <a:r>
              <a:rPr lang="en-US" altLang="ja-JP" sz="2000" dirty="0"/>
              <a:t>://archive.shinsai.yahoo.co.jp/entry/49564/?s=75&amp;p=%E5%A4%A7%E6%A7%8C%E7%94%BA&amp;t=2&amp;x=0&amp;o=%2Borg_time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6344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地域防災計画について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自治体で危機対応</a:t>
            </a:r>
            <a:r>
              <a:rPr lang="ja-JP" altLang="en-US" dirty="0"/>
              <a:t>のために計画を</a:t>
            </a:r>
            <a:r>
              <a:rPr kumimoji="1" lang="ja-JP" altLang="en-US" dirty="0" smtClean="0"/>
              <a:t>策定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問題点：</a:t>
            </a:r>
            <a:endParaRPr kumimoji="1" lang="en-US" altLang="ja-JP" dirty="0" smtClean="0"/>
          </a:p>
          <a:p>
            <a:pPr marL="400050" lvl="1" indent="0">
              <a:buNone/>
            </a:pPr>
            <a:r>
              <a:rPr lang="ja-JP" altLang="en-US" dirty="0" smtClean="0"/>
              <a:t>職員</a:t>
            </a:r>
            <a:r>
              <a:rPr lang="ja-JP" altLang="en-US" dirty="0"/>
              <a:t>の欠員</a:t>
            </a:r>
            <a:r>
              <a:rPr lang="ja-JP" altLang="en-US" dirty="0" smtClean="0"/>
              <a:t>や庁舎の損壊といった非常時の制約は想定されていない。</a:t>
            </a:r>
            <a:endParaRPr lang="en-US" altLang="ja-JP" dirty="0" smtClean="0"/>
          </a:p>
          <a:p>
            <a:pPr marL="400050" lvl="1" indent="0">
              <a:buNone/>
            </a:pPr>
            <a:r>
              <a:rPr kumimoji="1" lang="ja-JP" altLang="en-US" dirty="0" smtClean="0"/>
              <a:t>通常</a:t>
            </a:r>
            <a:r>
              <a:rPr kumimoji="1" lang="ja-JP" altLang="en-US" dirty="0"/>
              <a:t>業務と災害復旧業務を並行して行うという視点に欠けている。</a:t>
            </a:r>
          </a:p>
        </p:txBody>
      </p:sp>
      <p:sp>
        <p:nvSpPr>
          <p:cNvPr id="5" name="下矢印 4"/>
          <p:cNvSpPr/>
          <p:nvPr/>
        </p:nvSpPr>
        <p:spPr>
          <a:xfrm>
            <a:off x="2915816" y="2348880"/>
            <a:ext cx="79208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7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BCP</a:t>
            </a:r>
            <a:r>
              <a:rPr lang="ja-JP" altLang="en-US" dirty="0" smtClean="0"/>
              <a:t>＝</a:t>
            </a:r>
            <a:r>
              <a:rPr lang="ja-JP" altLang="en-US" dirty="0"/>
              <a:t>「業務継続計画」とは？</a:t>
            </a:r>
            <a:br>
              <a:rPr lang="ja-JP" altLang="en-US" dirty="0"/>
            </a:b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ja-JP" dirty="0" smtClean="0"/>
              <a:t>BCP</a:t>
            </a:r>
            <a:r>
              <a:rPr lang="ja-JP" altLang="en-US" dirty="0" smtClean="0"/>
              <a:t>とは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災害発生</a:t>
            </a:r>
            <a:r>
              <a:rPr lang="ja-JP" altLang="en-US" dirty="0" smtClean="0"/>
              <a:t>時の限られた資源を</a:t>
            </a:r>
            <a:r>
              <a:rPr lang="ja-JP" altLang="en-US" dirty="0"/>
              <a:t>基</a:t>
            </a:r>
            <a:r>
              <a:rPr lang="ja-JP" altLang="en-US" dirty="0" smtClean="0"/>
              <a:t>に、非常時優先業務を確実に実施するための計画。</a:t>
            </a:r>
            <a:endParaRPr lang="en-US" altLang="ja-JP" dirty="0" smtClean="0"/>
          </a:p>
          <a:p>
            <a:pPr marL="0" indent="0"/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⇒地域防災計画の実効性を高める上で有用。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974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BCP</a:t>
            </a:r>
            <a:r>
              <a:rPr lang="ja-JP" altLang="en-US" dirty="0" smtClean="0"/>
              <a:t>策定によって期待される効果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ea"/>
              <a:buAutoNum type="circleNumDbPlain"/>
            </a:pPr>
            <a:r>
              <a:rPr lang="ja-JP" altLang="en-US" dirty="0" smtClean="0"/>
              <a:t>緊急時の対応を高める組織マネジメント</a:t>
            </a:r>
            <a:endParaRPr lang="en-US" altLang="ja-JP" dirty="0" smtClean="0"/>
          </a:p>
          <a:p>
            <a:pPr marL="514350" indent="-514350">
              <a:lnSpc>
                <a:spcPct val="200000"/>
              </a:lnSpc>
              <a:buFont typeface="+mj-ea"/>
              <a:buAutoNum type="circleNumDbPlain"/>
            </a:pPr>
            <a:r>
              <a:rPr lang="ja-JP" altLang="en-US" dirty="0" smtClean="0"/>
              <a:t>地域防災計画の実効性を高める</a:t>
            </a:r>
            <a:endParaRPr lang="en-US" altLang="ja-JP" dirty="0" smtClean="0"/>
          </a:p>
          <a:p>
            <a:pPr marL="514350" indent="-514350">
              <a:lnSpc>
                <a:spcPct val="200000"/>
              </a:lnSpc>
              <a:buFont typeface="+mj-ea"/>
              <a:buAutoNum type="circleNumDbPlain"/>
            </a:pPr>
            <a:r>
              <a:rPr lang="ja-JP" altLang="en-US" dirty="0" smtClean="0"/>
              <a:t>職員への教育効果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508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普及の現状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10979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043608" y="609329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出典：</a:t>
            </a:r>
            <a:r>
              <a:rPr kumimoji="1" lang="ja-JP" altLang="en-US" dirty="0" smtClean="0"/>
              <a:t>内閣府</a:t>
            </a:r>
            <a:r>
              <a:rPr kumimoji="1" lang="en-US" altLang="ja-JP" dirty="0" smtClean="0"/>
              <a:t>HP</a:t>
            </a:r>
          </a:p>
          <a:p>
            <a:r>
              <a:rPr lang="en-US" altLang="ja-JP" dirty="0"/>
              <a:t>http://www.bousai.go.jp/jishin/gyoumukeizoku_chihou/index.html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0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愛媛大学の取り組</a:t>
            </a:r>
            <a:r>
              <a:rPr lang="ja-JP" altLang="en-US" dirty="0" smtClean="0"/>
              <a:t>みについて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愛媛大学防災情報研究センターでは、センターの教職員が</a:t>
            </a:r>
            <a:r>
              <a:rPr kumimoji="1" lang="en-US" altLang="ja-JP" dirty="0" smtClean="0"/>
              <a:t>BCP</a:t>
            </a:r>
            <a:r>
              <a:rPr kumimoji="1" lang="ja-JP" altLang="en-US" dirty="0" smtClean="0"/>
              <a:t>未策定の自治体職員に対し、</a:t>
            </a:r>
            <a:r>
              <a:rPr lang="en-US" altLang="ja-JP" dirty="0" smtClean="0"/>
              <a:t>BCP</a:t>
            </a:r>
            <a:r>
              <a:rPr lang="ja-JP" altLang="en-US" dirty="0" smtClean="0"/>
              <a:t>策定能力開発のためのレクチャーを行う研究会を設けて活動している。</a:t>
            </a:r>
            <a:endParaRPr kumimoji="1" lang="ja-JP" altLang="en-US" dirty="0"/>
          </a:p>
        </p:txBody>
      </p:sp>
      <p:pic>
        <p:nvPicPr>
          <p:cNvPr id="7" name="Picture 2" descr="C:\Users\fukamatsu shoya\AppData\Local\Microsoft\Windows\Temporary Internet Files\Content.IE5\G20QD0D8\MC9004455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21088"/>
            <a:ext cx="4320480" cy="202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7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研究会の目的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ea"/>
              <a:buAutoNum type="circleNumDbPlain"/>
            </a:pPr>
            <a:r>
              <a:rPr kumimoji="1" lang="ja-JP" altLang="en-US" dirty="0" smtClean="0"/>
              <a:t>市町村自体がＢＣＰの策定能力を開発</a:t>
            </a:r>
            <a:endParaRPr kumimoji="1" lang="en-US" altLang="ja-JP" dirty="0" smtClean="0"/>
          </a:p>
          <a:p>
            <a:pPr marL="514350" indent="-514350">
              <a:lnSpc>
                <a:spcPct val="200000"/>
              </a:lnSpc>
              <a:buFont typeface="+mj-ea"/>
              <a:buAutoNum type="circleNumDbPlain"/>
            </a:pPr>
            <a:r>
              <a:rPr lang="ja-JP" altLang="en-US" dirty="0"/>
              <a:t>ＢＣＰの策定や</a:t>
            </a:r>
            <a:r>
              <a:rPr lang="ja-JP" altLang="en-US" smtClean="0"/>
              <a:t>運用</a:t>
            </a:r>
            <a:r>
              <a:rPr lang="ja-JP" altLang="en-US" smtClean="0"/>
              <a:t>、</a:t>
            </a:r>
            <a:r>
              <a:rPr lang="ja-JP" altLang="en-US"/>
              <a:t>改定</a:t>
            </a:r>
            <a:endParaRPr lang="en-US" altLang="ja-JP" dirty="0" smtClean="0"/>
          </a:p>
          <a:p>
            <a:pPr marL="228600" indent="-228600">
              <a:lnSpc>
                <a:spcPct val="200000"/>
              </a:lnSpc>
              <a:buFont typeface="+mj-ea"/>
              <a:buAutoNum type="circleNumDbPlain"/>
            </a:pPr>
            <a:endParaRPr lang="en-US" altLang="ja-JP" sz="1100" dirty="0" smtClean="0"/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dirty="0"/>
              <a:t>自治体職員の防災</a:t>
            </a:r>
            <a:r>
              <a:rPr kumimoji="1" lang="ja-JP" altLang="en-US" dirty="0" smtClean="0"/>
              <a:t>意識啓発のために、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ja-JP" altLang="en-US" dirty="0" smtClean="0"/>
              <a:t>ＢＣＰマネージャーの育成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57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研究会の課題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ea"/>
              <a:buAutoNum type="circleNumDbPlain"/>
            </a:pPr>
            <a:r>
              <a:rPr kumimoji="1" lang="ja-JP" altLang="en-US" dirty="0" smtClean="0"/>
              <a:t>設立自体が遅れた</a:t>
            </a:r>
            <a:endParaRPr lang="en-US" altLang="ja-JP" dirty="0"/>
          </a:p>
          <a:p>
            <a:pPr marL="514350" indent="-514350">
              <a:lnSpc>
                <a:spcPct val="200000"/>
              </a:lnSpc>
              <a:buFont typeface="+mj-ea"/>
              <a:buAutoNum type="circleNumDbPlain"/>
            </a:pPr>
            <a:r>
              <a:rPr lang="ja-JP" altLang="en-US" dirty="0" smtClean="0"/>
              <a:t>開催</a:t>
            </a:r>
            <a:r>
              <a:rPr lang="ja-JP" altLang="en-US" dirty="0"/>
              <a:t>が</a:t>
            </a:r>
            <a:r>
              <a:rPr kumimoji="1" lang="ja-JP" altLang="en-US" dirty="0" smtClean="0"/>
              <a:t>当初予定の半分程度</a:t>
            </a:r>
            <a:endParaRPr lang="en-US" altLang="ja-JP" dirty="0"/>
          </a:p>
          <a:p>
            <a:pPr marL="514350" indent="-514350">
              <a:lnSpc>
                <a:spcPct val="200000"/>
              </a:lnSpc>
              <a:buFont typeface="+mj-ea"/>
              <a:buAutoNum type="circleNumDbPlain"/>
            </a:pPr>
            <a:r>
              <a:rPr kumimoji="1" lang="ja-JP" altLang="en-US" dirty="0" smtClean="0"/>
              <a:t>人事異動などが策定を妨げている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064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609</TotalTime>
  <Words>836</Words>
  <Application>Microsoft Office PowerPoint</Application>
  <PresentationFormat>画面に合わせる (4:3)</PresentationFormat>
  <Paragraphs>111</Paragraphs>
  <Slides>16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1_トラベル</vt:lpstr>
      <vt:lpstr>2_トラベル</vt:lpstr>
      <vt:lpstr>3_トラベル</vt:lpstr>
      <vt:lpstr>4_トラベル</vt:lpstr>
      <vt:lpstr>5_トラベル</vt:lpstr>
      <vt:lpstr>6_トラベル</vt:lpstr>
      <vt:lpstr>熊政会  </vt:lpstr>
      <vt:lpstr>東日本大震災</vt:lpstr>
      <vt:lpstr>地域防災計画について</vt:lpstr>
      <vt:lpstr>BCP＝「業務継続計画」とは？ </vt:lpstr>
      <vt:lpstr>BCP策定によって期待される効果</vt:lpstr>
      <vt:lpstr>BCP普及の現状</vt:lpstr>
      <vt:lpstr>愛媛大学の取り組みについて</vt:lpstr>
      <vt:lpstr>研究会の目的</vt:lpstr>
      <vt:lpstr>研究会の課題</vt:lpstr>
      <vt:lpstr>PowerPoint プレゼンテーション</vt:lpstr>
      <vt:lpstr>熊本版ＢＣＰ研究会の設立</vt:lpstr>
      <vt:lpstr>複数の分野での連携</vt:lpstr>
      <vt:lpstr>ＢＣＰ担当の自治体職員の固定</vt:lpstr>
      <vt:lpstr>結論</vt:lpstr>
      <vt:lpstr>参考文献</vt:lpstr>
      <vt:lpstr>ご清聴ありがとうございました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熊政会 松永賢太郎・深松翔弥・本田京太郎・末田夕貴・石垣有太・國岡万聖・矢野啓介・石川和佳奈・賀来勇飛・上村涼太・濵﨑真孝 </dc:title>
  <dc:creator>FJ-USER</dc:creator>
  <cp:lastModifiedBy>FJ-USER</cp:lastModifiedBy>
  <cp:revision>46</cp:revision>
  <dcterms:created xsi:type="dcterms:W3CDTF">2012-10-23T05:31:25Z</dcterms:created>
  <dcterms:modified xsi:type="dcterms:W3CDTF">2012-11-02T10:26:54Z</dcterms:modified>
</cp:coreProperties>
</file>