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18"/>
  </p:notesMasterIdLst>
  <p:handoutMasterIdLst>
    <p:handoutMasterId r:id="rId19"/>
  </p:handoutMasterIdLst>
  <p:sldIdLst>
    <p:sldId id="256" r:id="rId2"/>
    <p:sldId id="286" r:id="rId3"/>
    <p:sldId id="262" r:id="rId4"/>
    <p:sldId id="270" r:id="rId5"/>
    <p:sldId id="282" r:id="rId6"/>
    <p:sldId id="302" r:id="rId7"/>
    <p:sldId id="268" r:id="rId8"/>
    <p:sldId id="274" r:id="rId9"/>
    <p:sldId id="298" r:id="rId10"/>
    <p:sldId id="293" r:id="rId11"/>
    <p:sldId id="299" r:id="rId12"/>
    <p:sldId id="295" r:id="rId13"/>
    <p:sldId id="296" r:id="rId14"/>
    <p:sldId id="297" r:id="rId15"/>
    <p:sldId id="285" r:id="rId16"/>
    <p:sldId id="291" r:id="rId17"/>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Corbel"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orbel"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orbel"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orbel"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orbel" pitchFamily="34" charset="0"/>
        <a:ea typeface="ＭＳ Ｐゴシック" charset="-128"/>
        <a:cs typeface="+mn-cs"/>
      </a:defRPr>
    </a:lvl5pPr>
    <a:lvl6pPr marL="2286000" algn="l" defTabSz="914400" rtl="0" eaLnBrk="1" latinLnBrk="0" hangingPunct="1">
      <a:defRPr kumimoji="1" kern="1200">
        <a:solidFill>
          <a:schemeClr val="tx1"/>
        </a:solidFill>
        <a:latin typeface="Corbel" pitchFamily="34" charset="0"/>
        <a:ea typeface="ＭＳ Ｐゴシック" charset="-128"/>
        <a:cs typeface="+mn-cs"/>
      </a:defRPr>
    </a:lvl6pPr>
    <a:lvl7pPr marL="2743200" algn="l" defTabSz="914400" rtl="0" eaLnBrk="1" latinLnBrk="0" hangingPunct="1">
      <a:defRPr kumimoji="1" kern="1200">
        <a:solidFill>
          <a:schemeClr val="tx1"/>
        </a:solidFill>
        <a:latin typeface="Corbel" pitchFamily="34" charset="0"/>
        <a:ea typeface="ＭＳ Ｐゴシック" charset="-128"/>
        <a:cs typeface="+mn-cs"/>
      </a:defRPr>
    </a:lvl7pPr>
    <a:lvl8pPr marL="3200400" algn="l" defTabSz="914400" rtl="0" eaLnBrk="1" latinLnBrk="0" hangingPunct="1">
      <a:defRPr kumimoji="1" kern="1200">
        <a:solidFill>
          <a:schemeClr val="tx1"/>
        </a:solidFill>
        <a:latin typeface="Corbel" pitchFamily="34" charset="0"/>
        <a:ea typeface="ＭＳ Ｐゴシック" charset="-128"/>
        <a:cs typeface="+mn-cs"/>
      </a:defRPr>
    </a:lvl8pPr>
    <a:lvl9pPr marL="3657600" algn="l" defTabSz="914400" rtl="0" eaLnBrk="1" latinLnBrk="0" hangingPunct="1">
      <a:defRPr kumimoji="1" kern="1200">
        <a:solidFill>
          <a:schemeClr val="tx1"/>
        </a:solidFill>
        <a:latin typeface="Corbe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a:srgbClr val="A50021"/>
    <a:srgbClr val="006600"/>
    <a:srgbClr val="E46D0A"/>
    <a:srgbClr val="FFFFFF"/>
    <a:srgbClr val="FF33CC"/>
    <a:srgbClr val="99FF99"/>
    <a:srgbClr val="FFCC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48" y="-90"/>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18"/>
  <c:clrMapOvr bg1="lt1" tx1="dk1" bg2="lt2" tx2="dk2" accent1="accent1" accent2="accent2" accent3="accent3" accent4="accent4" accent5="accent5" accent6="accent6" hlink="hlink" folHlink="folHlink"/>
  <c:chart>
    <c:title>
      <c:tx>
        <c:rich>
          <a:bodyPr/>
          <a:lstStyle/>
          <a:p>
            <a:pPr>
              <a:defRPr sz="1600" b="1">
                <a:latin typeface="ＭＳ ゴシック" pitchFamily="49" charset="-128"/>
                <a:ea typeface="ＭＳ ゴシック" pitchFamily="49" charset="-128"/>
              </a:defRPr>
            </a:pPr>
            <a:r>
              <a:rPr lang="ja-JP" sz="1600" b="1" dirty="0">
                <a:latin typeface="ＭＳ ゴシック" pitchFamily="49" charset="-128"/>
                <a:ea typeface="ＭＳ ゴシック" pitchFamily="49" charset="-128"/>
              </a:rPr>
              <a:t>若年労働者の採用があった事業所の割合（</a:t>
            </a:r>
            <a:r>
              <a:rPr lang="en-US" sz="1600" b="1" dirty="0">
                <a:latin typeface="ＭＳ ゴシック" pitchFamily="49" charset="-128"/>
                <a:ea typeface="ＭＳ ゴシック" pitchFamily="49" charset="-128"/>
              </a:rPr>
              <a:t>H20</a:t>
            </a:r>
            <a:r>
              <a:rPr lang="ja-JP" sz="1600" b="1" dirty="0">
                <a:latin typeface="ＭＳ ゴシック" pitchFamily="49" charset="-128"/>
                <a:ea typeface="ＭＳ ゴシック" pitchFamily="49" charset="-128"/>
              </a:rPr>
              <a:t>～</a:t>
            </a:r>
            <a:r>
              <a:rPr lang="en-US" sz="1600" b="1" dirty="0">
                <a:latin typeface="ＭＳ ゴシック" pitchFamily="49" charset="-128"/>
                <a:ea typeface="ＭＳ ゴシック" pitchFamily="49" charset="-128"/>
              </a:rPr>
              <a:t>H22</a:t>
            </a:r>
            <a:r>
              <a:rPr lang="ja-JP" sz="1600" b="1" dirty="0">
                <a:latin typeface="ＭＳ ゴシック" pitchFamily="49" charset="-128"/>
                <a:ea typeface="ＭＳ ゴシック" pitchFamily="49" charset="-128"/>
              </a:rPr>
              <a:t>）</a:t>
            </a:r>
          </a:p>
        </c:rich>
      </c:tx>
      <c:layout>
        <c:manualLayout>
          <c:xMode val="edge"/>
          <c:yMode val="edge"/>
          <c:x val="0.13340554753175571"/>
          <c:y val="3.2595500825687095E-2"/>
        </c:manualLayout>
      </c:layout>
      <c:overlay val="1"/>
      <c:spPr>
        <a:noFill/>
        <a:ln w="18863">
          <a:noFill/>
        </a:ln>
      </c:spPr>
    </c:title>
    <c:plotArea>
      <c:layout>
        <c:manualLayout>
          <c:layoutTarget val="inner"/>
          <c:xMode val="edge"/>
          <c:yMode val="edge"/>
          <c:x val="6.6590881436454141E-2"/>
          <c:y val="0.31608507676986758"/>
          <c:w val="0.88717814422735941"/>
          <c:h val="0.5409321969500025"/>
        </c:manualLayout>
      </c:layout>
      <c:barChart>
        <c:barDir val="bar"/>
        <c:grouping val="percentStacked"/>
        <c:ser>
          <c:idx val="0"/>
          <c:order val="0"/>
          <c:tx>
            <c:strRef>
              <c:f>Sheet1!$A$2</c:f>
              <c:strCache>
                <c:ptCount val="1"/>
                <c:pt idx="0">
                  <c:v>離職</c:v>
                </c:pt>
              </c:strCache>
            </c:strRef>
          </c:tx>
          <c:spPr>
            <a:gradFill flip="none" rotWithShape="1">
              <a:gsLst>
                <a:gs pos="0">
                  <a:srgbClr val="4081D0">
                    <a:shade val="30000"/>
                    <a:satMod val="115000"/>
                  </a:srgbClr>
                </a:gs>
                <a:gs pos="50000">
                  <a:srgbClr val="4081D0">
                    <a:shade val="67500"/>
                    <a:satMod val="115000"/>
                  </a:srgbClr>
                </a:gs>
                <a:gs pos="100000">
                  <a:srgbClr val="4081D0">
                    <a:shade val="100000"/>
                    <a:satMod val="115000"/>
                  </a:srgbClr>
                </a:gs>
              </a:gsLst>
              <a:lin ang="16200000" scaled="1"/>
              <a:tileRect/>
            </a:gradFill>
            <a:ln w="42441">
              <a:noFill/>
            </a:ln>
          </c:spPr>
          <c:cat>
            <c:strRef>
              <c:f>Sheet1!$B$1</c:f>
              <c:strCache>
                <c:ptCount val="1"/>
                <c:pt idx="0">
                  <c:v>事業所</c:v>
                </c:pt>
              </c:strCache>
            </c:strRef>
          </c:cat>
          <c:val>
            <c:numRef>
              <c:f>Sheet1!$B$2</c:f>
              <c:numCache>
                <c:formatCode>General</c:formatCode>
                <c:ptCount val="1"/>
                <c:pt idx="0">
                  <c:v>240</c:v>
                </c:pt>
              </c:numCache>
            </c:numRef>
          </c:val>
        </c:ser>
        <c:ser>
          <c:idx val="1"/>
          <c:order val="1"/>
          <c:tx>
            <c:strRef>
              <c:f>Sheet1!$A$3</c:f>
              <c:strCache>
                <c:ptCount val="1"/>
                <c:pt idx="0">
                  <c:v>1</c:v>
                </c:pt>
              </c:strCache>
            </c:strRef>
          </c:tx>
          <c:spPr>
            <a:gradFill flip="none" rotWithShape="1">
              <a:gsLst>
                <a:gs pos="0">
                  <a:srgbClr val="4081D0">
                    <a:shade val="30000"/>
                    <a:satMod val="115000"/>
                  </a:srgbClr>
                </a:gs>
                <a:gs pos="50000">
                  <a:srgbClr val="4081D0">
                    <a:shade val="67500"/>
                    <a:satMod val="115000"/>
                  </a:srgbClr>
                </a:gs>
                <a:gs pos="100000">
                  <a:srgbClr val="4081D0">
                    <a:shade val="100000"/>
                    <a:satMod val="115000"/>
                  </a:srgbClr>
                </a:gs>
              </a:gsLst>
              <a:lin ang="16200000" scaled="1"/>
              <a:tileRect/>
            </a:gradFill>
          </c:spPr>
          <c:cat>
            <c:strRef>
              <c:f>Sheet1!$B$1</c:f>
              <c:strCache>
                <c:ptCount val="1"/>
                <c:pt idx="0">
                  <c:v>事業所</c:v>
                </c:pt>
              </c:strCache>
            </c:strRef>
          </c:cat>
          <c:val>
            <c:numRef>
              <c:f>Sheet1!$B$3</c:f>
              <c:numCache>
                <c:formatCode>General</c:formatCode>
                <c:ptCount val="1"/>
                <c:pt idx="0">
                  <c:v>239</c:v>
                </c:pt>
              </c:numCache>
            </c:numRef>
          </c:val>
        </c:ser>
        <c:ser>
          <c:idx val="2"/>
          <c:order val="2"/>
          <c:tx>
            <c:strRef>
              <c:f>Sheet1!$A$4</c:f>
              <c:strCache>
                <c:ptCount val="1"/>
                <c:pt idx="0">
                  <c:v>なし</c:v>
                </c:pt>
              </c:strCache>
            </c:strRef>
          </c:tx>
          <c:cat>
            <c:strRef>
              <c:f>Sheet1!$B$1</c:f>
              <c:strCache>
                <c:ptCount val="1"/>
                <c:pt idx="0">
                  <c:v>事業所</c:v>
                </c:pt>
              </c:strCache>
            </c:strRef>
          </c:cat>
          <c:val>
            <c:numRef>
              <c:f>Sheet1!$B$4</c:f>
              <c:numCache>
                <c:formatCode>General</c:formatCode>
                <c:ptCount val="1"/>
                <c:pt idx="0">
                  <c:v>325</c:v>
                </c:pt>
              </c:numCache>
            </c:numRef>
          </c:val>
        </c:ser>
        <c:gapWidth val="50"/>
        <c:overlap val="100"/>
        <c:axId val="57840000"/>
        <c:axId val="57841536"/>
      </c:barChart>
      <c:catAx>
        <c:axId val="57840000"/>
        <c:scaling>
          <c:orientation val="minMax"/>
        </c:scaling>
        <c:delete val="1"/>
        <c:axPos val="l"/>
        <c:tickLblPos val="none"/>
        <c:crossAx val="57841536"/>
        <c:crosses val="autoZero"/>
        <c:auto val="1"/>
        <c:lblAlgn val="ctr"/>
        <c:lblOffset val="100"/>
      </c:catAx>
      <c:valAx>
        <c:axId val="57841536"/>
        <c:scaling>
          <c:orientation val="minMax"/>
        </c:scaling>
        <c:axPos val="b"/>
        <c:numFmt formatCode="0%" sourceLinked="1"/>
        <c:tickLblPos val="nextTo"/>
        <c:txPr>
          <a:bodyPr/>
          <a:lstStyle/>
          <a:p>
            <a:pPr>
              <a:defRPr sz="1400"/>
            </a:pPr>
            <a:endParaRPr lang="ja-JP"/>
          </a:p>
        </c:txPr>
        <c:crossAx val="57840000"/>
        <c:crosses val="autoZero"/>
        <c:crossBetween val="between"/>
        <c:majorUnit val="0.2"/>
      </c:valAx>
    </c:plotArea>
    <c:plotVisOnly val="1"/>
    <c:dispBlanksAs val="gap"/>
  </c:chart>
  <c:spPr>
    <a:solidFill>
      <a:sysClr val="window" lastClr="FFFFFF"/>
    </a:solidFill>
  </c:spPr>
  <c:txPr>
    <a:bodyPr/>
    <a:lstStyle/>
    <a:p>
      <a:pPr>
        <a:defRPr sz="900">
          <a:latin typeface="+mj-ea"/>
          <a:ea typeface="+mj-ea"/>
        </a:defRPr>
      </a:pPr>
      <a:endParaRPr lang="ja-JP"/>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26"/>
  <c:chart>
    <c:title>
      <c:tx>
        <c:rich>
          <a:bodyPr/>
          <a:lstStyle/>
          <a:p>
            <a:pPr>
              <a:defRPr sz="1600"/>
            </a:pPr>
            <a:r>
              <a:rPr lang="ja-JP" sz="1600"/>
              <a:t>新規学卒就職者の在職３年以内離職状況（</a:t>
            </a:r>
            <a:r>
              <a:rPr lang="en-US" sz="1600"/>
              <a:t>H17</a:t>
            </a:r>
            <a:r>
              <a:rPr lang="ja-JP" sz="1600"/>
              <a:t>卒）</a:t>
            </a:r>
          </a:p>
        </c:rich>
      </c:tx>
      <c:layout/>
    </c:title>
    <c:plotArea>
      <c:layout>
        <c:manualLayout>
          <c:layoutTarget val="inner"/>
          <c:xMode val="edge"/>
          <c:yMode val="edge"/>
          <c:x val="0.11002960942488949"/>
          <c:y val="0.17042350409745921"/>
          <c:w val="0.84492260354966475"/>
          <c:h val="0.6013774181808007"/>
        </c:manualLayout>
      </c:layout>
      <c:barChart>
        <c:barDir val="col"/>
        <c:grouping val="stacked"/>
        <c:ser>
          <c:idx val="0"/>
          <c:order val="0"/>
          <c:tx>
            <c:strRef>
              <c:f>Sheet1!$B$1</c:f>
              <c:strCache>
                <c:ptCount val="1"/>
                <c:pt idx="0">
                  <c:v>１年目</c:v>
                </c:pt>
              </c:strCache>
            </c:strRef>
          </c:tx>
          <c:dPt>
            <c:idx val="1"/>
            <c:spPr>
              <a:solidFill>
                <a:srgbClr val="C00000"/>
              </a:solidFill>
            </c:spPr>
          </c:dPt>
          <c:dPt>
            <c:idx val="4"/>
            <c:spPr>
              <a:solidFill>
                <a:srgbClr val="C00000"/>
              </a:solidFill>
            </c:spPr>
          </c:dPt>
          <c:dPt>
            <c:idx val="7"/>
            <c:spPr>
              <a:solidFill>
                <a:srgbClr val="C00000"/>
              </a:solidFill>
            </c:spPr>
          </c:dPt>
          <c:dLbls>
            <c:dLbl>
              <c:idx val="0"/>
              <c:layout>
                <c:manualLayout>
                  <c:x val="0"/>
                  <c:y val="-0.28250510932556921"/>
                </c:manualLayout>
              </c:layout>
              <c:dLblPos val="ctr"/>
              <c:showVal val="1"/>
            </c:dLbl>
            <c:dLbl>
              <c:idx val="1"/>
              <c:layout>
                <c:manualLayout>
                  <c:x val="0"/>
                  <c:y val="-0.29679242340011119"/>
                </c:manualLayout>
              </c:layout>
              <c:dLblPos val="ctr"/>
              <c:showVal val="1"/>
            </c:dLbl>
            <c:dLbl>
              <c:idx val="3"/>
              <c:layout>
                <c:manualLayout>
                  <c:x val="-1.3331573565622694E-7"/>
                  <c:y val="-0.23395111845236444"/>
                </c:manualLayout>
              </c:layout>
              <c:dLblPos val="ctr"/>
              <c:showVal val="1"/>
            </c:dLbl>
            <c:dLbl>
              <c:idx val="4"/>
              <c:layout>
                <c:manualLayout>
                  <c:x val="0"/>
                  <c:y val="-0.26504021469166072"/>
                </c:manualLayout>
              </c:layout>
              <c:dLblPos val="ctr"/>
              <c:showVal val="1"/>
            </c:dLbl>
            <c:dLbl>
              <c:idx val="6"/>
              <c:layout>
                <c:manualLayout>
                  <c:x val="0"/>
                  <c:y val="-0.18999092119840194"/>
                </c:manualLayout>
              </c:layout>
              <c:dLblPos val="ctr"/>
              <c:showVal val="1"/>
            </c:dLbl>
            <c:dLbl>
              <c:idx val="7"/>
              <c:layout>
                <c:manualLayout>
                  <c:x val="0"/>
                  <c:y val="-0.19709918290785625"/>
                </c:manualLayout>
              </c:layout>
              <c:dLblPos val="ctr"/>
              <c:showVal val="1"/>
            </c:dLbl>
            <c:dLblPos val="inEnd"/>
            <c:showVal val="1"/>
          </c:dLbls>
          <c:cat>
            <c:strRef>
              <c:f>Sheet1!$A$2:$A$9</c:f>
              <c:strCache>
                <c:ptCount val="8"/>
                <c:pt idx="0">
                  <c:v>全国</c:v>
                </c:pt>
                <c:pt idx="1">
                  <c:v>熊本県</c:v>
                </c:pt>
                <c:pt idx="3">
                  <c:v>全国</c:v>
                </c:pt>
                <c:pt idx="4">
                  <c:v>熊本県</c:v>
                </c:pt>
                <c:pt idx="6">
                  <c:v>全国</c:v>
                </c:pt>
                <c:pt idx="7">
                  <c:v>熊本県</c:v>
                </c:pt>
              </c:strCache>
            </c:strRef>
          </c:cat>
          <c:val>
            <c:numRef>
              <c:f>Sheet1!$B$2:$B$9</c:f>
              <c:numCache>
                <c:formatCode>0.0_ </c:formatCode>
                <c:ptCount val="8"/>
                <c:pt idx="0">
                  <c:v>66.7</c:v>
                </c:pt>
                <c:pt idx="1">
                  <c:v>70.599999999999994</c:v>
                </c:pt>
                <c:pt idx="3">
                  <c:v>47.9</c:v>
                </c:pt>
                <c:pt idx="4">
                  <c:v>55</c:v>
                </c:pt>
                <c:pt idx="6">
                  <c:v>35.9</c:v>
                </c:pt>
                <c:pt idx="7">
                  <c:v>42</c:v>
                </c:pt>
              </c:numCache>
            </c:numRef>
          </c:val>
        </c:ser>
        <c:ser>
          <c:idx val="1"/>
          <c:order val="1"/>
          <c:tx>
            <c:strRef>
              <c:f>Sheet1!$C$1</c:f>
              <c:strCache>
                <c:ptCount val="1"/>
                <c:pt idx="0">
                  <c:v>列2</c:v>
                </c:pt>
              </c:strCache>
            </c:strRef>
          </c:tx>
          <c:dLbls>
            <c:showVal val="1"/>
          </c:dLbls>
          <c:cat>
            <c:strRef>
              <c:f>Sheet1!$A$2:$A$9</c:f>
              <c:strCache>
                <c:ptCount val="8"/>
                <c:pt idx="0">
                  <c:v>全国</c:v>
                </c:pt>
                <c:pt idx="1">
                  <c:v>熊本県</c:v>
                </c:pt>
                <c:pt idx="3">
                  <c:v>全国</c:v>
                </c:pt>
                <c:pt idx="4">
                  <c:v>熊本県</c:v>
                </c:pt>
                <c:pt idx="6">
                  <c:v>全国</c:v>
                </c:pt>
                <c:pt idx="7">
                  <c:v>熊本県</c:v>
                </c:pt>
              </c:strCache>
            </c:strRef>
          </c:cat>
          <c:val>
            <c:numRef>
              <c:f>Sheet1!$C$2:$C$9</c:f>
              <c:numCache>
                <c:formatCode>General</c:formatCode>
                <c:ptCount val="8"/>
              </c:numCache>
            </c:numRef>
          </c:val>
        </c:ser>
        <c:ser>
          <c:idx val="2"/>
          <c:order val="2"/>
          <c:tx>
            <c:strRef>
              <c:f>Sheet1!$D$1</c:f>
              <c:strCache>
                <c:ptCount val="1"/>
                <c:pt idx="0">
                  <c:v>列3</c:v>
                </c:pt>
              </c:strCache>
            </c:strRef>
          </c:tx>
          <c:dLbls>
            <c:showVal val="1"/>
          </c:dLbls>
          <c:cat>
            <c:strRef>
              <c:f>Sheet1!$A$2:$A$9</c:f>
              <c:strCache>
                <c:ptCount val="8"/>
                <c:pt idx="0">
                  <c:v>全国</c:v>
                </c:pt>
                <c:pt idx="1">
                  <c:v>熊本県</c:v>
                </c:pt>
                <c:pt idx="3">
                  <c:v>全国</c:v>
                </c:pt>
                <c:pt idx="4">
                  <c:v>熊本県</c:v>
                </c:pt>
                <c:pt idx="6">
                  <c:v>全国</c:v>
                </c:pt>
                <c:pt idx="7">
                  <c:v>熊本県</c:v>
                </c:pt>
              </c:strCache>
            </c:strRef>
          </c:cat>
          <c:val>
            <c:numRef>
              <c:f>Sheet1!$D$2:$D$9</c:f>
              <c:numCache>
                <c:formatCode>General</c:formatCode>
                <c:ptCount val="8"/>
              </c:numCache>
            </c:numRef>
          </c:val>
        </c:ser>
        <c:dLbls>
          <c:showVal val="1"/>
        </c:dLbls>
        <c:gapWidth val="50"/>
        <c:overlap val="100"/>
        <c:axId val="77728768"/>
        <c:axId val="77742848"/>
      </c:barChart>
      <c:catAx>
        <c:axId val="77728768"/>
        <c:scaling>
          <c:orientation val="minMax"/>
        </c:scaling>
        <c:axPos val="b"/>
        <c:tickLblPos val="nextTo"/>
        <c:txPr>
          <a:bodyPr/>
          <a:lstStyle/>
          <a:p>
            <a:pPr>
              <a:defRPr sz="1400" b="1"/>
            </a:pPr>
            <a:endParaRPr lang="ja-JP"/>
          </a:p>
        </c:txPr>
        <c:crossAx val="77742848"/>
        <c:crosses val="autoZero"/>
        <c:auto val="1"/>
        <c:lblAlgn val="ctr"/>
        <c:lblOffset val="100"/>
      </c:catAx>
      <c:valAx>
        <c:axId val="77742848"/>
        <c:scaling>
          <c:orientation val="minMax"/>
        </c:scaling>
        <c:axPos val="l"/>
        <c:majorGridlines/>
        <c:numFmt formatCode="General" sourceLinked="0"/>
        <c:tickLblPos val="nextTo"/>
        <c:crossAx val="77728768"/>
        <c:crosses val="autoZero"/>
        <c:crossBetween val="between"/>
      </c:valAx>
    </c:plotArea>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26"/>
  <c:chart>
    <c:autoTitleDeleted val="1"/>
    <c:plotArea>
      <c:layout>
        <c:manualLayout>
          <c:layoutTarget val="inner"/>
          <c:xMode val="edge"/>
          <c:yMode val="edge"/>
          <c:x val="0.29686439798700159"/>
          <c:y val="0.13853845513517696"/>
          <c:w val="0.48789677639123707"/>
          <c:h val="0.82103745902324832"/>
        </c:manualLayout>
      </c:layout>
      <c:pieChart>
        <c:varyColors val="1"/>
        <c:ser>
          <c:idx val="0"/>
          <c:order val="0"/>
          <c:dLbls>
            <c:dLbl>
              <c:idx val="0"/>
              <c:layout>
                <c:manualLayout>
                  <c:x val="-0.19367028548710391"/>
                  <c:y val="-0.23252862255071075"/>
                </c:manualLayout>
              </c:layout>
              <c:numFmt formatCode="0.0%" sourceLinked="0"/>
              <c:spPr/>
              <c:txPr>
                <a:bodyPr/>
                <a:lstStyle/>
                <a:p>
                  <a:pPr>
                    <a:defRPr sz="3200" b="1">
                      <a:solidFill>
                        <a:schemeClr val="bg1"/>
                      </a:solidFill>
                      <a:effectLst>
                        <a:outerShdw blurRad="38100" dist="38100" dir="2700000" algn="tl">
                          <a:srgbClr val="000000">
                            <a:alpha val="43137"/>
                          </a:srgbClr>
                        </a:outerShdw>
                      </a:effectLst>
                      <a:latin typeface="+mj-ea"/>
                      <a:ea typeface="+mj-ea"/>
                    </a:defRPr>
                  </a:pPr>
                  <a:endParaRPr lang="ja-JP"/>
                </a:p>
              </c:txPr>
              <c:showCatName val="1"/>
              <c:showPercent val="1"/>
            </c:dLbl>
            <c:dLbl>
              <c:idx val="1"/>
              <c:layout>
                <c:manualLayout>
                  <c:x val="-1.8255776906330887E-2"/>
                  <c:y val="0.19579878551505991"/>
                </c:manualLayout>
              </c:layout>
              <c:showCatName val="1"/>
              <c:showPercent val="1"/>
            </c:dLbl>
            <c:dLbl>
              <c:idx val="2"/>
              <c:layout>
                <c:manualLayout>
                  <c:x val="-8.5655771948204243E-2"/>
                  <c:y val="0.20736365550026628"/>
                </c:manualLayout>
              </c:layout>
              <c:tx>
                <c:rich>
                  <a:bodyPr/>
                  <a:lstStyle/>
                  <a:p>
                    <a:r>
                      <a:rPr lang="ja-JP" altLang="en-US" b="1" dirty="0">
                        <a:latin typeface="+mn-ea"/>
                        <a:ea typeface="+mn-ea"/>
                      </a:rPr>
                      <a:t>事業所内</a:t>
                    </a:r>
                    <a:r>
                      <a:rPr lang="ja-JP" altLang="en-US" b="1" dirty="0" smtClean="0">
                        <a:latin typeface="+mn-ea"/>
                        <a:ea typeface="+mn-ea"/>
                      </a:rPr>
                      <a:t>の　人間</a:t>
                    </a:r>
                    <a:r>
                      <a:rPr lang="ja-JP" altLang="en-US" b="1" dirty="0">
                        <a:latin typeface="+mn-ea"/>
                        <a:ea typeface="+mn-ea"/>
                      </a:rPr>
                      <a:t>関係
</a:t>
                    </a:r>
                    <a:r>
                      <a:rPr lang="en-US" altLang="ja-JP" b="1" dirty="0">
                        <a:latin typeface="+mn-ea"/>
                        <a:ea typeface="+mn-ea"/>
                      </a:rPr>
                      <a:t>7.4%</a:t>
                    </a:r>
                    <a:endParaRPr lang="ja-JP" altLang="en-US" b="1" dirty="0"/>
                  </a:p>
                </c:rich>
              </c:tx>
              <c:showCatName val="1"/>
              <c:showPercent val="1"/>
            </c:dLbl>
            <c:dLbl>
              <c:idx val="3"/>
              <c:layout>
                <c:manualLayout>
                  <c:x val="-0.12824642532831521"/>
                  <c:y val="0.16004855454657091"/>
                </c:manualLayout>
              </c:layout>
              <c:tx>
                <c:rich>
                  <a:bodyPr/>
                  <a:lstStyle/>
                  <a:p>
                    <a:r>
                      <a:rPr lang="ja-JP" altLang="en-US" b="1" dirty="0" smtClean="0">
                        <a:latin typeface="+mn-ea"/>
                        <a:ea typeface="+mn-ea"/>
                      </a:rPr>
                      <a:t>　賃金</a:t>
                    </a:r>
                    <a:r>
                      <a:rPr lang="ja-JP" altLang="en-US" b="1" dirty="0">
                        <a:latin typeface="+mn-ea"/>
                        <a:ea typeface="+mn-ea"/>
                      </a:rPr>
                      <a:t>・処遇面への不満
</a:t>
                    </a:r>
                    <a:r>
                      <a:rPr lang="en-US" altLang="ja-JP" b="1" dirty="0">
                        <a:latin typeface="+mn-ea"/>
                        <a:ea typeface="+mn-ea"/>
                      </a:rPr>
                      <a:t>5.2%</a:t>
                    </a:r>
                    <a:endParaRPr lang="ja-JP" altLang="en-US" b="1" dirty="0"/>
                  </a:p>
                </c:rich>
              </c:tx>
              <c:showCatName val="1"/>
              <c:showPercent val="1"/>
            </c:dLbl>
            <c:dLbl>
              <c:idx val="4"/>
              <c:layout>
                <c:manualLayout>
                  <c:x val="-0.11142104504458195"/>
                  <c:y val="-1.3923891497435992E-2"/>
                </c:manualLayout>
              </c:layout>
              <c:tx>
                <c:rich>
                  <a:bodyPr/>
                  <a:lstStyle/>
                  <a:p>
                    <a:r>
                      <a:rPr lang="zh-TW" altLang="en-US" sz="2000" b="1" dirty="0" smtClean="0">
                        <a:latin typeface="ＭＳ Ｐゴシック" pitchFamily="50" charset="-128"/>
                        <a:ea typeface="ＭＳ Ｐゴシック" pitchFamily="50" charset="-128"/>
                      </a:rPr>
                      <a:t>会社都合</a:t>
                    </a:r>
                    <a:endParaRPr lang="en-US" altLang="zh-TW" sz="2000" b="1" dirty="0" smtClean="0">
                      <a:latin typeface="ＭＳ Ｐゴシック" pitchFamily="50" charset="-128"/>
                      <a:ea typeface="ＭＳ Ｐゴシック" pitchFamily="50" charset="-128"/>
                    </a:endParaRPr>
                  </a:p>
                  <a:p>
                    <a:r>
                      <a:rPr lang="en-US" altLang="zh-TW" sz="2000" b="1" dirty="0" smtClean="0">
                        <a:latin typeface="ＭＳ Ｐゴシック" pitchFamily="50" charset="-128"/>
                        <a:ea typeface="ＭＳ Ｐゴシック" pitchFamily="50" charset="-128"/>
                      </a:rPr>
                      <a:t>(</a:t>
                    </a:r>
                    <a:r>
                      <a:rPr lang="zh-TW" altLang="en-US" sz="2000" b="1" dirty="0">
                        <a:latin typeface="ＭＳ Ｐゴシック" pitchFamily="50" charset="-128"/>
                        <a:ea typeface="ＭＳ Ｐゴシック" pitchFamily="50" charset="-128"/>
                      </a:rPr>
                      <a:t>事業縮小等</a:t>
                    </a:r>
                    <a:r>
                      <a:rPr lang="en-US" altLang="zh-TW" sz="2000" b="1" dirty="0">
                        <a:latin typeface="ＭＳ Ｐゴシック" pitchFamily="50" charset="-128"/>
                        <a:ea typeface="ＭＳ Ｐゴシック" pitchFamily="50" charset="-128"/>
                      </a:rPr>
                      <a:t>)
0.9%</a:t>
                    </a:r>
                    <a:endParaRPr lang="zh-TW" altLang="en-US" b="1" dirty="0">
                      <a:latin typeface="ＭＳ Ｐゴシック" pitchFamily="50" charset="-128"/>
                      <a:ea typeface="ＭＳ Ｐゴシック" pitchFamily="50" charset="-128"/>
                    </a:endParaRPr>
                  </a:p>
                </c:rich>
              </c:tx>
              <c:showCatName val="1"/>
              <c:showPercent val="1"/>
            </c:dLbl>
            <c:dLbl>
              <c:idx val="5"/>
              <c:layout>
                <c:manualLayout>
                  <c:x val="5.4988036223707085E-2"/>
                  <c:y val="-2.9227563896409181E-2"/>
                </c:manualLayout>
              </c:layout>
              <c:showCatName val="1"/>
              <c:showPercent val="1"/>
            </c:dLbl>
            <c:numFmt formatCode="0.0%" sourceLinked="0"/>
            <c:showCatName val="1"/>
            <c:showPercent val="1"/>
            <c:showLeaderLines val="1"/>
          </c:dLbls>
          <c:cat>
            <c:strRef>
              <c:f>Sheet1!$A$2:$A$7</c:f>
              <c:strCache>
                <c:ptCount val="6"/>
                <c:pt idx="0">
                  <c:v>個人的な事情</c:v>
                </c:pt>
                <c:pt idx="1">
                  <c:v>職務内容への不満</c:v>
                </c:pt>
                <c:pt idx="2">
                  <c:v>事業所内の人間関係</c:v>
                </c:pt>
                <c:pt idx="3">
                  <c:v>賃金・処遇面への不満</c:v>
                </c:pt>
                <c:pt idx="4">
                  <c:v>会社都合(事業縮小等)</c:v>
                </c:pt>
                <c:pt idx="5">
                  <c:v>その他</c:v>
                </c:pt>
              </c:strCache>
            </c:strRef>
          </c:cat>
          <c:val>
            <c:numRef>
              <c:f>Sheet1!$B$2:$B$7</c:f>
              <c:numCache>
                <c:formatCode>General</c:formatCode>
                <c:ptCount val="6"/>
                <c:pt idx="0">
                  <c:v>67.900000000000006</c:v>
                </c:pt>
                <c:pt idx="1">
                  <c:v>10.4</c:v>
                </c:pt>
                <c:pt idx="2">
                  <c:v>7.4</c:v>
                </c:pt>
                <c:pt idx="3">
                  <c:v>5.2</c:v>
                </c:pt>
                <c:pt idx="4">
                  <c:v>0.9</c:v>
                </c:pt>
                <c:pt idx="5">
                  <c:v>8.2000000000000011</c:v>
                </c:pt>
              </c:numCache>
            </c:numRef>
          </c:val>
        </c:ser>
        <c:firstSliceAng val="0"/>
      </c:pieChart>
    </c:plotArea>
    <c:plotVisOnly val="1"/>
    <c:dispBlanksAs val="zero"/>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0.50413</cdr:x>
      <cdr:y>0.93046</cdr:y>
    </cdr:from>
    <cdr:to>
      <cdr:x>1</cdr:x>
      <cdr:y>1</cdr:y>
    </cdr:to>
    <cdr:sp macro="" textlink="">
      <cdr:nvSpPr>
        <cdr:cNvPr id="2" name="テキスト ボックス 1"/>
        <cdr:cNvSpPr txBox="1"/>
      </cdr:nvSpPr>
      <cdr:spPr>
        <a:xfrm xmlns:a="http://schemas.openxmlformats.org/drawingml/2006/main">
          <a:off x="4392469" y="4817578"/>
          <a:ext cx="4320499" cy="3600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800" dirty="0" smtClean="0">
              <a:latin typeface="+mn-ea"/>
            </a:rPr>
            <a:t>出典：熊本県労働条件等実態調査報告書</a:t>
          </a:r>
          <a:endParaRPr lang="ja-JP" altLang="en-US" sz="1800" dirty="0">
            <a:latin typeface="+mn-e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3475"/>
          </a:xfrm>
          <a:prstGeom prst="rect">
            <a:avLst/>
          </a:prstGeom>
        </p:spPr>
        <p:txBody>
          <a:bodyPr vert="horz" lIns="91440" tIns="45720" rIns="91440" bIns="45720" rtlCol="0"/>
          <a:lstStyle>
            <a:lvl1pPr algn="r">
              <a:defRPr sz="1200"/>
            </a:lvl1pPr>
          </a:lstStyle>
          <a:p>
            <a:fld id="{B5EAC2E8-B31E-4A0B-9DE3-16A08DA3C47B}" type="datetimeFigureOut">
              <a:rPr kumimoji="1" lang="ja-JP" altLang="en-US" smtClean="0"/>
              <a:pPr/>
              <a:t>2012/11/4</a:t>
            </a:fld>
            <a:endParaRPr kumimoji="1" lang="ja-JP" altLang="en-US"/>
          </a:p>
        </p:txBody>
      </p:sp>
      <p:sp>
        <p:nvSpPr>
          <p:cNvPr id="4" name="フッター プレースホルダー 3"/>
          <p:cNvSpPr>
            <a:spLocks noGrp="1"/>
          </p:cNvSpPr>
          <p:nvPr>
            <p:ph type="ftr" sz="quarter" idx="2"/>
          </p:nvPr>
        </p:nvSpPr>
        <p:spPr>
          <a:xfrm>
            <a:off x="0" y="9374301"/>
            <a:ext cx="2918831" cy="493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4301"/>
            <a:ext cx="2918831" cy="493475"/>
          </a:xfrm>
          <a:prstGeom prst="rect">
            <a:avLst/>
          </a:prstGeom>
        </p:spPr>
        <p:txBody>
          <a:bodyPr vert="horz" lIns="91440" tIns="45720" rIns="91440" bIns="45720" rtlCol="0" anchor="b"/>
          <a:lstStyle>
            <a:lvl1pPr algn="r">
              <a:defRPr sz="1200"/>
            </a:lvl1pPr>
          </a:lstStyle>
          <a:p>
            <a:fld id="{83ED51CC-43DF-4F0F-BB16-1B8E2473BF18}" type="slidenum">
              <a:rPr kumimoji="1" lang="ja-JP" altLang="en-US" smtClean="0"/>
              <a:pPr/>
              <a:t>&lt;#&gt;</a:t>
            </a:fld>
            <a:endParaRPr kumimoji="1" lang="ja-JP" altLang="en-US"/>
          </a:p>
        </p:txBody>
      </p:sp>
    </p:spTree>
    <p:extLst>
      <p:ext uri="{BB962C8B-B14F-4D97-AF65-F5344CB8AC3E}">
        <p14:creationId xmlns="" xmlns:p14="http://schemas.microsoft.com/office/powerpoint/2010/main" val="410405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475"/>
          </a:xfrm>
          <a:prstGeom prst="rect">
            <a:avLst/>
          </a:prstGeom>
        </p:spPr>
        <p:txBody>
          <a:bodyPr vert="horz" lIns="91440" tIns="45720" rIns="91440" bIns="45720" rtlCol="0"/>
          <a:lstStyle>
            <a:lvl1pPr algn="r">
              <a:defRPr sz="1200"/>
            </a:lvl1pPr>
          </a:lstStyle>
          <a:p>
            <a:fld id="{9CF3E9B5-D7E3-43EC-9E00-B3D81F3DC767}" type="datetimeFigureOut">
              <a:rPr kumimoji="1" lang="ja-JP" altLang="en-US" smtClean="0"/>
              <a:pPr/>
              <a:t>2012/11/4</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8008"/>
            <a:ext cx="5388610" cy="444127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301"/>
            <a:ext cx="2918831" cy="493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4301"/>
            <a:ext cx="2918831" cy="493475"/>
          </a:xfrm>
          <a:prstGeom prst="rect">
            <a:avLst/>
          </a:prstGeom>
        </p:spPr>
        <p:txBody>
          <a:bodyPr vert="horz" lIns="91440" tIns="45720" rIns="91440" bIns="45720" rtlCol="0" anchor="b"/>
          <a:lstStyle>
            <a:lvl1pPr algn="r">
              <a:defRPr sz="1200"/>
            </a:lvl1pPr>
          </a:lstStyle>
          <a:p>
            <a:fld id="{EFEB61DF-F5D3-41C5-9313-B0EFF149101E}" type="slidenum">
              <a:rPr kumimoji="1" lang="ja-JP" altLang="en-US" smtClean="0"/>
              <a:pPr/>
              <a:t>&lt;#&gt;</a:t>
            </a:fld>
            <a:endParaRPr kumimoji="1" lang="ja-JP" altLang="en-US"/>
          </a:p>
        </p:txBody>
      </p:sp>
    </p:spTree>
    <p:extLst>
      <p:ext uri="{BB962C8B-B14F-4D97-AF65-F5344CB8AC3E}">
        <p14:creationId xmlns="" xmlns:p14="http://schemas.microsoft.com/office/powerpoint/2010/main" val="22555239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みなさんこんにちは。</a:t>
            </a:r>
            <a:endParaRPr kumimoji="1" lang="en-US" altLang="ja-JP" sz="1800" dirty="0" smtClean="0"/>
          </a:p>
          <a:p>
            <a:r>
              <a:rPr kumimoji="1" lang="ja-JP" altLang="en-US" sz="1800" dirty="0" smtClean="0"/>
              <a:t>チーム熊本都市圏、発表者の御船町島田と申します。どうぞよろしくお願いします。</a:t>
            </a:r>
            <a:endParaRPr kumimoji="1" lang="en-US" altLang="ja-JP" sz="1800" dirty="0" smtClean="0"/>
          </a:p>
          <a:p>
            <a:r>
              <a:rPr kumimoji="1" lang="ja-JP" altLang="en-US" sz="1800" dirty="0" smtClean="0"/>
              <a:t>私たちのグループは、「若者が元気な“くまもと”</a:t>
            </a:r>
            <a:r>
              <a:rPr kumimoji="1" lang="ja-JP" altLang="en-US" sz="1800" dirty="0" err="1" smtClean="0"/>
              <a:t>づ</a:t>
            </a:r>
            <a:r>
              <a:rPr kumimoji="1" lang="ja-JP" altLang="en-US" sz="1800" dirty="0" smtClean="0"/>
              <a:t>くり大作戦～働きたい若者が働き続けられるために～」と題して発表します。</a:t>
            </a:r>
            <a:endParaRPr kumimoji="1" lang="en-US" altLang="ja-JP" sz="1800" dirty="0" smtClean="0"/>
          </a:p>
          <a:p>
            <a:r>
              <a:rPr lang="ja-JP" altLang="en-US" sz="1800" dirty="0"/>
              <a:t>長引く景気低迷の影響を受け、若者を取り巻く雇用環境は一向に改善されていません。私のまわりにも「就職した</a:t>
            </a:r>
            <a:r>
              <a:rPr lang="ja-JP" altLang="en-US" sz="1800" dirty="0" smtClean="0"/>
              <a:t>いけれどなかな</a:t>
            </a:r>
            <a:r>
              <a:rPr lang="ja-JP" altLang="en-US" sz="1800" dirty="0"/>
              <a:t>かいい仕事か見つからない」とか「就職をした</a:t>
            </a:r>
            <a:r>
              <a:rPr lang="ja-JP" altLang="en-US" sz="1800" dirty="0" smtClean="0"/>
              <a:t>けれどすぐに辞めてしまった」などと</a:t>
            </a:r>
            <a:r>
              <a:rPr lang="ja-JP" altLang="en-US" sz="1800" dirty="0"/>
              <a:t>いう声</a:t>
            </a:r>
            <a:r>
              <a:rPr lang="ja-JP" altLang="en-US" sz="1800" dirty="0" smtClean="0"/>
              <a:t>をよく耳</a:t>
            </a:r>
            <a:r>
              <a:rPr lang="ja-JP" altLang="en-US" sz="1800" dirty="0"/>
              <a:t>にします。</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a:t>
            </a:fld>
            <a:endParaRPr kumimoji="1" lang="ja-JP" altLang="en-US"/>
          </a:p>
        </p:txBody>
      </p:sp>
    </p:spTree>
    <p:extLst>
      <p:ext uri="{BB962C8B-B14F-4D97-AF65-F5344CB8AC3E}">
        <p14:creationId xmlns="" xmlns:p14="http://schemas.microsoft.com/office/powerpoint/2010/main" val="4095236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800" dirty="0" smtClean="0"/>
              <a:t>フミダスが実施しているインターンシップの特徴は、見学型や職場体験型インターンシップではなく、受け入れ企業の課題を学生向けにプロジェクト化することで実際の受入企業が直面している課題に学生が期間限定の仮社員として本気で取り組む点です。</a:t>
            </a:r>
            <a:endParaRPr kumimoji="1" lang="en-US" altLang="ja-JP" sz="1800" dirty="0" smtClean="0"/>
          </a:p>
          <a:p>
            <a:r>
              <a:rPr kumimoji="1" lang="ja-JP" altLang="en-US" sz="1800" dirty="0" smtClean="0"/>
              <a:t>また、さまざまな企業の課題を解決するという目標がインターンシップする若者に課せられているという点が非常に興味深い取り組みであり、企業にとって多くのインターンシップ受け入れが社会貢献的な意味でしかない中で、若者の活力による会社の活性化が期待できるこの事業は、若者にとっても企業にとってもメリットがある事業ということができます。</a:t>
            </a:r>
            <a:endParaRPr kumimoji="1" lang="en-US" altLang="ja-JP" sz="1800" dirty="0" smtClean="0"/>
          </a:p>
          <a:p>
            <a:r>
              <a:rPr lang="ja-JP" altLang="en-US" sz="1800" dirty="0"/>
              <a:t>こう</a:t>
            </a:r>
            <a:r>
              <a:rPr lang="ja-JP" altLang="en-US" sz="1800" dirty="0" smtClean="0"/>
              <a:t>した実践型のインターンシップを多くの若者が体験することが最も効果的な研修となり、若者の就労や早期離職の防止につながっていくと考えます。</a:t>
            </a:r>
            <a:endParaRPr kumimoji="1" lang="ja-JP" altLang="en-US" sz="1800" dirty="0"/>
          </a:p>
        </p:txBody>
      </p:sp>
      <p:sp>
        <p:nvSpPr>
          <p:cNvPr id="4" name="スライド番号プレースホルダ 3"/>
          <p:cNvSpPr>
            <a:spLocks noGrp="1"/>
          </p:cNvSpPr>
          <p:nvPr>
            <p:ph type="sldNum" sz="quarter" idx="10"/>
          </p:nvPr>
        </p:nvSpPr>
        <p:spPr/>
        <p:txBody>
          <a:bodyPr/>
          <a:lstStyle/>
          <a:p>
            <a:fld id="{EFEB61DF-F5D3-41C5-9313-B0EFF149101E}"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しかし実践型インターンシップにも課題はあります。</a:t>
            </a:r>
            <a:endParaRPr kumimoji="1" lang="en-US" altLang="ja-JP" sz="1800" dirty="0" smtClean="0"/>
          </a:p>
          <a:p>
            <a:r>
              <a:rPr kumimoji="1" lang="ja-JP" altLang="en-US" sz="1800" dirty="0" smtClean="0"/>
              <a:t>課題としてインターンシップに若者が接する機会が限られていること。また参加する企業・若者が少ないこと。さらにはインターンシップをコーディネートしていくための人件費等がかかり、資金調達に苦慮している点等があげられる。それぞれの課題について、インターンシップの機会を増やすために参加しやすい環境づくり、また参加企業や若者を増やすためには、実践型インターンシップ事業の必要性を広めるための関係機関の連携強化や行政の支援などが考えられます。</a:t>
            </a:r>
            <a:endParaRPr kumimoji="1" lang="en-US" altLang="ja-JP" sz="1800" dirty="0" smtClean="0"/>
          </a:p>
          <a:p>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11</a:t>
            </a:fld>
            <a:endParaRPr kumimoji="1" lang="ja-JP" altLang="en-US"/>
          </a:p>
        </p:txBody>
      </p:sp>
    </p:spTree>
    <p:extLst>
      <p:ext uri="{BB962C8B-B14F-4D97-AF65-F5344CB8AC3E}">
        <p14:creationId xmlns="" xmlns:p14="http://schemas.microsoft.com/office/powerpoint/2010/main" val="267843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実践型インターンシップに対する課題</a:t>
            </a:r>
            <a:r>
              <a:rPr lang="ja-JP" altLang="en-US" sz="1800" dirty="0" smtClean="0"/>
              <a:t>を踏まえて</a:t>
            </a:r>
            <a:r>
              <a:rPr kumimoji="1" lang="ja-JP" altLang="en-US" sz="1800" dirty="0" smtClean="0"/>
              <a:t>私たちは若者がインターネット上で企業体験できる実践型インターンシップの仕組みを提案いたします。</a:t>
            </a:r>
            <a:endParaRPr kumimoji="1" lang="en-US" altLang="ja-JP" sz="1800" dirty="0" smtClean="0"/>
          </a:p>
          <a:p>
            <a:r>
              <a:rPr kumimoji="1" lang="ja-JP" altLang="en-US" sz="1800" dirty="0" smtClean="0"/>
              <a:t>実践的な企業での研修を受けたい若者と若者の力を活用して会社の課題解決等に取り組みた企業がインターンシップシステムに登録を行い、コーディネータの民間団体が企業と若者とのマッチングを行いインターンシッププログラムを実施し、終了後は企業において熊本県統一の基準による評価を行いその評価をうけた若者が人材バンクに登載される仕組みです。</a:t>
            </a:r>
            <a:endParaRPr kumimoji="1" lang="en-US" altLang="ja-JP" sz="1800" dirty="0" smtClean="0"/>
          </a:p>
          <a:p>
            <a:r>
              <a:rPr kumimoji="1" lang="ja-JP" altLang="en-US" sz="1800" dirty="0" smtClean="0"/>
              <a:t>行政においてはシステムの構築や関係機関等との連携、システムの周知・広報を行うなど信頼性を高める役割を担います。</a:t>
            </a:r>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12</a:t>
            </a:fld>
            <a:endParaRPr kumimoji="1" lang="ja-JP" altLang="en-US"/>
          </a:p>
        </p:txBody>
      </p:sp>
    </p:spTree>
    <p:extLst>
      <p:ext uri="{BB962C8B-B14F-4D97-AF65-F5344CB8AC3E}">
        <p14:creationId xmlns="" xmlns:p14="http://schemas.microsoft.com/office/powerpoint/2010/main" val="138521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1800" dirty="0"/>
              <a:t>インターネット</a:t>
            </a:r>
            <a:r>
              <a:rPr lang="ja-JP" altLang="en-US" sz="1800" dirty="0" smtClean="0"/>
              <a:t>を活用した具体的な活動事例としては、新商品開発のためのテレビ会議に参加したり企画提案書の作成などが想定されます。</a:t>
            </a:r>
            <a:endParaRPr lang="en-US" altLang="ja-JP" sz="1800" dirty="0" smtClean="0"/>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1800" dirty="0" smtClean="0"/>
              <a:t>また必要に応じてネット上でインターンシップしている企業に実際出向いてマーケティング業務や商品開発等の業務などに従事することになります。</a:t>
            </a:r>
            <a:endParaRPr lang="en-US" altLang="ja-JP" sz="1800" dirty="0" smtClean="0"/>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1800" dirty="0" smtClean="0"/>
              <a:t>これらの活動を記録・評価し、その評価が若者のキャリアアップにつながり、企業の採用の際などの活用も可能となる仕組みとします。</a:t>
            </a:r>
            <a:endParaRPr lang="en-US" altLang="ja-JP" sz="1800" dirty="0" smtClean="0"/>
          </a:p>
          <a:p>
            <a:pPr>
              <a:spcBef>
                <a:spcPct val="0"/>
              </a:spcBef>
              <a:defRPr/>
            </a:pPr>
            <a:r>
              <a:rPr lang="ja-JP" altLang="en-US" sz="1800" dirty="0"/>
              <a:t>インターネットの活用により若者のインターンシップへの参加機会が広がるとともに、行政が関係者</a:t>
            </a:r>
            <a:r>
              <a:rPr lang="ja-JP" altLang="en-US" sz="1800" dirty="0" smtClean="0"/>
              <a:t>を繋ぐこと</a:t>
            </a:r>
            <a:r>
              <a:rPr lang="ja-JP" altLang="en-US" sz="1800" dirty="0"/>
              <a:t>で信頼性が高まり、参加する若者や企業の増加にも資すると思われ、現在</a:t>
            </a:r>
            <a:r>
              <a:rPr lang="ja-JP" altLang="en-US" sz="1800" dirty="0" smtClean="0"/>
              <a:t>の実践型インターンシップ</a:t>
            </a:r>
            <a:r>
              <a:rPr lang="ja-JP" altLang="en-US" sz="1800" dirty="0"/>
              <a:t>の課題も解決できると思います。</a:t>
            </a:r>
          </a:p>
          <a:p>
            <a:pPr marL="0" marR="0" lvl="0" indent="0"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smtClean="0">
              <a:ln>
                <a:noFill/>
              </a:ln>
              <a:solidFill>
                <a:schemeClr val="tx1"/>
              </a:solidFill>
              <a:effectLst/>
              <a:uLnTx/>
              <a:uFillTx/>
            </a:endParaRPr>
          </a:p>
          <a:p>
            <a:endParaRPr kumimoji="1" lang="ja-JP" altLang="en-US" sz="1800" dirty="0"/>
          </a:p>
        </p:txBody>
      </p:sp>
      <p:sp>
        <p:nvSpPr>
          <p:cNvPr id="4" name="スライド番号プレースホルダ 3"/>
          <p:cNvSpPr>
            <a:spLocks noGrp="1"/>
          </p:cNvSpPr>
          <p:nvPr>
            <p:ph type="sldNum" sz="quarter" idx="10"/>
          </p:nvPr>
        </p:nvSpPr>
        <p:spPr/>
        <p:txBody>
          <a:bodyPr/>
          <a:lstStyle/>
          <a:p>
            <a:fld id="{EFEB61DF-F5D3-41C5-9313-B0EFF149101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kumimoji="1" lang="ja-JP" altLang="en-US" sz="1800" dirty="0" smtClean="0"/>
              <a:t>この取り組みにより、今まで企業体験をする機会のなかった若者がネット上とはいえ実際の企業体験や企業の課題解決等に取り組むことで仕事に対する理解を深め社会を生きる力を身に着けることができ、また企業にとっても課題解決に向けて若者が入ってくることで課題解決のきっかけをつかむことにつながり企業内部が活性化する効果が期待できます。</a:t>
            </a:r>
            <a:endParaRPr kumimoji="1" lang="en-US" altLang="ja-JP" sz="1800" dirty="0" smtClean="0"/>
          </a:p>
          <a:p>
            <a:pPr>
              <a:defRPr/>
            </a:pPr>
            <a:r>
              <a:rPr lang="ja-JP" altLang="en-US" sz="1800" dirty="0" smtClean="0"/>
              <a:t>そして</a:t>
            </a:r>
            <a:r>
              <a:rPr lang="ja-JP" altLang="en-US" sz="1800" dirty="0"/>
              <a:t>、熊本の若者の人間力が高まり、未来に向かって生き生きと働き続けられるようになり元気な若者が増えるとともに、若者の力を取り込み、活性化した企業が増えることで、新たな雇用の創出にもつながって</a:t>
            </a:r>
            <a:r>
              <a:rPr lang="ja-JP" altLang="en-US" sz="1800" dirty="0" smtClean="0"/>
              <a:t>いくという相乗効果も期待できます。</a:t>
            </a:r>
            <a:endParaRPr lang="en-US" altLang="ja-JP" sz="1800"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14</a:t>
            </a:fld>
            <a:endParaRPr kumimoji="1" lang="ja-JP" altLang="en-US"/>
          </a:p>
        </p:txBody>
      </p:sp>
    </p:spTree>
    <p:extLst>
      <p:ext uri="{BB962C8B-B14F-4D97-AF65-F5344CB8AC3E}">
        <p14:creationId xmlns="" xmlns:p14="http://schemas.microsoft.com/office/powerpoint/2010/main" val="131565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smtClean="0"/>
              <a:t>そして、元気な若者に企業の活性化がかけ合わさり牽いては元気な“くまもと”の実現につながると考えます。</a:t>
            </a:r>
            <a:endParaRPr lang="en-US" altLang="ja-JP" sz="1800" dirty="0" smtClean="0"/>
          </a:p>
          <a:p>
            <a:r>
              <a:rPr lang="ja-JP" altLang="en-US" sz="1800" dirty="0"/>
              <a:t>　</a:t>
            </a:r>
            <a:endParaRPr lang="en-US" altLang="ja-JP" sz="1800" dirty="0" smtClean="0"/>
          </a:p>
          <a:p>
            <a:endParaRPr lang="en-US" altLang="ja-JP" sz="1800" dirty="0"/>
          </a:p>
          <a:p>
            <a:endParaRPr lang="ja-JP" altLang="en-US" sz="1800" dirty="0"/>
          </a:p>
          <a:p>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15</a:t>
            </a:fld>
            <a:endParaRPr kumimoji="1" lang="ja-JP" altLang="en-US"/>
          </a:p>
        </p:txBody>
      </p:sp>
    </p:spTree>
    <p:extLst>
      <p:ext uri="{BB962C8B-B14F-4D97-AF65-F5344CB8AC3E}">
        <p14:creationId xmlns="" xmlns:p14="http://schemas.microsoft.com/office/powerpoint/2010/main" val="131565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以上で発表を終わります。ありがとうございました。</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16</a:t>
            </a:fld>
            <a:endParaRPr kumimoji="1" lang="ja-JP" altLang="en-US"/>
          </a:p>
        </p:txBody>
      </p:sp>
    </p:spTree>
    <p:extLst>
      <p:ext uri="{BB962C8B-B14F-4D97-AF65-F5344CB8AC3E}">
        <p14:creationId xmlns="" xmlns:p14="http://schemas.microsoft.com/office/powerpoint/2010/main" val="139048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全国紙においても働けない若者の危機と題して記事が掲載されるなど改善されない若者の雇用環境は大きな社会問題となっています。</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2</a:t>
            </a:fld>
            <a:endParaRPr kumimoji="1" lang="ja-JP" altLang="en-US"/>
          </a:p>
        </p:txBody>
      </p:sp>
    </p:spTree>
    <p:extLst>
      <p:ext uri="{BB962C8B-B14F-4D97-AF65-F5344CB8AC3E}">
        <p14:creationId xmlns="" xmlns:p14="http://schemas.microsoft.com/office/powerpoint/2010/main" val="161934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smtClean="0"/>
              <a:t>これは若者の早期離職の状況を表したグラフになります。上のグラフは、新規学卒就職者の３年以内の離職状況を表したもので、全国において中卒者の７割、高卒者の５割、大卒者の３割が３年以内に離職しているという、いわゆる７５３問題が顕著になってます。県内においても同様の問題が存在し、むしろ全国よりも高い割合にあることがわかります。</a:t>
            </a:r>
            <a:endParaRPr lang="en-US" altLang="ja-JP" sz="1800" dirty="0" smtClean="0"/>
          </a:p>
          <a:p>
            <a:r>
              <a:rPr kumimoji="1" lang="ja-JP" altLang="en-US" sz="1800" dirty="0" smtClean="0"/>
              <a:t>また、下のグラフは、若年労働者の県内の事業所における採用の割合を示したものですが、県内事業所のうち６割の事業所が若者の採用を行っていますが、そのうち約半分の事業所で若者の早期離職の実態があることがわかります。</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3</a:t>
            </a:fld>
            <a:endParaRPr kumimoji="1" lang="ja-JP" altLang="en-US" dirty="0"/>
          </a:p>
        </p:txBody>
      </p:sp>
    </p:spTree>
    <p:extLst>
      <p:ext uri="{BB962C8B-B14F-4D97-AF65-F5344CB8AC3E}">
        <p14:creationId xmlns="" xmlns:p14="http://schemas.microsoft.com/office/powerpoint/2010/main" val="70679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このように就職しても３年以内という早期にやめてしまう若者が増えている状況の中で、「どうすれば若者が働き続けられるのか」という課題について検討することとしました。</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4</a:t>
            </a:fld>
            <a:endParaRPr kumimoji="1" lang="ja-JP" altLang="en-US"/>
          </a:p>
        </p:txBody>
      </p:sp>
    </p:spTree>
    <p:extLst>
      <p:ext uri="{BB962C8B-B14F-4D97-AF65-F5344CB8AC3E}">
        <p14:creationId xmlns="" xmlns:p14="http://schemas.microsoft.com/office/powerpoint/2010/main" val="58524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若年者の離職理由として約７割が個人的な事情と最も多く、次に職務内容の不満、事業所内の人間関係などとなっており、９割以上が若者側の理由により離職している事実があります。</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5</a:t>
            </a:fld>
            <a:endParaRPr kumimoji="1" lang="ja-JP" altLang="en-US"/>
          </a:p>
        </p:txBody>
      </p:sp>
    </p:spTree>
    <p:extLst>
      <p:ext uri="{BB962C8B-B14F-4D97-AF65-F5344CB8AC3E}">
        <p14:creationId xmlns="" xmlns:p14="http://schemas.microsoft.com/office/powerpoint/2010/main" val="136635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8008"/>
            <a:ext cx="5388610" cy="4424544"/>
          </a:xfrm>
        </p:spPr>
        <p:txBody>
          <a:bodyPr/>
          <a:lstStyle/>
          <a:p>
            <a:r>
              <a:rPr kumimoji="1" lang="ja-JP" altLang="en-US" sz="1800" dirty="0" smtClean="0"/>
              <a:t>これらの原因を解決するためには、正規雇用を増やす、人材育成の実施、人間力や職業理解の向上させることが考えられますが、正規雇用を増やすことはアジアへの産業流出など現在の世界的な経済状況から見ても非常にむずかしいため、それ以外の手段について具体策を考えました。</a:t>
            </a:r>
            <a:endParaRPr kumimoji="1" lang="en-US" altLang="ja-JP" sz="1800" dirty="0" smtClean="0"/>
          </a:p>
          <a:p>
            <a:r>
              <a:rPr kumimoji="1" lang="ja-JP" altLang="en-US" sz="1800" dirty="0" smtClean="0"/>
              <a:t>特に若者側の課題にある、人間力や職業理解の不足などの若者が就労できない個人的な要因を排除していくことが就職の可能性を高め、早期離職を防ぐことにつながると考えます。</a:t>
            </a:r>
            <a:endParaRPr kumimoji="1" lang="en-US" altLang="ja-JP" sz="1800" dirty="0" smtClean="0"/>
          </a:p>
          <a:p>
            <a:r>
              <a:rPr kumimoji="1" lang="ja-JP" altLang="en-US" sz="1800" dirty="0" smtClean="0"/>
              <a:t>そのためには、若者が社会人として身につけるべき力を身に着けるための研修が必要であり、そうした研修の機会や内容の充実が必要であると考えます。</a:t>
            </a:r>
            <a:endParaRPr kumimoji="1" lang="en-US" altLang="ja-JP" sz="1800" dirty="0" smtClean="0"/>
          </a:p>
          <a:p>
            <a:r>
              <a:rPr lang="ja-JP" altLang="en-US" sz="1800" dirty="0"/>
              <a:t>それではどのような研修が効果的なのでしょうか。</a:t>
            </a:r>
            <a:endParaRPr lang="en-US" altLang="ja-JP" sz="1800" dirty="0"/>
          </a:p>
          <a:p>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6</a:t>
            </a:fld>
            <a:endParaRPr kumimoji="1" lang="ja-JP" altLang="en-US"/>
          </a:p>
        </p:txBody>
      </p:sp>
    </p:spTree>
    <p:extLst>
      <p:ext uri="{BB962C8B-B14F-4D97-AF65-F5344CB8AC3E}">
        <p14:creationId xmlns="" xmlns:p14="http://schemas.microsoft.com/office/powerpoint/2010/main" val="255640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8008"/>
            <a:ext cx="5388610" cy="4424544"/>
          </a:xfrm>
        </p:spPr>
        <p:txBody>
          <a:bodyPr/>
          <a:lstStyle/>
          <a:p>
            <a:r>
              <a:rPr kumimoji="1" lang="ja-JP" altLang="en-US" sz="1800" dirty="0" smtClean="0"/>
              <a:t>これらの原因を解決するためには、正規雇用を増やす、人材育成の実施、人間力や職業理解の向上させることが考えられますが、正規雇用を増やすことはアジアへの産業流出など現在の世界的な経済状況から見ても非常にむずかしいため、それ以外の手段について具体策を考えました。</a:t>
            </a:r>
            <a:endParaRPr kumimoji="1" lang="en-US" altLang="ja-JP" sz="1800" dirty="0" smtClean="0"/>
          </a:p>
          <a:p>
            <a:r>
              <a:rPr kumimoji="1" lang="ja-JP" altLang="en-US" sz="1800" dirty="0" smtClean="0"/>
              <a:t>特に若者側の課題にある、人間力や職業理解の不足などの若者が就労できない個人的な要因を排除していくことが就職の可能性を高め、早期離職を防ぐことにつながると考えます。</a:t>
            </a:r>
            <a:endParaRPr kumimoji="1" lang="en-US" altLang="ja-JP" sz="1800" dirty="0" smtClean="0"/>
          </a:p>
          <a:p>
            <a:r>
              <a:rPr kumimoji="1" lang="ja-JP" altLang="en-US" sz="1800" dirty="0" smtClean="0"/>
              <a:t>そのためには、若者が社会人として身につけるべき力を身に着けるための研修が必要であり、そうした研修の機会や内容の充実が必要であると考えます。</a:t>
            </a:r>
            <a:endParaRPr kumimoji="1" lang="en-US" altLang="ja-JP" sz="1800" dirty="0" smtClean="0"/>
          </a:p>
          <a:p>
            <a:r>
              <a:rPr lang="ja-JP" altLang="en-US" sz="1800" dirty="0"/>
              <a:t>それではどのような研修が効果的なのでしょうか。</a:t>
            </a:r>
            <a:endParaRPr lang="en-US" altLang="ja-JP" sz="1800" dirty="0"/>
          </a:p>
          <a:p>
            <a:endParaRPr kumimoji="1" lang="en-US" altLang="ja-JP" sz="1800" dirty="0" smtClean="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7</a:t>
            </a:fld>
            <a:endParaRPr kumimoji="1" lang="ja-JP" altLang="en-US"/>
          </a:p>
        </p:txBody>
      </p:sp>
    </p:spTree>
    <p:extLst>
      <p:ext uri="{BB962C8B-B14F-4D97-AF65-F5344CB8AC3E}">
        <p14:creationId xmlns="" xmlns:p14="http://schemas.microsoft.com/office/powerpoint/2010/main" val="2556403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smtClean="0"/>
              <a:t>国においては、「若者雇用戦略」のなかで自ら職業人生を切り拓ける骨太な若者への育ちを社会全体で支援することとし、若者が働き続けられる環境を実現することを目標の一つとして掲げ、長期的なインターンシップなどによる社会と若者のマッチングが必要であるとしています。</a:t>
            </a:r>
            <a:endParaRPr kumimoji="1" lang="ja-JP" altLang="en-US" sz="1800" dirty="0"/>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8</a:t>
            </a:fld>
            <a:endParaRPr kumimoji="1" lang="ja-JP" altLang="en-US"/>
          </a:p>
        </p:txBody>
      </p:sp>
    </p:spTree>
    <p:extLst>
      <p:ext uri="{BB962C8B-B14F-4D97-AF65-F5344CB8AC3E}">
        <p14:creationId xmlns="" xmlns:p14="http://schemas.microsoft.com/office/powerpoint/2010/main" val="282318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smtClean="0"/>
              <a:t>また、県においては、若年者</a:t>
            </a:r>
            <a:r>
              <a:rPr lang="ja-JP" altLang="en-US" sz="1800" dirty="0"/>
              <a:t>緊急雇用創出</a:t>
            </a:r>
            <a:r>
              <a:rPr lang="ja-JP" altLang="en-US" sz="1800" dirty="0" smtClean="0"/>
              <a:t>事業として、仕事を探している若者を３ヶ月間</a:t>
            </a:r>
            <a:r>
              <a:rPr lang="ja-JP" altLang="en-US" sz="1800" dirty="0"/>
              <a:t>研修・訓練をした</a:t>
            </a:r>
            <a:r>
              <a:rPr lang="ja-JP" altLang="en-US" sz="1800" dirty="0" smtClean="0"/>
              <a:t>のちに３ヶ月間実際の企業へ派遣</a:t>
            </a:r>
            <a:r>
              <a:rPr lang="ja-JP" altLang="en-US" sz="1800" dirty="0"/>
              <a:t>を行い常用雇用につなげようという</a:t>
            </a:r>
            <a:r>
              <a:rPr lang="ja-JP" altLang="en-US" sz="1800" dirty="0" smtClean="0"/>
              <a:t>取り組みを独自に行っており、平成</a:t>
            </a:r>
            <a:r>
              <a:rPr lang="ja-JP" altLang="en-US" sz="1800" dirty="0"/>
              <a:t>２３年度の実績でこの事業を利用した若者２５０人のうち１８３人が就職に</a:t>
            </a:r>
            <a:r>
              <a:rPr lang="ja-JP" altLang="en-US" sz="1800" dirty="0" smtClean="0"/>
              <a:t>つながり就職率７３％と大きな効果をあげていますが、</a:t>
            </a:r>
            <a:r>
              <a:rPr lang="ja-JP" altLang="en-US" sz="1800" dirty="0"/>
              <a:t>国の緊急雇用対策に基づくもので事業費も膨大で継続が困難という課題も</a:t>
            </a:r>
            <a:r>
              <a:rPr lang="ja-JP" altLang="en-US" sz="1800" dirty="0" smtClean="0"/>
              <a:t>あります。</a:t>
            </a:r>
            <a:endParaRPr lang="en-US" altLang="ja-JP" sz="1800" dirty="0" smtClean="0"/>
          </a:p>
          <a:p>
            <a:r>
              <a:rPr lang="ja-JP" altLang="en-US" sz="1800" dirty="0" smtClean="0"/>
              <a:t>そこ</a:t>
            </a:r>
            <a:r>
              <a:rPr lang="ja-JP" altLang="en-US" sz="1800" dirty="0"/>
              <a:t>で私たちが着目したのが、費用があまりかからず</a:t>
            </a:r>
            <a:r>
              <a:rPr lang="ja-JP" altLang="en-US" sz="1800" dirty="0" smtClean="0"/>
              <a:t>に昨年参加した学生のすべてが内定が決まるという成果</a:t>
            </a:r>
            <a:r>
              <a:rPr lang="ja-JP" altLang="en-US" sz="1800" dirty="0"/>
              <a:t>を上げて</a:t>
            </a:r>
            <a:r>
              <a:rPr lang="ja-JP" altLang="en-US" sz="1800" dirty="0" smtClean="0"/>
              <a:t>いる一般</a:t>
            </a:r>
            <a:r>
              <a:rPr lang="ja-JP" altLang="en-US" sz="1800" dirty="0"/>
              <a:t>社団法人</a:t>
            </a:r>
            <a:r>
              <a:rPr lang="ja-JP" altLang="en-US" sz="1800" dirty="0" smtClean="0"/>
              <a:t>フミダスに委託事業により実施</a:t>
            </a:r>
            <a:r>
              <a:rPr lang="ja-JP" altLang="en-US" sz="1800" dirty="0"/>
              <a:t>している実践型のインターンシップ事業です。</a:t>
            </a:r>
          </a:p>
        </p:txBody>
      </p:sp>
      <p:sp>
        <p:nvSpPr>
          <p:cNvPr id="4" name="スライド番号プレースホルダー 3"/>
          <p:cNvSpPr>
            <a:spLocks noGrp="1"/>
          </p:cNvSpPr>
          <p:nvPr>
            <p:ph type="sldNum" sz="quarter" idx="10"/>
          </p:nvPr>
        </p:nvSpPr>
        <p:spPr/>
        <p:txBody>
          <a:bodyPr/>
          <a:lstStyle/>
          <a:p>
            <a:fld id="{EFEB61DF-F5D3-41C5-9313-B0EFF149101E}" type="slidenum">
              <a:rPr kumimoji="1" lang="ja-JP" altLang="en-US" smtClean="0"/>
              <a:pPr/>
              <a:t>9</a:t>
            </a:fld>
            <a:endParaRPr kumimoji="1" lang="ja-JP" altLang="en-US"/>
          </a:p>
        </p:txBody>
      </p:sp>
    </p:spTree>
    <p:extLst>
      <p:ext uri="{BB962C8B-B14F-4D97-AF65-F5344CB8AC3E}">
        <p14:creationId xmlns="" xmlns:p14="http://schemas.microsoft.com/office/powerpoint/2010/main" val="282318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46B46E4B-3704-404E-A3E1-8915B46EF680}" type="datetimeFigureOut">
              <a:rPr lang="ja-JP" altLang="en-US" smtClean="0"/>
              <a:pPr>
                <a:defRPr/>
              </a:pPr>
              <a:t>2012/11/4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8CBAD554-18FE-4420-8D22-13FAB1812904}" type="slidenum">
              <a:rPr lang="ja-JP" altLang="en-US" smtClean="0"/>
              <a:pPr>
                <a:defRPr/>
              </a:pPr>
              <a:t>&lt;#&gt;</a:t>
            </a:fld>
            <a:endParaRPr lang="ja-JP" altLang="en-US"/>
          </a:p>
        </p:txBody>
      </p:sp>
    </p:spTree>
    <p:extLst>
      <p:ext uri="{BB962C8B-B14F-4D97-AF65-F5344CB8AC3E}">
        <p14:creationId xmlns="" xmlns:p14="http://schemas.microsoft.com/office/powerpoint/2010/main" val="405708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BF22D78F-CBB2-4D90-9278-3D1907E2EDE6}" type="datetimeFigureOut">
              <a:rPr lang="ja-JP" altLang="en-US" smtClean="0"/>
              <a:pPr>
                <a:defRPr/>
              </a:pPr>
              <a:t>2012/11/4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B33DC662-3F6A-4D41-82B2-81E0675E2C7B}" type="slidenum">
              <a:rPr lang="ja-JP" altLang="en-US" smtClean="0"/>
              <a:pPr>
                <a:defRPr/>
              </a:pPr>
              <a:t>&lt;#&gt;</a:t>
            </a:fld>
            <a:endParaRPr lang="ja-JP" altLang="en-US"/>
          </a:p>
        </p:txBody>
      </p:sp>
    </p:spTree>
    <p:extLst>
      <p:ext uri="{BB962C8B-B14F-4D97-AF65-F5344CB8AC3E}">
        <p14:creationId xmlns="" xmlns:p14="http://schemas.microsoft.com/office/powerpoint/2010/main" val="210110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BF22D78F-CBB2-4D90-9278-3D1907E2EDE6}" type="datetimeFigureOut">
              <a:rPr lang="ja-JP" altLang="en-US" smtClean="0"/>
              <a:pPr>
                <a:defRPr/>
              </a:pPr>
              <a:t>2012/11/4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B33DC662-3F6A-4D41-82B2-81E0675E2C7B}" type="slidenum">
              <a:rPr lang="ja-JP" altLang="en-US" smtClean="0"/>
              <a:pPr>
                <a:defRPr/>
              </a:pPr>
              <a:t>&lt;#&gt;</a:t>
            </a:fld>
            <a:endParaRPr lang="ja-JP" altLang="en-US"/>
          </a:p>
        </p:txBody>
      </p:sp>
    </p:spTree>
    <p:extLst>
      <p:ext uri="{BB962C8B-B14F-4D97-AF65-F5344CB8AC3E}">
        <p14:creationId xmlns="" xmlns:p14="http://schemas.microsoft.com/office/powerpoint/2010/main" val="361260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A0909665-A52C-4590-A3AB-F61C458062FA}" type="datetimeFigureOut">
              <a:rPr lang="ja-JP" altLang="en-US" smtClean="0"/>
              <a:pPr>
                <a:defRPr/>
              </a:pPr>
              <a:t>2012/11/4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83A6A1CE-EFC9-4C21-B625-8FF4E3E7B9B9}" type="slidenum">
              <a:rPr lang="ja-JP" altLang="en-US" smtClean="0"/>
              <a:pPr>
                <a:defRPr/>
              </a:pPr>
              <a:t>&lt;#&gt;</a:t>
            </a:fld>
            <a:endParaRPr lang="ja-JP" altLang="en-US"/>
          </a:p>
        </p:txBody>
      </p:sp>
    </p:spTree>
    <p:extLst>
      <p:ext uri="{BB962C8B-B14F-4D97-AF65-F5344CB8AC3E}">
        <p14:creationId xmlns="" xmlns:p14="http://schemas.microsoft.com/office/powerpoint/2010/main" val="159329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F57A8D96-23FF-4A26-BBAA-8C9859C6CF5D}" type="datetimeFigureOut">
              <a:rPr lang="ja-JP" altLang="en-US" smtClean="0"/>
              <a:pPr>
                <a:defRPr/>
              </a:pPr>
              <a:t>2012/11/4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5B042FB-9487-4752-BFA9-D20E93EFB12E}" type="slidenum">
              <a:rPr lang="ja-JP" altLang="en-US" smtClean="0"/>
              <a:pPr>
                <a:defRPr/>
              </a:pPr>
              <a:t>&lt;#&gt;</a:t>
            </a:fld>
            <a:endParaRPr lang="ja-JP" altLang="en-US"/>
          </a:p>
        </p:txBody>
      </p:sp>
    </p:spTree>
    <p:extLst>
      <p:ext uri="{BB962C8B-B14F-4D97-AF65-F5344CB8AC3E}">
        <p14:creationId xmlns="" xmlns:p14="http://schemas.microsoft.com/office/powerpoint/2010/main" val="252981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B8EB4C37-CADB-4B7F-AA36-8585B56EED0D}" type="datetimeFigureOut">
              <a:rPr lang="ja-JP" altLang="en-US" smtClean="0"/>
              <a:pPr>
                <a:defRPr/>
              </a:pPr>
              <a:t>2012/11/4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3BAE658-7837-46B6-98EC-2E5B73D13438}" type="slidenum">
              <a:rPr lang="ja-JP" altLang="en-US" smtClean="0"/>
              <a:pPr>
                <a:defRPr/>
              </a:pPr>
              <a:t>&lt;#&gt;</a:t>
            </a:fld>
            <a:endParaRPr lang="ja-JP" altLang="en-US"/>
          </a:p>
        </p:txBody>
      </p:sp>
    </p:spTree>
    <p:extLst>
      <p:ext uri="{BB962C8B-B14F-4D97-AF65-F5344CB8AC3E}">
        <p14:creationId xmlns="" xmlns:p14="http://schemas.microsoft.com/office/powerpoint/2010/main" val="172392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93F6B4EE-2BE7-480D-AC0F-BCF4B39A159E}" type="datetimeFigureOut">
              <a:rPr lang="ja-JP" altLang="en-US" smtClean="0"/>
              <a:pPr>
                <a:defRPr/>
              </a:pPr>
              <a:t>2012/11/4</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B0AC1359-8CDA-4263-9894-4C6749D62CF0}" type="slidenum">
              <a:rPr lang="ja-JP" altLang="en-US" smtClean="0"/>
              <a:pPr>
                <a:defRPr/>
              </a:pPr>
              <a:t>&lt;#&gt;</a:t>
            </a:fld>
            <a:endParaRPr lang="ja-JP" altLang="en-US"/>
          </a:p>
        </p:txBody>
      </p:sp>
    </p:spTree>
    <p:extLst>
      <p:ext uri="{BB962C8B-B14F-4D97-AF65-F5344CB8AC3E}">
        <p14:creationId xmlns="" xmlns:p14="http://schemas.microsoft.com/office/powerpoint/2010/main" val="170234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DB9CF747-870B-4EC1-ADA0-EF050D99610F}" type="datetimeFigureOut">
              <a:rPr lang="ja-JP" altLang="en-US" smtClean="0"/>
              <a:pPr>
                <a:defRPr/>
              </a:pPr>
              <a:t>2012/11/4</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04968D0F-DFC7-4452-B6C5-6D316E05076F}" type="slidenum">
              <a:rPr lang="ja-JP" altLang="en-US" smtClean="0"/>
              <a:pPr>
                <a:defRPr/>
              </a:pPr>
              <a:t>&lt;#&gt;</a:t>
            </a:fld>
            <a:endParaRPr lang="ja-JP" altLang="en-US"/>
          </a:p>
        </p:txBody>
      </p:sp>
    </p:spTree>
    <p:extLst>
      <p:ext uri="{BB962C8B-B14F-4D97-AF65-F5344CB8AC3E}">
        <p14:creationId xmlns="" xmlns:p14="http://schemas.microsoft.com/office/powerpoint/2010/main" val="75160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64080CE3-0214-49F7-98A4-FBB78FB728A6}" type="datetimeFigureOut">
              <a:rPr lang="ja-JP" altLang="en-US" smtClean="0"/>
              <a:pPr>
                <a:defRPr/>
              </a:pPr>
              <a:t>2012/11/4</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3F5B9D7B-0ADE-4402-AA47-CD9914E651A0}" type="slidenum">
              <a:rPr lang="ja-JP" altLang="en-US" smtClean="0"/>
              <a:pPr>
                <a:defRPr/>
              </a:pPr>
              <a:t>&lt;#&gt;</a:t>
            </a:fld>
            <a:endParaRPr lang="ja-JP" altLang="en-US"/>
          </a:p>
        </p:txBody>
      </p:sp>
    </p:spTree>
    <p:extLst>
      <p:ext uri="{BB962C8B-B14F-4D97-AF65-F5344CB8AC3E}">
        <p14:creationId xmlns="" xmlns:p14="http://schemas.microsoft.com/office/powerpoint/2010/main" val="825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BF22D78F-CBB2-4D90-9278-3D1907E2EDE6}" type="datetimeFigureOut">
              <a:rPr lang="ja-JP" altLang="en-US" smtClean="0"/>
              <a:pPr>
                <a:defRPr/>
              </a:pPr>
              <a:t>2012/11/4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B33DC662-3F6A-4D41-82B2-81E0675E2C7B}" type="slidenum">
              <a:rPr lang="ja-JP" altLang="en-US" smtClean="0"/>
              <a:pPr>
                <a:defRPr/>
              </a:pPr>
              <a:t>&lt;#&gt;</a:t>
            </a:fld>
            <a:endParaRPr lang="ja-JP" altLang="en-US"/>
          </a:p>
        </p:txBody>
      </p:sp>
    </p:spTree>
    <p:extLst>
      <p:ext uri="{BB962C8B-B14F-4D97-AF65-F5344CB8AC3E}">
        <p14:creationId xmlns="" xmlns:p14="http://schemas.microsoft.com/office/powerpoint/2010/main" val="283072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932E2BD4-450D-4A66-85ED-3120F1856729}" type="datetimeFigureOut">
              <a:rPr lang="ja-JP" altLang="en-US" smtClean="0"/>
              <a:pPr>
                <a:defRPr/>
              </a:pPr>
              <a:t>2012/11/4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0EFAF96E-BF1B-4E3A-82D9-872BCE50F75E}" type="slidenum">
              <a:rPr lang="ja-JP" altLang="en-US" smtClean="0"/>
              <a:pPr>
                <a:defRPr/>
              </a:pPr>
              <a:t>&lt;#&gt;</a:t>
            </a:fld>
            <a:endParaRPr lang="ja-JP" altLang="en-US"/>
          </a:p>
        </p:txBody>
      </p:sp>
    </p:spTree>
    <p:extLst>
      <p:ext uri="{BB962C8B-B14F-4D97-AF65-F5344CB8AC3E}">
        <p14:creationId xmlns="" xmlns:p14="http://schemas.microsoft.com/office/powerpoint/2010/main" val="39948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22D78F-CBB2-4D90-9278-3D1907E2EDE6}" type="datetimeFigureOut">
              <a:rPr lang="ja-JP" altLang="en-US" smtClean="0"/>
              <a:pPr>
                <a:defRPr/>
              </a:pPr>
              <a:t>2012/11/4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3DC662-3F6A-4D41-82B2-81E0675E2C7B}" type="slidenum">
              <a:rPr lang="ja-JP" altLang="en-US" smtClean="0"/>
              <a:pPr>
                <a:defRPr/>
              </a:pPr>
              <a:t>&lt;#&gt;</a:t>
            </a:fld>
            <a:endParaRPr lang="ja-JP" altLang="en-US"/>
          </a:p>
        </p:txBody>
      </p:sp>
    </p:spTree>
    <p:extLst>
      <p:ext uri="{BB962C8B-B14F-4D97-AF65-F5344CB8AC3E}">
        <p14:creationId xmlns="" xmlns:p14="http://schemas.microsoft.com/office/powerpoint/2010/main" val="105323806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paylessimages.jp/free_detail.php?id=af0100037887" TargetMode="External"/><Relationship Id="rId7" Type="http://schemas.openxmlformats.org/officeDocument/2006/relationships/hyperlink" Target="http://www.paylessimages.jp/free_detail.php?id=af010000125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paylessimages.jp/free_detail.php?id=af0100010856" TargetMode="External"/><Relationship Id="rId4" Type="http://schemas.openxmlformats.org/officeDocument/2006/relationships/image" Target="../media/image16.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755576" y="3429000"/>
            <a:ext cx="2880000" cy="2880000"/>
          </a:xfrm>
          <a:prstGeom prst="rect">
            <a:avLst/>
          </a:prstGeom>
          <a:noFill/>
          <a:ln w="38100">
            <a:solidFill>
              <a:srgbClr val="009900"/>
            </a:solidFill>
            <a:miter lim="800000"/>
            <a:headEnd/>
            <a:tailEnd/>
          </a:ln>
        </p:spPr>
      </p:pic>
      <p:sp>
        <p:nvSpPr>
          <p:cNvPr id="31" name="正方形/長方形 30"/>
          <p:cNvSpPr/>
          <p:nvPr/>
        </p:nvSpPr>
        <p:spPr>
          <a:xfrm>
            <a:off x="828000" y="3348000"/>
            <a:ext cx="2916000" cy="2916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79512" y="1988840"/>
            <a:ext cx="8784976" cy="1224136"/>
          </a:xfrm>
        </p:spPr>
        <p:txBody>
          <a:bodyPr>
            <a:normAutofit/>
          </a:bodyPr>
          <a:lstStyle/>
          <a:p>
            <a:pPr fontAlgn="auto">
              <a:spcAft>
                <a:spcPts val="0"/>
              </a:spcAft>
              <a:defRPr/>
            </a:pPr>
            <a:r>
              <a:rPr lang="ja-JP" altLang="en-US" b="1" dirty="0" smtClean="0">
                <a:latin typeface="+mj-ea"/>
              </a:rPr>
              <a:t>若者が元気な“くまもと”</a:t>
            </a:r>
            <a:r>
              <a:rPr lang="ja-JP" altLang="en-US" b="1" dirty="0" err="1" smtClean="0">
                <a:latin typeface="+mj-ea"/>
              </a:rPr>
              <a:t>づ</a:t>
            </a:r>
            <a:r>
              <a:rPr lang="ja-JP" altLang="en-US" b="1" dirty="0" smtClean="0">
                <a:latin typeface="+mj-ea"/>
              </a:rPr>
              <a:t>くり大作戦</a:t>
            </a:r>
            <a:endParaRPr lang="ja-JP" altLang="en-US" b="1" dirty="0">
              <a:latin typeface="+mj-ea"/>
            </a:endParaRPr>
          </a:p>
        </p:txBody>
      </p:sp>
      <p:sp>
        <p:nvSpPr>
          <p:cNvPr id="3" name="サブタイトル 2"/>
          <p:cNvSpPr>
            <a:spLocks noGrp="1"/>
          </p:cNvSpPr>
          <p:nvPr>
            <p:ph type="subTitle" idx="1"/>
          </p:nvPr>
        </p:nvSpPr>
        <p:spPr>
          <a:xfrm>
            <a:off x="3923928" y="3284984"/>
            <a:ext cx="4968552" cy="1224136"/>
          </a:xfrm>
        </p:spPr>
        <p:txBody>
          <a:bodyPr rtlCol="0">
            <a:noAutofit/>
          </a:bodyPr>
          <a:lstStyle/>
          <a:p>
            <a:pPr algn="l" fontAlgn="auto">
              <a:spcAft>
                <a:spcPts val="0"/>
              </a:spcAft>
              <a:buFont typeface="Wingdings"/>
              <a:buNone/>
              <a:defRPr/>
            </a:pPr>
            <a:r>
              <a:rPr lang="ja-JP" altLang="en-US" b="1" dirty="0" smtClean="0">
                <a:solidFill>
                  <a:srgbClr val="00B050"/>
                </a:solidFill>
              </a:rPr>
              <a:t>～働きたい若者が</a:t>
            </a:r>
            <a:endParaRPr lang="en-US" altLang="ja-JP" b="1" dirty="0" smtClean="0">
              <a:solidFill>
                <a:srgbClr val="00B050"/>
              </a:solidFill>
            </a:endParaRPr>
          </a:p>
          <a:p>
            <a:pPr algn="r" fontAlgn="auto">
              <a:spcAft>
                <a:spcPts val="0"/>
              </a:spcAft>
              <a:buFont typeface="Wingdings"/>
              <a:buNone/>
              <a:defRPr/>
            </a:pPr>
            <a:r>
              <a:rPr lang="ja-JP" altLang="en-US" b="1" dirty="0" smtClean="0">
                <a:solidFill>
                  <a:srgbClr val="00B050"/>
                </a:solidFill>
              </a:rPr>
              <a:t>働き続けられるために～</a:t>
            </a:r>
            <a:endParaRPr lang="ja-JP" altLang="en-US" b="1" dirty="0">
              <a:solidFill>
                <a:srgbClr val="00B050"/>
              </a:solidFill>
            </a:endParaRPr>
          </a:p>
        </p:txBody>
      </p:sp>
      <p:sp>
        <p:nvSpPr>
          <p:cNvPr id="13318" name="テキスト ボックス 5"/>
          <p:cNvSpPr txBox="1">
            <a:spLocks noChangeArrowheads="1"/>
          </p:cNvSpPr>
          <p:nvPr/>
        </p:nvSpPr>
        <p:spPr bwMode="auto">
          <a:xfrm>
            <a:off x="5004048" y="4797152"/>
            <a:ext cx="36718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orbel" pitchFamily="34" charset="0"/>
                <a:ea typeface="ＭＳ ゴシック" pitchFamily="49" charset="-128"/>
              </a:defRPr>
            </a:lvl1pPr>
            <a:lvl2pPr marL="742950" indent="-285750">
              <a:defRPr kumimoji="1">
                <a:solidFill>
                  <a:schemeClr val="tx1"/>
                </a:solidFill>
                <a:latin typeface="Corbel" pitchFamily="34" charset="0"/>
                <a:ea typeface="ＭＳ ゴシック" pitchFamily="49" charset="-128"/>
              </a:defRPr>
            </a:lvl2pPr>
            <a:lvl3pPr marL="1143000" indent="-228600">
              <a:defRPr kumimoji="1">
                <a:solidFill>
                  <a:schemeClr val="tx1"/>
                </a:solidFill>
                <a:latin typeface="Corbel" pitchFamily="34" charset="0"/>
                <a:ea typeface="ＭＳ ゴシック" pitchFamily="49" charset="-128"/>
              </a:defRPr>
            </a:lvl3pPr>
            <a:lvl4pPr marL="1600200" indent="-228600">
              <a:defRPr kumimoji="1">
                <a:solidFill>
                  <a:schemeClr val="tx1"/>
                </a:solidFill>
                <a:latin typeface="Corbel" pitchFamily="34" charset="0"/>
                <a:ea typeface="ＭＳ ゴシック" pitchFamily="49" charset="-128"/>
              </a:defRPr>
            </a:lvl4pPr>
            <a:lvl5pPr marL="2057400" indent="-228600">
              <a:defRPr kumimoji="1">
                <a:solidFill>
                  <a:schemeClr val="tx1"/>
                </a:solidFill>
                <a:latin typeface="Corbel" pitchFamily="34" charset="0"/>
                <a:ea typeface="ＭＳ ゴシック" pitchFamily="49" charset="-128"/>
              </a:defRPr>
            </a:lvl5pPr>
            <a:lvl6pPr marL="2514600" indent="-228600" fontAlgn="base">
              <a:spcBef>
                <a:spcPct val="0"/>
              </a:spcBef>
              <a:spcAft>
                <a:spcPct val="0"/>
              </a:spcAft>
              <a:defRPr kumimoji="1">
                <a:solidFill>
                  <a:schemeClr val="tx1"/>
                </a:solidFill>
                <a:latin typeface="Corbel" pitchFamily="34" charset="0"/>
                <a:ea typeface="ＭＳ ゴシック" pitchFamily="49" charset="-128"/>
              </a:defRPr>
            </a:lvl6pPr>
            <a:lvl7pPr marL="2971800" indent="-228600" fontAlgn="base">
              <a:spcBef>
                <a:spcPct val="0"/>
              </a:spcBef>
              <a:spcAft>
                <a:spcPct val="0"/>
              </a:spcAft>
              <a:defRPr kumimoji="1">
                <a:solidFill>
                  <a:schemeClr val="tx1"/>
                </a:solidFill>
                <a:latin typeface="Corbel" pitchFamily="34" charset="0"/>
                <a:ea typeface="ＭＳ ゴシック" pitchFamily="49" charset="-128"/>
              </a:defRPr>
            </a:lvl7pPr>
            <a:lvl8pPr marL="3429000" indent="-228600" fontAlgn="base">
              <a:spcBef>
                <a:spcPct val="0"/>
              </a:spcBef>
              <a:spcAft>
                <a:spcPct val="0"/>
              </a:spcAft>
              <a:defRPr kumimoji="1">
                <a:solidFill>
                  <a:schemeClr val="tx1"/>
                </a:solidFill>
                <a:latin typeface="Corbel" pitchFamily="34" charset="0"/>
                <a:ea typeface="ＭＳ ゴシック" pitchFamily="49" charset="-128"/>
              </a:defRPr>
            </a:lvl8pPr>
            <a:lvl9pPr marL="3886200" indent="-228600" fontAlgn="base">
              <a:spcBef>
                <a:spcPct val="0"/>
              </a:spcBef>
              <a:spcAft>
                <a:spcPct val="0"/>
              </a:spcAft>
              <a:defRPr kumimoji="1">
                <a:solidFill>
                  <a:schemeClr val="tx1"/>
                </a:solidFill>
                <a:latin typeface="Corbel" pitchFamily="34" charset="0"/>
                <a:ea typeface="ＭＳ ゴシック" pitchFamily="49" charset="-128"/>
              </a:defRPr>
            </a:lvl9pPr>
          </a:lstStyle>
          <a:p>
            <a:r>
              <a:rPr lang="ja-JP" altLang="en-US" sz="2800" b="1" dirty="0">
                <a:latin typeface="+mn-ea"/>
                <a:ea typeface="+mn-ea"/>
              </a:rPr>
              <a:t>チーム熊本都市圏</a:t>
            </a:r>
          </a:p>
        </p:txBody>
      </p:sp>
      <p:sp>
        <p:nvSpPr>
          <p:cNvPr id="13319" name="テキスト ボックス 6"/>
          <p:cNvSpPr txBox="1">
            <a:spLocks noChangeArrowheads="1"/>
          </p:cNvSpPr>
          <p:nvPr/>
        </p:nvSpPr>
        <p:spPr bwMode="auto">
          <a:xfrm>
            <a:off x="5004048" y="5373216"/>
            <a:ext cx="381597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orbel" pitchFamily="34" charset="0"/>
                <a:ea typeface="ＭＳ ゴシック" pitchFamily="49" charset="-128"/>
              </a:defRPr>
            </a:lvl1pPr>
            <a:lvl2pPr marL="742950" indent="-285750">
              <a:defRPr kumimoji="1">
                <a:solidFill>
                  <a:schemeClr val="tx1"/>
                </a:solidFill>
                <a:latin typeface="Corbel" pitchFamily="34" charset="0"/>
                <a:ea typeface="ＭＳ ゴシック" pitchFamily="49" charset="-128"/>
              </a:defRPr>
            </a:lvl2pPr>
            <a:lvl3pPr marL="1143000" indent="-228600">
              <a:defRPr kumimoji="1">
                <a:solidFill>
                  <a:schemeClr val="tx1"/>
                </a:solidFill>
                <a:latin typeface="Corbel" pitchFamily="34" charset="0"/>
                <a:ea typeface="ＭＳ ゴシック" pitchFamily="49" charset="-128"/>
              </a:defRPr>
            </a:lvl3pPr>
            <a:lvl4pPr marL="1600200" indent="-228600">
              <a:defRPr kumimoji="1">
                <a:solidFill>
                  <a:schemeClr val="tx1"/>
                </a:solidFill>
                <a:latin typeface="Corbel" pitchFamily="34" charset="0"/>
                <a:ea typeface="ＭＳ ゴシック" pitchFamily="49" charset="-128"/>
              </a:defRPr>
            </a:lvl4pPr>
            <a:lvl5pPr marL="2057400" indent="-228600">
              <a:defRPr kumimoji="1">
                <a:solidFill>
                  <a:schemeClr val="tx1"/>
                </a:solidFill>
                <a:latin typeface="Corbel" pitchFamily="34" charset="0"/>
                <a:ea typeface="ＭＳ ゴシック" pitchFamily="49" charset="-128"/>
              </a:defRPr>
            </a:lvl5pPr>
            <a:lvl6pPr marL="2514600" indent="-228600" fontAlgn="base">
              <a:spcBef>
                <a:spcPct val="0"/>
              </a:spcBef>
              <a:spcAft>
                <a:spcPct val="0"/>
              </a:spcAft>
              <a:defRPr kumimoji="1">
                <a:solidFill>
                  <a:schemeClr val="tx1"/>
                </a:solidFill>
                <a:latin typeface="Corbel" pitchFamily="34" charset="0"/>
                <a:ea typeface="ＭＳ ゴシック" pitchFamily="49" charset="-128"/>
              </a:defRPr>
            </a:lvl6pPr>
            <a:lvl7pPr marL="2971800" indent="-228600" fontAlgn="base">
              <a:spcBef>
                <a:spcPct val="0"/>
              </a:spcBef>
              <a:spcAft>
                <a:spcPct val="0"/>
              </a:spcAft>
              <a:defRPr kumimoji="1">
                <a:solidFill>
                  <a:schemeClr val="tx1"/>
                </a:solidFill>
                <a:latin typeface="Corbel" pitchFamily="34" charset="0"/>
                <a:ea typeface="ＭＳ ゴシック" pitchFamily="49" charset="-128"/>
              </a:defRPr>
            </a:lvl7pPr>
            <a:lvl8pPr marL="3429000" indent="-228600" fontAlgn="base">
              <a:spcBef>
                <a:spcPct val="0"/>
              </a:spcBef>
              <a:spcAft>
                <a:spcPct val="0"/>
              </a:spcAft>
              <a:defRPr kumimoji="1">
                <a:solidFill>
                  <a:schemeClr val="tx1"/>
                </a:solidFill>
                <a:latin typeface="Corbel" pitchFamily="34" charset="0"/>
                <a:ea typeface="ＭＳ ゴシック" pitchFamily="49" charset="-128"/>
              </a:defRPr>
            </a:lvl8pPr>
            <a:lvl9pPr marL="3886200" indent="-228600" fontAlgn="base">
              <a:spcBef>
                <a:spcPct val="0"/>
              </a:spcBef>
              <a:spcAft>
                <a:spcPct val="0"/>
              </a:spcAft>
              <a:defRPr kumimoji="1">
                <a:solidFill>
                  <a:schemeClr val="tx1"/>
                </a:solidFill>
                <a:latin typeface="Corbel" pitchFamily="34" charset="0"/>
                <a:ea typeface="ＭＳ ゴシック" pitchFamily="49" charset="-128"/>
              </a:defRPr>
            </a:lvl9pPr>
          </a:lstStyle>
          <a:p>
            <a:pPr algn="dist"/>
            <a:r>
              <a:rPr lang="ja-JP" altLang="en-US" sz="2400" b="1" dirty="0" smtClean="0">
                <a:latin typeface="+mn-ea"/>
                <a:ea typeface="+mn-ea"/>
              </a:rPr>
              <a:t>　島田　誠也（御船町）</a:t>
            </a:r>
          </a:p>
          <a:p>
            <a:pPr algn="dist"/>
            <a:r>
              <a:rPr lang="ja-JP" altLang="en-US" sz="2400" b="1" dirty="0" smtClean="0">
                <a:latin typeface="+mn-ea"/>
                <a:ea typeface="+mn-ea"/>
              </a:rPr>
              <a:t>　眞原賢一郎（熊本市）</a:t>
            </a:r>
            <a:endParaRPr lang="en-US" altLang="ja-JP" sz="2400" b="1" dirty="0" smtClean="0">
              <a:latin typeface="+mn-ea"/>
              <a:ea typeface="+mn-ea"/>
            </a:endParaRPr>
          </a:p>
          <a:p>
            <a:pPr algn="dist"/>
            <a:r>
              <a:rPr lang="ja-JP" altLang="en-US" sz="2400" b="1" dirty="0" smtClean="0">
                <a:latin typeface="+mn-ea"/>
                <a:ea typeface="+mn-ea"/>
              </a:rPr>
              <a:t>　三池</a:t>
            </a:r>
            <a:r>
              <a:rPr lang="ja-JP" altLang="en-US" sz="2400" b="1" dirty="0">
                <a:latin typeface="+mn-ea"/>
                <a:ea typeface="+mn-ea"/>
              </a:rPr>
              <a:t>　</a:t>
            </a:r>
            <a:r>
              <a:rPr lang="ja-JP" altLang="en-US" sz="2400" b="1" dirty="0" smtClean="0">
                <a:latin typeface="+mn-ea"/>
                <a:ea typeface="+mn-ea"/>
              </a:rPr>
              <a:t>史子（熊本大）</a:t>
            </a:r>
            <a:endParaRPr lang="en-US" altLang="ja-JP" sz="2400" b="1" dirty="0">
              <a:latin typeface="+mn-ea"/>
              <a:ea typeface="+mn-ea"/>
            </a:endParaRPr>
          </a:p>
        </p:txBody>
      </p:sp>
      <p:pic>
        <p:nvPicPr>
          <p:cNvPr id="1032" name="Picture 8"/>
          <p:cNvPicPr>
            <a:picLocks noChangeAspect="1" noChangeArrowheads="1"/>
          </p:cNvPicPr>
          <p:nvPr/>
        </p:nvPicPr>
        <p:blipFill>
          <a:blip r:embed="rId4" cstate="print"/>
          <a:srcRect/>
          <a:stretch>
            <a:fillRect/>
          </a:stretch>
        </p:blipFill>
        <p:spPr bwMode="auto">
          <a:xfrm>
            <a:off x="6801805" y="0"/>
            <a:ext cx="2342195" cy="1980000"/>
          </a:xfrm>
          <a:prstGeom prst="rect">
            <a:avLst/>
          </a:prstGeom>
          <a:noFill/>
          <a:ln w="9525">
            <a:noFill/>
            <a:miter lim="800000"/>
            <a:headEnd/>
            <a:tailEnd/>
          </a:ln>
        </p:spPr>
      </p:pic>
      <p:pic>
        <p:nvPicPr>
          <p:cNvPr id="1035" name="Picture 11"/>
          <p:cNvPicPr>
            <a:picLocks noChangeAspect="1" noChangeArrowheads="1"/>
          </p:cNvPicPr>
          <p:nvPr/>
        </p:nvPicPr>
        <p:blipFill>
          <a:blip r:embed="rId5" cstate="print"/>
          <a:srcRect/>
          <a:stretch>
            <a:fillRect/>
          </a:stretch>
        </p:blipFill>
        <p:spPr bwMode="auto">
          <a:xfrm>
            <a:off x="251520" y="4581128"/>
            <a:ext cx="900000" cy="900000"/>
          </a:xfrm>
          <a:prstGeom prst="rect">
            <a:avLst/>
          </a:prstGeom>
          <a:noFill/>
          <a:ln w="38100">
            <a:solidFill>
              <a:schemeClr val="accent6"/>
            </a:solidFill>
            <a:miter lim="800000"/>
            <a:headEnd/>
            <a:tailEnd/>
          </a:ln>
          <a:effectLst>
            <a:outerShdw blurRad="50800" dist="38100" dir="8100000" sx="101000" sy="101000" algn="tr" rotWithShape="0">
              <a:srgbClr val="009900"/>
            </a:outerShdw>
          </a:effectLst>
        </p:spPr>
      </p:pic>
      <p:pic>
        <p:nvPicPr>
          <p:cNvPr id="1038" name="Picture 14"/>
          <p:cNvPicPr>
            <a:picLocks noChangeAspect="1" noChangeArrowheads="1"/>
          </p:cNvPicPr>
          <p:nvPr/>
        </p:nvPicPr>
        <p:blipFill>
          <a:blip r:embed="rId6" cstate="print"/>
          <a:srcRect/>
          <a:stretch>
            <a:fillRect/>
          </a:stretch>
        </p:blipFill>
        <p:spPr bwMode="auto">
          <a:xfrm>
            <a:off x="3059832" y="5733256"/>
            <a:ext cx="900000" cy="900000"/>
          </a:xfrm>
          <a:prstGeom prst="rect">
            <a:avLst/>
          </a:prstGeom>
          <a:noFill/>
          <a:ln w="38100">
            <a:solidFill>
              <a:schemeClr val="accent6"/>
            </a:solidFill>
            <a:miter lim="800000"/>
            <a:headEnd/>
            <a:tailEnd/>
          </a:ln>
          <a:effectLst>
            <a:outerShdw blurRad="50800" dist="38100" dir="8100000" sx="101000" sy="101000" algn="tr" rotWithShape="0">
              <a:srgbClr val="009900"/>
            </a:outerShdw>
          </a:effectLst>
        </p:spPr>
      </p:pic>
      <p:pic>
        <p:nvPicPr>
          <p:cNvPr id="1044" name="Picture 20"/>
          <p:cNvPicPr>
            <a:picLocks noChangeAspect="1" noChangeArrowheads="1"/>
          </p:cNvPicPr>
          <p:nvPr/>
        </p:nvPicPr>
        <p:blipFill>
          <a:blip r:embed="rId7" cstate="print"/>
          <a:srcRect/>
          <a:stretch>
            <a:fillRect/>
          </a:stretch>
        </p:blipFill>
        <p:spPr bwMode="auto">
          <a:xfrm>
            <a:off x="0" y="-1"/>
            <a:ext cx="4132270" cy="1980000"/>
          </a:xfrm>
          <a:prstGeom prst="rect">
            <a:avLst/>
          </a:prstGeom>
          <a:noFill/>
          <a:ln w="9525">
            <a:noFill/>
            <a:miter lim="800000"/>
            <a:headEnd/>
            <a:tailEnd/>
          </a:ln>
        </p:spPr>
      </p:pic>
      <p:pic>
        <p:nvPicPr>
          <p:cNvPr id="1045" name="Picture 21"/>
          <p:cNvPicPr>
            <a:picLocks noChangeAspect="1" noChangeArrowheads="1"/>
          </p:cNvPicPr>
          <p:nvPr/>
        </p:nvPicPr>
        <p:blipFill>
          <a:blip r:embed="rId8" cstate="print"/>
          <a:srcRect/>
          <a:stretch>
            <a:fillRect/>
          </a:stretch>
        </p:blipFill>
        <p:spPr bwMode="auto">
          <a:xfrm>
            <a:off x="3995935" y="-1"/>
            <a:ext cx="2997154" cy="1980000"/>
          </a:xfrm>
          <a:prstGeom prst="rect">
            <a:avLst/>
          </a:prstGeom>
          <a:noFill/>
          <a:ln w="9525">
            <a:noFill/>
            <a:miter lim="800000"/>
            <a:headEnd/>
            <a:tailEnd/>
          </a:ln>
        </p:spPr>
      </p:pic>
      <p:sp>
        <p:nvSpPr>
          <p:cNvPr id="30" name="正方形/長方形 29"/>
          <p:cNvSpPr/>
          <p:nvPr/>
        </p:nvSpPr>
        <p:spPr>
          <a:xfrm>
            <a:off x="0" y="0"/>
            <a:ext cx="9144000" cy="198884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8" name="Picture 4"/>
          <p:cNvPicPr>
            <a:picLocks noChangeAspect="1" noChangeArrowheads="1"/>
          </p:cNvPicPr>
          <p:nvPr/>
        </p:nvPicPr>
        <p:blipFill>
          <a:blip r:embed="rId9" cstate="print"/>
          <a:srcRect/>
          <a:stretch>
            <a:fillRect/>
          </a:stretch>
        </p:blipFill>
        <p:spPr bwMode="auto">
          <a:xfrm>
            <a:off x="1619672" y="5229200"/>
            <a:ext cx="900000" cy="900000"/>
          </a:xfrm>
          <a:prstGeom prst="rect">
            <a:avLst/>
          </a:prstGeom>
          <a:noFill/>
          <a:ln w="38100">
            <a:solidFill>
              <a:schemeClr val="accent6"/>
            </a:solidFill>
            <a:miter lim="800000"/>
            <a:headEnd/>
            <a:tailEnd/>
          </a:ln>
          <a:effectLst>
            <a:outerShdw blurRad="50800" dist="38100" dir="8100000" sx="101000" sy="101000" algn="tr" rotWithShape="0">
              <a:srgbClr val="009900"/>
            </a:outerShdw>
          </a:effectLst>
        </p:spPr>
      </p:pic>
      <p:sp>
        <p:nvSpPr>
          <p:cNvPr id="32" name="正方形/長方形 31"/>
          <p:cNvSpPr/>
          <p:nvPr/>
        </p:nvSpPr>
        <p:spPr>
          <a:xfrm>
            <a:off x="0" y="1943121"/>
            <a:ext cx="9144000" cy="4571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mc:Choice xmlns="" xmlns:p14="http://schemas.microsoft.com/office/powerpoint/2010/main" Requires="p14">
      <p:transition spd="slow" p14:dur="2000" advTm="5787"/>
    </mc:Choice>
    <mc:Fallback>
      <p:transition spd="slow" advTm="57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76672"/>
            <a:ext cx="8175852" cy="1166370"/>
          </a:xfrm>
          <a:noFill/>
          <a:ln>
            <a:noFill/>
          </a:ln>
        </p:spPr>
        <p:txBody>
          <a:bodyPr>
            <a:normAutofit/>
          </a:bodyPr>
          <a:lstStyle/>
          <a:p>
            <a:pPr>
              <a:defRPr/>
            </a:pPr>
            <a:r>
              <a:rPr lang="ja-JP" altLang="en-US" dirty="0" smtClean="0">
                <a:latin typeface="HGPｺﾞｼｯｸE" pitchFamily="50" charset="-128"/>
                <a:ea typeface="HGPｺﾞｼｯｸE" pitchFamily="50" charset="-128"/>
              </a:rPr>
              <a:t>実践型インターンシップ</a:t>
            </a:r>
            <a:endParaRPr lang="ja-JP" altLang="en-US" dirty="0">
              <a:latin typeface="HGPｺﾞｼｯｸE" pitchFamily="50" charset="-128"/>
              <a:ea typeface="HGPｺﾞｼｯｸE" pitchFamily="50" charset="-128"/>
            </a:endParaRPr>
          </a:p>
        </p:txBody>
      </p:sp>
      <p:sp>
        <p:nvSpPr>
          <p:cNvPr id="3" name="テキスト ボックス 2"/>
          <p:cNvSpPr txBox="1"/>
          <p:nvPr/>
        </p:nvSpPr>
        <p:spPr>
          <a:xfrm>
            <a:off x="1187624" y="2071678"/>
            <a:ext cx="6624736" cy="1200329"/>
          </a:xfrm>
          <a:prstGeom prst="rect">
            <a:avLst/>
          </a:prstGeom>
          <a:solidFill>
            <a:srgbClr val="FFFFFF">
              <a:alpha val="78824"/>
            </a:srgbClr>
          </a:solidFill>
          <a:ln>
            <a:noFill/>
          </a:ln>
        </p:spPr>
        <p:txBody>
          <a:bodyPr wrap="square" rtlCol="0">
            <a:spAutoFit/>
          </a:bodyPr>
          <a:lstStyle/>
          <a:p>
            <a:pPr algn="ctr"/>
            <a:r>
              <a:rPr kumimoji="1" lang="ja-JP" altLang="en-US" sz="3600" dirty="0" smtClean="0">
                <a:latin typeface="HG創英角ｺﾞｼｯｸUB" pitchFamily="49" charset="-128"/>
                <a:ea typeface="HG創英角ｺﾞｼｯｸUB" pitchFamily="49" charset="-128"/>
              </a:rPr>
              <a:t>「</a:t>
            </a:r>
            <a:r>
              <a:rPr kumimoji="1" lang="ja-JP" altLang="en-US" sz="3600" dirty="0" smtClean="0">
                <a:solidFill>
                  <a:srgbClr val="FF0000"/>
                </a:solidFill>
                <a:latin typeface="HG創英角ｺﾞｼｯｸUB" pitchFamily="49" charset="-128"/>
                <a:ea typeface="HG創英角ｺﾞｼｯｸUB" pitchFamily="49" charset="-128"/>
              </a:rPr>
              <a:t>実践＝仕事</a:t>
            </a:r>
            <a:r>
              <a:rPr kumimoji="1" lang="ja-JP" altLang="en-US" sz="3600" dirty="0" smtClean="0">
                <a:latin typeface="HG創英角ｺﾞｼｯｸUB" pitchFamily="49" charset="-128"/>
                <a:ea typeface="HG創英角ｺﾞｼｯｸUB" pitchFamily="49" charset="-128"/>
              </a:rPr>
              <a:t>」の中で人を育て</a:t>
            </a:r>
            <a:endParaRPr kumimoji="1" lang="en-US" altLang="ja-JP" sz="3600" dirty="0" smtClean="0">
              <a:latin typeface="HG創英角ｺﾞｼｯｸUB" pitchFamily="49" charset="-128"/>
              <a:ea typeface="HG創英角ｺﾞｼｯｸUB" pitchFamily="49" charset="-128"/>
            </a:endParaRPr>
          </a:p>
          <a:p>
            <a:pPr algn="ctr"/>
            <a:r>
              <a:rPr kumimoji="1" lang="ja-JP" altLang="en-US" sz="3600" dirty="0" smtClean="0">
                <a:latin typeface="HG創英角ｺﾞｼｯｸUB" pitchFamily="49" charset="-128"/>
                <a:ea typeface="HG創英角ｺﾞｼｯｸUB" pitchFamily="49" charset="-128"/>
              </a:rPr>
              <a:t>地域・企業の課題を解決する</a:t>
            </a:r>
            <a:endParaRPr kumimoji="1" lang="ja-JP" altLang="en-US" sz="3600" dirty="0">
              <a:latin typeface="HG創英角ｺﾞｼｯｸUB" pitchFamily="49" charset="-128"/>
              <a:ea typeface="HG創英角ｺﾞｼｯｸUB" pitchFamily="49" charset="-128"/>
            </a:endParaRPr>
          </a:p>
        </p:txBody>
      </p:sp>
      <p:sp>
        <p:nvSpPr>
          <p:cNvPr id="4" name="テキスト ボックス 3"/>
          <p:cNvSpPr txBox="1"/>
          <p:nvPr/>
        </p:nvSpPr>
        <p:spPr>
          <a:xfrm>
            <a:off x="1310977" y="3929066"/>
            <a:ext cx="6573391" cy="1569660"/>
          </a:xfrm>
          <a:prstGeom prst="rect">
            <a:avLst/>
          </a:prstGeom>
          <a:noFill/>
          <a:ln>
            <a:noFill/>
          </a:ln>
        </p:spPr>
        <p:txBody>
          <a:bodyPr wrap="square" rtlCol="0">
            <a:spAutoFit/>
          </a:bodyPr>
          <a:lstStyle/>
          <a:p>
            <a:r>
              <a:rPr lang="ja-JP" altLang="en-US" sz="3200" dirty="0" smtClean="0">
                <a:latin typeface="HGP創英角ｺﾞｼｯｸUB" pitchFamily="50" charset="-128"/>
                <a:ea typeface="HGP創英角ｺﾞｼｯｸUB" pitchFamily="50" charset="-128"/>
              </a:rPr>
              <a:t>特徴</a:t>
            </a:r>
            <a:endParaRPr lang="en-US" altLang="ja-JP" sz="3200" dirty="0" smtClean="0">
              <a:latin typeface="HGP創英角ｺﾞｼｯｸUB" pitchFamily="50" charset="-128"/>
              <a:ea typeface="HGP創英角ｺﾞｼｯｸUB" pitchFamily="50" charset="-128"/>
            </a:endParaRPr>
          </a:p>
          <a:p>
            <a:r>
              <a:rPr lang="ja-JP" altLang="en-US" sz="3200" dirty="0" smtClean="0">
                <a:latin typeface="HGP創英角ｺﾞｼｯｸUB" pitchFamily="50" charset="-128"/>
                <a:ea typeface="HGP創英角ｺﾞｼｯｸUB" pitchFamily="50" charset="-128"/>
              </a:rPr>
              <a:t>・学生が仮社員として</a:t>
            </a:r>
            <a:r>
              <a:rPr lang="ja-JP" altLang="en-US" sz="3200" dirty="0" smtClean="0">
                <a:solidFill>
                  <a:srgbClr val="FF0000"/>
                </a:solidFill>
                <a:latin typeface="HGP創英角ｺﾞｼｯｸUB" pitchFamily="50" charset="-128"/>
                <a:ea typeface="HGP創英角ｺﾞｼｯｸUB" pitchFamily="50" charset="-128"/>
              </a:rPr>
              <a:t>本気で取り組む</a:t>
            </a:r>
            <a:endParaRPr lang="en-US" altLang="ja-JP" sz="3200" dirty="0" smtClean="0">
              <a:solidFill>
                <a:srgbClr val="FF0000"/>
              </a:solidFill>
              <a:latin typeface="HGP創英角ｺﾞｼｯｸUB" pitchFamily="50" charset="-128"/>
              <a:ea typeface="HGP創英角ｺﾞｼｯｸUB" pitchFamily="50" charset="-128"/>
            </a:endParaRPr>
          </a:p>
          <a:p>
            <a:r>
              <a:rPr lang="ja-JP" altLang="en-US" sz="3200" dirty="0" smtClean="0">
                <a:latin typeface="HGP創英角ｺﾞｼｯｸUB" pitchFamily="50" charset="-128"/>
                <a:ea typeface="HGP創英角ｺﾞｼｯｸUB" pitchFamily="50" charset="-128"/>
              </a:rPr>
              <a:t>・企業と学生</a:t>
            </a:r>
            <a:r>
              <a:rPr lang="ja-JP" altLang="en-US" sz="3200" dirty="0" smtClean="0">
                <a:solidFill>
                  <a:srgbClr val="FF0000"/>
                </a:solidFill>
                <a:latin typeface="HGP創英角ｺﾞｼｯｸUB" pitchFamily="50" charset="-128"/>
                <a:ea typeface="HGP創英角ｺﾞｼｯｸUB" pitchFamily="50" charset="-128"/>
              </a:rPr>
              <a:t>双方にメリット</a:t>
            </a:r>
            <a:r>
              <a:rPr lang="ja-JP" altLang="en-US" sz="3200" dirty="0" smtClean="0">
                <a:latin typeface="HGP創英角ｺﾞｼｯｸUB" pitchFamily="50" charset="-128"/>
                <a:ea typeface="HGP創英角ｺﾞｼｯｸUB" pitchFamily="50" charset="-128"/>
              </a:rPr>
              <a:t>があること</a:t>
            </a:r>
            <a:endParaRPr lang="ja-JP" altLang="en-US" sz="3200" dirty="0">
              <a:latin typeface="HGP創英角ｺﾞｼｯｸUB" pitchFamily="50" charset="-128"/>
              <a:ea typeface="HGP創英角ｺﾞｼｯｸUB" pitchFamily="50" charset="-128"/>
            </a:endParaRPr>
          </a:p>
        </p:txBody>
      </p:sp>
      <p:pic>
        <p:nvPicPr>
          <p:cNvPr id="6" name="図 5" descr="1 001.jpg"/>
          <p:cNvPicPr>
            <a:picLocks noChangeAspect="1"/>
          </p:cNvPicPr>
          <p:nvPr/>
        </p:nvPicPr>
        <p:blipFill>
          <a:blip r:embed="rId3" cstate="print"/>
          <a:srcRect/>
          <a:stretch>
            <a:fillRect/>
          </a:stretch>
        </p:blipFill>
        <p:spPr>
          <a:xfrm rot="5400000">
            <a:off x="-2794902" y="2789781"/>
            <a:ext cx="6858000" cy="1278437"/>
          </a:xfrm>
          <a:prstGeom prst="rect">
            <a:avLst/>
          </a:prstGeom>
        </p:spPr>
      </p:pic>
      <p:pic>
        <p:nvPicPr>
          <p:cNvPr id="8" name="図 7" descr="1 001.jpg"/>
          <p:cNvPicPr>
            <a:picLocks noChangeAspect="1"/>
          </p:cNvPicPr>
          <p:nvPr/>
        </p:nvPicPr>
        <p:blipFill>
          <a:blip r:embed="rId4" cstate="print"/>
          <a:srcRect/>
          <a:stretch>
            <a:fillRect/>
          </a:stretch>
        </p:blipFill>
        <p:spPr>
          <a:xfrm rot="5400000">
            <a:off x="5070726" y="2784074"/>
            <a:ext cx="6858000" cy="12898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3546" y="260648"/>
            <a:ext cx="8840454" cy="6336704"/>
          </a:xfrm>
        </p:spPr>
        <p:txBody>
          <a:bodyPr>
            <a:normAutofit lnSpcReduction="10000"/>
          </a:bodyPr>
          <a:lstStyle/>
          <a:p>
            <a:pPr marL="0" indent="0">
              <a:buNone/>
            </a:pPr>
            <a:r>
              <a:rPr kumimoji="1" lang="ja-JP" altLang="en-US" dirty="0" smtClean="0"/>
              <a:t>●実践型インターンシップの課題</a:t>
            </a:r>
            <a:endParaRPr kumimoji="1" lang="en-US" altLang="ja-JP" dirty="0" smtClean="0">
              <a:solidFill>
                <a:srgbClr val="FF0000"/>
              </a:solidFill>
            </a:endParaRPr>
          </a:p>
          <a:p>
            <a:pPr marL="0" indent="0">
              <a:buNone/>
            </a:pPr>
            <a:endParaRPr kumimoji="1" lang="en-US" altLang="ja-JP" dirty="0" smtClean="0"/>
          </a:p>
          <a:p>
            <a:pPr marL="0" indent="0">
              <a:buNone/>
            </a:pPr>
            <a:r>
              <a:rPr lang="ja-JP" altLang="en-US" dirty="0" smtClean="0">
                <a:latin typeface="ＭＳ ゴシック" pitchFamily="49" charset="-128"/>
                <a:ea typeface="ＭＳ ゴシック" pitchFamily="49" charset="-128"/>
              </a:rPr>
              <a:t> ・実践型インターンシップの機会が少ない</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HG創英角ｺﾞｼｯｸUB" pitchFamily="49" charset="-128"/>
                <a:ea typeface="HG創英角ｺﾞｼｯｸUB" pitchFamily="49" charset="-128"/>
              </a:rPr>
              <a:t>　</a:t>
            </a:r>
            <a:r>
              <a:rPr lang="ja-JP" altLang="en-US" dirty="0" smtClean="0">
                <a:solidFill>
                  <a:srgbClr val="FF0000"/>
                </a:solidFill>
                <a:latin typeface="HG創英角ｺﾞｼｯｸUB" pitchFamily="49" charset="-128"/>
                <a:ea typeface="HG創英角ｺﾞｼｯｸUB" pitchFamily="49" charset="-128"/>
              </a:rPr>
              <a:t>　⇒参加しやすい環境づくり</a:t>
            </a:r>
            <a:endParaRPr lang="en-US" altLang="ja-JP" dirty="0" smtClean="0">
              <a:solidFill>
                <a:srgbClr val="FF0000"/>
              </a:solidFill>
              <a:latin typeface="HG創英角ｺﾞｼｯｸUB" pitchFamily="49" charset="-128"/>
              <a:ea typeface="HG創英角ｺﾞｼｯｸUB" pitchFamily="49" charset="-128"/>
            </a:endParaRPr>
          </a:p>
          <a:p>
            <a:pPr marL="0" indent="0">
              <a:buNone/>
            </a:pPr>
            <a:r>
              <a:rPr lang="ja-JP" altLang="en-US" dirty="0" smtClean="0">
                <a:latin typeface="ＭＳ ゴシック" pitchFamily="49" charset="-128"/>
                <a:ea typeface="ＭＳ ゴシック" pitchFamily="49" charset="-128"/>
              </a:rPr>
              <a:t> ・参加する企業が少ない</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HG創英角ｺﾞｼｯｸUB" pitchFamily="49" charset="-128"/>
                <a:ea typeface="HG創英角ｺﾞｼｯｸUB" pitchFamily="49" charset="-128"/>
              </a:rPr>
              <a:t>　</a:t>
            </a:r>
            <a:r>
              <a:rPr lang="ja-JP" altLang="en-US" dirty="0" smtClean="0">
                <a:solidFill>
                  <a:srgbClr val="FF0000"/>
                </a:solidFill>
                <a:latin typeface="HG創英角ｺﾞｼｯｸUB" pitchFamily="49" charset="-128"/>
                <a:ea typeface="HG創英角ｺﾞｼｯｸUB" pitchFamily="49" charset="-128"/>
              </a:rPr>
              <a:t>　⇒実施団体と企業のマッチングを支援</a:t>
            </a:r>
            <a:endParaRPr lang="en-US" altLang="ja-JP" dirty="0" smtClean="0">
              <a:solidFill>
                <a:srgbClr val="FF0000"/>
              </a:solidFill>
              <a:latin typeface="HG創英角ｺﾞｼｯｸUB" pitchFamily="49" charset="-128"/>
              <a:ea typeface="HG創英角ｺﾞｼｯｸUB" pitchFamily="49" charset="-128"/>
            </a:endParaRPr>
          </a:p>
          <a:p>
            <a:pPr marL="0" indent="0">
              <a:buNone/>
            </a:pPr>
            <a:r>
              <a:rPr lang="ja-JP" altLang="en-US" dirty="0" smtClean="0">
                <a:latin typeface="ＭＳ ゴシック" pitchFamily="49" charset="-128"/>
                <a:ea typeface="ＭＳ ゴシック" pitchFamily="49" charset="-128"/>
              </a:rPr>
              <a:t> ・参加する若者が少ない</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HG創英角ｺﾞｼｯｸUB" pitchFamily="49" charset="-128"/>
                <a:ea typeface="HG創英角ｺﾞｼｯｸUB" pitchFamily="49" charset="-128"/>
              </a:rPr>
              <a:t>　</a:t>
            </a:r>
            <a:r>
              <a:rPr lang="ja-JP" altLang="en-US" dirty="0" smtClean="0">
                <a:solidFill>
                  <a:srgbClr val="FF0000"/>
                </a:solidFill>
                <a:latin typeface="HG創英角ｺﾞｼｯｸUB" pitchFamily="49" charset="-128"/>
                <a:ea typeface="HG創英角ｺﾞｼｯｸUB" pitchFamily="49" charset="-128"/>
              </a:rPr>
              <a:t>　⇒教育機関やハローワークとの連携強化</a:t>
            </a:r>
            <a:endParaRPr lang="en-US" altLang="ja-JP" dirty="0" smtClean="0">
              <a:solidFill>
                <a:srgbClr val="FF0000"/>
              </a:solidFill>
              <a:latin typeface="HG創英角ｺﾞｼｯｸUB" pitchFamily="49" charset="-128"/>
              <a:ea typeface="HG創英角ｺﾞｼｯｸUB" pitchFamily="49" charset="-128"/>
            </a:endParaRPr>
          </a:p>
          <a:p>
            <a:pPr marL="0" indent="0">
              <a:buNone/>
            </a:pPr>
            <a:r>
              <a:rPr lang="ja-JP" altLang="en-US" dirty="0" smtClean="0">
                <a:latin typeface="ＭＳ ゴシック" pitchFamily="49" charset="-128"/>
                <a:ea typeface="ＭＳ ゴシック" pitchFamily="49" charset="-128"/>
              </a:rPr>
              <a:t> ・資金調達</a:t>
            </a:r>
            <a:endParaRPr lang="en-US" altLang="ja-JP" dirty="0" smtClean="0">
              <a:latin typeface="ＭＳ ゴシック" pitchFamily="49" charset="-128"/>
              <a:ea typeface="ＭＳ ゴシック" pitchFamily="49" charset="-128"/>
            </a:endParaRPr>
          </a:p>
          <a:p>
            <a:pPr marL="0" indent="0">
              <a:buNone/>
            </a:pPr>
            <a:r>
              <a:rPr lang="ja-JP" altLang="en-US" dirty="0" smtClean="0">
                <a:latin typeface="HG創英角ｺﾞｼｯｸUB" pitchFamily="49" charset="-128"/>
                <a:ea typeface="HG創英角ｺﾞｼｯｸUB" pitchFamily="49" charset="-128"/>
              </a:rPr>
              <a:t>　　</a:t>
            </a:r>
            <a:r>
              <a:rPr lang="ja-JP" altLang="en-US" dirty="0" smtClean="0">
                <a:solidFill>
                  <a:srgbClr val="FF0000"/>
                </a:solidFill>
                <a:latin typeface="HG創英角ｺﾞｼｯｸUB" pitchFamily="49" charset="-128"/>
                <a:ea typeface="HG創英角ｺﾞｼｯｸUB" pitchFamily="49" charset="-128"/>
              </a:rPr>
              <a:t>⇒現在の業務委託の継続とともに参加する</a:t>
            </a:r>
            <a:endParaRPr lang="en-US" altLang="ja-JP" dirty="0" smtClean="0">
              <a:solidFill>
                <a:srgbClr val="FF0000"/>
              </a:solidFill>
              <a:latin typeface="HG創英角ｺﾞｼｯｸUB" pitchFamily="49" charset="-128"/>
              <a:ea typeface="HG創英角ｺﾞｼｯｸUB" pitchFamily="49" charset="-128"/>
            </a:endParaRPr>
          </a:p>
          <a:p>
            <a:pPr marL="0" indent="0">
              <a:buNone/>
            </a:pPr>
            <a:r>
              <a:rPr lang="en-US" altLang="ja-JP" dirty="0" smtClean="0">
                <a:solidFill>
                  <a:srgbClr val="FF0000"/>
                </a:solidFill>
                <a:latin typeface="HG創英角ｺﾞｼｯｸUB" pitchFamily="49" charset="-128"/>
                <a:ea typeface="HG創英角ｺﾞｼｯｸUB" pitchFamily="49" charset="-128"/>
              </a:rPr>
              <a:t>      </a:t>
            </a:r>
            <a:r>
              <a:rPr lang="ja-JP" altLang="en-US" dirty="0" smtClean="0">
                <a:solidFill>
                  <a:srgbClr val="FF0000"/>
                </a:solidFill>
                <a:latin typeface="HG創英角ｺﾞｼｯｸUB" pitchFamily="49" charset="-128"/>
                <a:ea typeface="HG創英角ｺﾞｼｯｸUB" pitchFamily="49" charset="-128"/>
              </a:rPr>
              <a:t>企業と若者の増加による負担金の確保</a:t>
            </a:r>
            <a:endParaRPr lang="en-US" altLang="ja-JP" dirty="0" smtClean="0">
              <a:solidFill>
                <a:srgbClr val="FF0000"/>
              </a:solidFill>
              <a:latin typeface="HG創英角ｺﾞｼｯｸUB" pitchFamily="49" charset="-128"/>
              <a:ea typeface="HG創英角ｺﾞｼｯｸUB" pitchFamily="49" charset="-128"/>
            </a:endParaRPr>
          </a:p>
        </p:txBody>
      </p:sp>
      <p:sp>
        <p:nvSpPr>
          <p:cNvPr id="4" name="正方形/長方形 3"/>
          <p:cNvSpPr/>
          <p:nvPr/>
        </p:nvSpPr>
        <p:spPr>
          <a:xfrm>
            <a:off x="5857884" y="285728"/>
            <a:ext cx="2857520"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latin typeface="HG創英角ｺﾞｼｯｸUB" pitchFamily="49" charset="-128"/>
                <a:ea typeface="HG創英角ｺﾞｼｯｸUB" pitchFamily="49" charset="-128"/>
              </a:rPr>
              <a:t>⇒解決方法</a:t>
            </a:r>
            <a:endParaRPr kumimoji="1" lang="ja-JP" altLang="en-US" sz="3200" dirty="0">
              <a:solidFill>
                <a:srgbClr val="FF0000"/>
              </a:solidFill>
              <a:latin typeface="HG創英角ｺﾞｼｯｸUB" pitchFamily="49" charset="-128"/>
              <a:ea typeface="HG創英角ｺﾞｼｯｸUB" pitchFamily="49" charset="-128"/>
            </a:endParaRPr>
          </a:p>
        </p:txBody>
      </p:sp>
    </p:spTree>
    <p:extLst>
      <p:ext uri="{BB962C8B-B14F-4D97-AF65-F5344CB8AC3E}">
        <p14:creationId xmlns="" xmlns:p14="http://schemas.microsoft.com/office/powerpoint/2010/main" val="3297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linds(horizontal)">
                                      <p:cBhvr>
                                        <p:cTn id="19" dur="500"/>
                                        <p:tgtEl>
                                          <p:spTgt spid="3">
                                            <p:txEl>
                                              <p:pRg st="9" end="9"/>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000100" y="1643050"/>
            <a:ext cx="6929486" cy="4214842"/>
          </a:xfrm>
          <a:prstGeom prst="roundRect">
            <a:avLst>
              <a:gd name="adj" fmla="val 93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p:cNvSpPr>
            <a:spLocks noGrp="1"/>
          </p:cNvSpPr>
          <p:nvPr>
            <p:ph type="title"/>
          </p:nvPr>
        </p:nvSpPr>
        <p:spPr>
          <a:xfrm>
            <a:off x="107504" y="2704"/>
            <a:ext cx="1249786" cy="745232"/>
          </a:xfrm>
        </p:spPr>
        <p:txBody>
          <a:bodyPr>
            <a:normAutofit fontScale="90000"/>
          </a:bodyPr>
          <a:lstStyle/>
          <a:p>
            <a:pPr algn="l" fontAlgn="auto">
              <a:spcAft>
                <a:spcPts val="0"/>
              </a:spcAft>
              <a:defRPr/>
            </a:pPr>
            <a:r>
              <a:rPr lang="ja-JP" altLang="en-US" dirty="0" smtClean="0">
                <a:solidFill>
                  <a:srgbClr val="FF0000"/>
                </a:solidFill>
              </a:rPr>
              <a:t>提案</a:t>
            </a:r>
            <a:endParaRPr lang="ja-JP" altLang="en-US" dirty="0">
              <a:solidFill>
                <a:srgbClr val="FF0000"/>
              </a:solidFill>
            </a:endParaRPr>
          </a:p>
        </p:txBody>
      </p:sp>
      <p:sp>
        <p:nvSpPr>
          <p:cNvPr id="4" name="角丸四角形 3"/>
          <p:cNvSpPr/>
          <p:nvPr/>
        </p:nvSpPr>
        <p:spPr>
          <a:xfrm>
            <a:off x="1495814" y="1285860"/>
            <a:ext cx="5715039" cy="79208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rPr>
              <a:t>WEB</a:t>
            </a:r>
            <a:r>
              <a:rPr lang="ja-JP" altLang="en-US" sz="2400" b="1" dirty="0" smtClean="0">
                <a:solidFill>
                  <a:schemeClr val="tx1"/>
                </a:solidFill>
              </a:rPr>
              <a:t>を活用した</a:t>
            </a:r>
            <a:r>
              <a:rPr kumimoji="1" lang="ja-JP" altLang="en-US" sz="2400" b="1" dirty="0" smtClean="0">
                <a:solidFill>
                  <a:schemeClr val="tx1"/>
                </a:solidFill>
              </a:rPr>
              <a:t>インターンシップシステム</a:t>
            </a:r>
            <a:endParaRPr kumimoji="1" lang="ja-JP" altLang="en-US" sz="2400" b="1" dirty="0">
              <a:solidFill>
                <a:schemeClr val="tx1"/>
              </a:solidFill>
            </a:endParaRPr>
          </a:p>
        </p:txBody>
      </p:sp>
      <p:sp>
        <p:nvSpPr>
          <p:cNvPr id="5" name="角丸四角形 4"/>
          <p:cNvSpPr/>
          <p:nvPr/>
        </p:nvSpPr>
        <p:spPr>
          <a:xfrm>
            <a:off x="1870060" y="3189164"/>
            <a:ext cx="5040000" cy="540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rPr>
              <a:t>インターンシッププログラムの実施</a:t>
            </a:r>
            <a:endParaRPr kumimoji="1" lang="en-US" altLang="ja-JP" sz="2400" b="1" dirty="0" smtClean="0">
              <a:solidFill>
                <a:schemeClr val="tx1"/>
              </a:solidFill>
            </a:endParaRPr>
          </a:p>
        </p:txBody>
      </p:sp>
      <p:sp>
        <p:nvSpPr>
          <p:cNvPr id="15" name="フローチャート : 代替処理 14"/>
          <p:cNvSpPr/>
          <p:nvPr/>
        </p:nvSpPr>
        <p:spPr>
          <a:xfrm>
            <a:off x="1870060" y="4995506"/>
            <a:ext cx="5040000" cy="540000"/>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0000"/>
                </a:solidFill>
              </a:rPr>
              <a:t>人材バンクの構築</a:t>
            </a:r>
            <a:endParaRPr kumimoji="1" lang="en-US" altLang="ja-JP" sz="2400" b="1" dirty="0" smtClean="0">
              <a:solidFill>
                <a:srgbClr val="000000"/>
              </a:solidFill>
            </a:endParaRPr>
          </a:p>
        </p:txBody>
      </p:sp>
      <p:sp>
        <p:nvSpPr>
          <p:cNvPr id="28" name="角丸四角形 27"/>
          <p:cNvSpPr/>
          <p:nvPr/>
        </p:nvSpPr>
        <p:spPr>
          <a:xfrm>
            <a:off x="214282" y="5429264"/>
            <a:ext cx="1620000" cy="642918"/>
          </a:xfrm>
          <a:prstGeom prst="roundRect">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民間団体</a:t>
            </a:r>
            <a:endParaRPr kumimoji="1" lang="ja-JP" altLang="en-US" sz="2400" b="1" dirty="0">
              <a:solidFill>
                <a:schemeClr val="tx1"/>
              </a:solidFill>
            </a:endParaRPr>
          </a:p>
        </p:txBody>
      </p:sp>
      <p:sp>
        <p:nvSpPr>
          <p:cNvPr id="3" name="円/楕円 2"/>
          <p:cNvSpPr/>
          <p:nvPr/>
        </p:nvSpPr>
        <p:spPr>
          <a:xfrm>
            <a:off x="1712892" y="285728"/>
            <a:ext cx="1854626" cy="70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企業</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6" name="円/楕円 5"/>
          <p:cNvSpPr/>
          <p:nvPr/>
        </p:nvSpPr>
        <p:spPr>
          <a:xfrm>
            <a:off x="5070478" y="285728"/>
            <a:ext cx="1854626" cy="727329"/>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若者</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3752065" y="404089"/>
            <a:ext cx="1275990" cy="523220"/>
          </a:xfrm>
          <a:prstGeom prst="rect">
            <a:avLst/>
          </a:prstGeom>
          <a:noFill/>
        </p:spPr>
        <p:txBody>
          <a:bodyPr wrap="square" rtlCol="0">
            <a:spAutoFit/>
          </a:bodyPr>
          <a:lstStyle/>
          <a:p>
            <a:pPr algn="ctr"/>
            <a:r>
              <a:rPr kumimoji="1" lang="ja-JP" altLang="en-US" sz="2800" b="1" dirty="0" smtClean="0">
                <a:solidFill>
                  <a:srgbClr val="FF0000"/>
                </a:solidFill>
              </a:rPr>
              <a:t>登録</a:t>
            </a:r>
            <a:endParaRPr kumimoji="1" lang="ja-JP" altLang="en-US" sz="2800" b="1" dirty="0">
              <a:solidFill>
                <a:srgbClr val="FF0000"/>
              </a:solidFill>
            </a:endParaRPr>
          </a:p>
        </p:txBody>
      </p:sp>
      <p:sp>
        <p:nvSpPr>
          <p:cNvPr id="2" name="テキスト ボックス 1"/>
          <p:cNvSpPr txBox="1"/>
          <p:nvPr/>
        </p:nvSpPr>
        <p:spPr>
          <a:xfrm>
            <a:off x="214282" y="6072206"/>
            <a:ext cx="1979712" cy="369332"/>
          </a:xfrm>
          <a:prstGeom prst="rect">
            <a:avLst/>
          </a:prstGeom>
          <a:noFill/>
        </p:spPr>
        <p:txBody>
          <a:bodyPr wrap="square" rtlCol="0">
            <a:spAutoFit/>
          </a:bodyPr>
          <a:lstStyle/>
          <a:p>
            <a:r>
              <a:rPr kumimoji="1" lang="ja-JP" altLang="en-US" dirty="0" smtClean="0"/>
              <a:t>　</a:t>
            </a:r>
            <a:r>
              <a:rPr kumimoji="1" lang="ja-JP" altLang="en-US" b="1" dirty="0" smtClean="0"/>
              <a:t>コーディネーター</a:t>
            </a:r>
            <a:endParaRPr kumimoji="1" lang="ja-JP" altLang="en-US" b="1" dirty="0"/>
          </a:p>
        </p:txBody>
      </p:sp>
      <p:sp>
        <p:nvSpPr>
          <p:cNvPr id="8" name="テキスト ボックス 7"/>
          <p:cNvSpPr txBox="1"/>
          <p:nvPr/>
        </p:nvSpPr>
        <p:spPr>
          <a:xfrm>
            <a:off x="6929454" y="5863256"/>
            <a:ext cx="2000264" cy="923330"/>
          </a:xfrm>
          <a:prstGeom prst="rect">
            <a:avLst/>
          </a:prstGeom>
          <a:solidFill>
            <a:schemeClr val="bg1">
              <a:alpha val="69000"/>
            </a:schemeClr>
          </a:solidFill>
          <a:ln>
            <a:solidFill>
              <a:srgbClr val="00B050"/>
            </a:solidFill>
            <a:prstDash val="dash"/>
          </a:ln>
        </p:spPr>
        <p:txBody>
          <a:bodyPr wrap="square" rtlCol="0">
            <a:spAutoFit/>
          </a:bodyPr>
          <a:lstStyle/>
          <a:p>
            <a:endParaRPr kumimoji="1" lang="en-US" altLang="ja-JP" b="1" dirty="0" smtClean="0"/>
          </a:p>
          <a:p>
            <a:r>
              <a:rPr lang="ja-JP" altLang="en-US" b="1" dirty="0" smtClean="0"/>
              <a:t>　</a:t>
            </a:r>
            <a:r>
              <a:rPr kumimoji="1" lang="ja-JP" altLang="en-US" b="1" dirty="0" smtClean="0"/>
              <a:t>・システム構築</a:t>
            </a:r>
            <a:endParaRPr kumimoji="1" lang="en-US" altLang="ja-JP" b="1" dirty="0" smtClean="0"/>
          </a:p>
          <a:p>
            <a:r>
              <a:rPr lang="ja-JP" altLang="en-US" b="1" dirty="0" smtClean="0"/>
              <a:t>　・周知・広報</a:t>
            </a:r>
            <a:endParaRPr kumimoji="1" lang="en-US" altLang="ja-JP" b="1" dirty="0" smtClean="0"/>
          </a:p>
        </p:txBody>
      </p:sp>
      <p:sp>
        <p:nvSpPr>
          <p:cNvPr id="27" name="角丸四角形 26"/>
          <p:cNvSpPr/>
          <p:nvPr/>
        </p:nvSpPr>
        <p:spPr>
          <a:xfrm>
            <a:off x="7143768" y="5516420"/>
            <a:ext cx="1620000" cy="671208"/>
          </a:xfrm>
          <a:prstGeom prst="roundRect">
            <a:avLst/>
          </a:prstGeom>
          <a:solidFill>
            <a:srgbClr val="99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行政</a:t>
            </a:r>
            <a:endParaRPr kumimoji="1" lang="ja-JP" altLang="en-US" sz="2400" b="1" dirty="0">
              <a:solidFill>
                <a:schemeClr val="tx1"/>
              </a:solidFill>
            </a:endParaRPr>
          </a:p>
        </p:txBody>
      </p:sp>
      <p:sp>
        <p:nvSpPr>
          <p:cNvPr id="36" name="フローチャート : 代替処理 35"/>
          <p:cNvSpPr/>
          <p:nvPr/>
        </p:nvSpPr>
        <p:spPr>
          <a:xfrm>
            <a:off x="1870060" y="2285992"/>
            <a:ext cx="5040000" cy="540000"/>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0000"/>
                </a:solidFill>
              </a:rPr>
              <a:t>企業と若者のマッチング</a:t>
            </a:r>
            <a:endParaRPr kumimoji="1" lang="ja-JP" altLang="en-US" sz="2400" b="1" dirty="0">
              <a:solidFill>
                <a:srgbClr val="000000"/>
              </a:solidFill>
            </a:endParaRPr>
          </a:p>
        </p:txBody>
      </p:sp>
      <p:sp>
        <p:nvSpPr>
          <p:cNvPr id="37" name="下矢印 36"/>
          <p:cNvSpPr/>
          <p:nvPr/>
        </p:nvSpPr>
        <p:spPr>
          <a:xfrm>
            <a:off x="4028358" y="2827558"/>
            <a:ext cx="723404" cy="360040"/>
          </a:xfrm>
          <a:prstGeom prst="downArrow">
            <a:avLst>
              <a:gd name="adj1" fmla="val 44350"/>
              <a:gd name="adj2" fmla="val 5000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 代替処理 38"/>
          <p:cNvSpPr/>
          <p:nvPr/>
        </p:nvSpPr>
        <p:spPr>
          <a:xfrm>
            <a:off x="1870060" y="4092336"/>
            <a:ext cx="5040000" cy="540000"/>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000000"/>
                </a:solidFill>
              </a:rPr>
              <a:t>評価</a:t>
            </a:r>
            <a:endParaRPr kumimoji="1" lang="ja-JP" altLang="en-US" sz="2400" b="1" dirty="0">
              <a:solidFill>
                <a:srgbClr val="000000"/>
              </a:solidFill>
            </a:endParaRPr>
          </a:p>
        </p:txBody>
      </p:sp>
      <p:sp>
        <p:nvSpPr>
          <p:cNvPr id="41" name="下矢印 40"/>
          <p:cNvSpPr/>
          <p:nvPr/>
        </p:nvSpPr>
        <p:spPr>
          <a:xfrm rot="19710383">
            <a:off x="3366505" y="866183"/>
            <a:ext cx="428628" cy="4286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下矢印 41"/>
          <p:cNvSpPr/>
          <p:nvPr/>
        </p:nvSpPr>
        <p:spPr>
          <a:xfrm rot="1889617" flipH="1">
            <a:off x="5152455" y="866183"/>
            <a:ext cx="428628" cy="42862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下矢印 42"/>
          <p:cNvSpPr/>
          <p:nvPr/>
        </p:nvSpPr>
        <p:spPr>
          <a:xfrm>
            <a:off x="4028358" y="3730730"/>
            <a:ext cx="723404" cy="360040"/>
          </a:xfrm>
          <a:prstGeom prst="downArrow">
            <a:avLst>
              <a:gd name="adj1" fmla="val 44350"/>
              <a:gd name="adj2" fmla="val 5000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下矢印 43"/>
          <p:cNvSpPr/>
          <p:nvPr/>
        </p:nvSpPr>
        <p:spPr>
          <a:xfrm>
            <a:off x="4028358" y="4633902"/>
            <a:ext cx="723404" cy="360040"/>
          </a:xfrm>
          <a:prstGeom prst="downArrow">
            <a:avLst>
              <a:gd name="adj1" fmla="val 44350"/>
              <a:gd name="adj2" fmla="val 5000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4"/>
            <a:ext cx="8391876" cy="836736"/>
          </a:xfrm>
        </p:spPr>
        <p:txBody>
          <a:bodyPr>
            <a:noAutofit/>
          </a:bodyPr>
          <a:lstStyle/>
          <a:p>
            <a:pPr>
              <a:defRPr/>
            </a:pPr>
            <a:r>
              <a:rPr lang="ja-JP" altLang="en-US" dirty="0" smtClean="0">
                <a:latin typeface="HGPｺﾞｼｯｸE" pitchFamily="50" charset="-128"/>
                <a:ea typeface="HGPｺﾞｼｯｸE" pitchFamily="50" charset="-128"/>
              </a:rPr>
              <a:t>インターンシッププログラムの内容</a:t>
            </a:r>
            <a:endParaRPr lang="ja-JP" altLang="en-US" dirty="0">
              <a:latin typeface="HGPｺﾞｼｯｸE" pitchFamily="50" charset="-128"/>
              <a:ea typeface="HGPｺﾞｼｯｸE" pitchFamily="50" charset="-128"/>
            </a:endParaRPr>
          </a:p>
        </p:txBody>
      </p:sp>
      <p:sp>
        <p:nvSpPr>
          <p:cNvPr id="4" name="タイトル 1"/>
          <p:cNvSpPr txBox="1">
            <a:spLocks/>
          </p:cNvSpPr>
          <p:nvPr/>
        </p:nvSpPr>
        <p:spPr>
          <a:xfrm>
            <a:off x="857224" y="928670"/>
            <a:ext cx="8072494" cy="200026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【WEB</a:t>
            </a: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を使った活動例</a:t>
            </a:r>
            <a:r>
              <a:rPr lang="en-US" altLang="ja-JP" sz="2800" dirty="0" smtClean="0">
                <a:latin typeface="+mj-lt"/>
                <a:ea typeface="+mj-ea"/>
                <a:cs typeface="+mj-cs"/>
              </a:rPr>
              <a:t>】</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・新商品開発のテレビ会議参加</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・企画提案書の作成</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・企業へメール等を使った営業活動</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1"/>
          <p:cNvSpPr txBox="1">
            <a:spLocks/>
          </p:cNvSpPr>
          <p:nvPr/>
        </p:nvSpPr>
        <p:spPr>
          <a:xfrm>
            <a:off x="928662" y="3571876"/>
            <a:ext cx="7358114" cy="2000264"/>
          </a:xfrm>
          <a:prstGeom prst="rect">
            <a:avLst/>
          </a:prstGeom>
        </p:spPr>
        <p:txBody>
          <a:bodyPr vert="horz" lIns="91440" tIns="45720" rIns="91440" bIns="45720" rtlCol="0" anchor="ctr">
            <a:normAutofit/>
          </a:bodyPr>
          <a:lstStyle/>
          <a:p>
            <a:pPr lvl="0" fontAlgn="auto">
              <a:spcAft>
                <a:spcPts val="0"/>
              </a:spcAf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a:t>
            </a:r>
            <a:r>
              <a:rPr lang="ja-JP" altLang="en-US" sz="2800" dirty="0" smtClean="0">
                <a:latin typeface="+mj-lt"/>
                <a:ea typeface="+mj-ea"/>
                <a:cs typeface="+mj-cs"/>
              </a:rPr>
              <a:t>足を使った活動</a:t>
            </a:r>
            <a:r>
              <a:rPr lang="ja-JP" altLang="en-US" sz="2800" dirty="0" smtClean="0"/>
              <a:t>例</a:t>
            </a:r>
            <a:r>
              <a:rPr lang="en-US" altLang="ja-JP" sz="2800" dirty="0" smtClean="0">
                <a:latin typeface="+mj-lt"/>
                <a:ea typeface="+mj-ea"/>
                <a:cs typeface="+mj-cs"/>
              </a:rPr>
              <a:t>】</a:t>
            </a: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a:t>
            </a:r>
            <a:r>
              <a:rPr lang="ja-JP" altLang="en-US" sz="2800" dirty="0" smtClean="0">
                <a:latin typeface="+mj-lt"/>
                <a:ea typeface="+mj-ea"/>
                <a:cs typeface="+mj-cs"/>
              </a:rPr>
              <a:t>マーケティング</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a:t>
            </a:r>
            <a:r>
              <a:rPr lang="ja-JP" altLang="en-US" sz="2800" dirty="0" smtClean="0">
                <a:latin typeface="+mj-lt"/>
                <a:ea typeface="+mj-ea"/>
                <a:cs typeface="+mj-cs"/>
              </a:rPr>
              <a:t>商品開発や店舗の改装</a:t>
            </a:r>
            <a:endParaRPr kumimoji="1" lang="en-US" altLang="ja-JP"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smtClean="0">
                <a:latin typeface="+mj-lt"/>
                <a:ea typeface="+mj-ea"/>
                <a:cs typeface="+mj-cs"/>
              </a:rPr>
              <a:t>・企業訪問や店舗販売</a:t>
            </a:r>
            <a:endParaRPr kumimoji="1" lang="ja-JP"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下矢印 5"/>
          <p:cNvSpPr/>
          <p:nvPr/>
        </p:nvSpPr>
        <p:spPr>
          <a:xfrm>
            <a:off x="2915816" y="3068960"/>
            <a:ext cx="720080" cy="504056"/>
          </a:xfrm>
          <a:prstGeom prst="downArrow">
            <a:avLst>
              <a:gd name="adj1" fmla="val 38071"/>
              <a:gd name="adj2" fmla="val 56548"/>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タイトル 1"/>
          <p:cNvSpPr txBox="1">
            <a:spLocks/>
          </p:cNvSpPr>
          <p:nvPr/>
        </p:nvSpPr>
        <p:spPr>
          <a:xfrm>
            <a:off x="539552" y="5589240"/>
            <a:ext cx="7992888" cy="1008112"/>
          </a:xfrm>
          <a:prstGeom prst="roundRect">
            <a:avLst>
              <a:gd name="adj" fmla="val 22942"/>
            </a:avLst>
          </a:prstGeom>
          <a:solidFill>
            <a:srgbClr val="FF6600"/>
          </a:solidFill>
          <a:ln w="38100">
            <a:noFill/>
          </a:ln>
          <a:effectLst>
            <a:outerShdw blurRad="50800" dist="38100" dir="2700000" algn="tl" rotWithShape="0">
              <a:srgbClr val="A50021"/>
            </a:outerShdw>
          </a:effectLst>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solidFill>
                  <a:schemeClr val="bg1"/>
                </a:solidFill>
                <a:latin typeface="+mj-lt"/>
                <a:ea typeface="+mj-ea"/>
                <a:cs typeface="+mj-cs"/>
              </a:rPr>
              <a:t>若者の活動内容を記録、評価する</a:t>
            </a:r>
            <a:endParaRPr lang="en-US" altLang="ja-JP" sz="3600" dirty="0" smtClean="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dirty="0" smtClean="0">
                <a:solidFill>
                  <a:schemeClr val="bg1"/>
                </a:solidFill>
                <a:latin typeface="+mj-lt"/>
                <a:ea typeface="+mj-ea"/>
                <a:cs typeface="+mj-cs"/>
              </a:rPr>
              <a:t>その評価が若者のキャリアアップに繋がる</a:t>
            </a:r>
            <a:endParaRPr kumimoji="1" lang="ja-JP" alt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11"/>
          <p:cNvPicPr>
            <a:picLocks noChangeAspect="1" noChangeArrowheads="1"/>
          </p:cNvPicPr>
          <p:nvPr/>
        </p:nvPicPr>
        <p:blipFill>
          <a:blip r:embed="rId3" cstate="print"/>
          <a:srcRect/>
          <a:stretch>
            <a:fillRect/>
          </a:stretch>
        </p:blipFill>
        <p:spPr bwMode="auto">
          <a:xfrm>
            <a:off x="6300192" y="980728"/>
            <a:ext cx="900000" cy="900000"/>
          </a:xfrm>
          <a:prstGeom prst="rect">
            <a:avLst/>
          </a:prstGeom>
          <a:noFill/>
          <a:ln w="38100">
            <a:noFill/>
            <a:miter lim="800000"/>
            <a:headEnd/>
            <a:tailEnd/>
          </a:ln>
          <a:effectLst>
            <a:outerShdw blurRad="50800" dist="38100" dir="2700000" algn="tl" rotWithShape="0">
              <a:schemeClr val="accent6"/>
            </a:outerShdw>
          </a:effectLst>
        </p:spPr>
      </p:pic>
      <p:pic>
        <p:nvPicPr>
          <p:cNvPr id="9" name="Picture 4"/>
          <p:cNvPicPr>
            <a:picLocks noChangeAspect="1" noChangeArrowheads="1"/>
          </p:cNvPicPr>
          <p:nvPr/>
        </p:nvPicPr>
        <p:blipFill>
          <a:blip r:embed="rId4" cstate="print"/>
          <a:srcRect/>
          <a:stretch>
            <a:fillRect/>
          </a:stretch>
        </p:blipFill>
        <p:spPr bwMode="auto">
          <a:xfrm>
            <a:off x="7812360" y="2276872"/>
            <a:ext cx="900000" cy="900000"/>
          </a:xfrm>
          <a:prstGeom prst="rect">
            <a:avLst/>
          </a:prstGeom>
          <a:noFill/>
          <a:ln w="38100">
            <a:noFill/>
            <a:miter lim="800000"/>
            <a:headEnd/>
            <a:tailEnd/>
          </a:ln>
          <a:effectLst>
            <a:outerShdw blurRad="50800" dist="38100" dir="2700000" algn="tl" rotWithShape="0">
              <a:schemeClr val="accent6"/>
            </a:outerShdw>
          </a:effectLst>
        </p:spPr>
      </p:pic>
      <p:pic>
        <p:nvPicPr>
          <p:cNvPr id="2050" name="Picture 2"/>
          <p:cNvPicPr>
            <a:picLocks noChangeAspect="1" noChangeArrowheads="1"/>
          </p:cNvPicPr>
          <p:nvPr/>
        </p:nvPicPr>
        <p:blipFill>
          <a:blip r:embed="rId5" cstate="print"/>
          <a:srcRect/>
          <a:stretch>
            <a:fillRect/>
          </a:stretch>
        </p:blipFill>
        <p:spPr bwMode="auto">
          <a:xfrm>
            <a:off x="7020272" y="3429000"/>
            <a:ext cx="1080120" cy="846923"/>
          </a:xfrm>
          <a:prstGeom prst="rect">
            <a:avLst/>
          </a:prstGeom>
          <a:noFill/>
          <a:ln w="38100">
            <a:noFill/>
            <a:miter lim="800000"/>
            <a:headEnd/>
            <a:tailEnd/>
          </a:ln>
          <a:effectLst>
            <a:outerShdw blurRad="50800" dist="38100" dir="2700000" algn="tl" rotWithShape="0">
              <a:schemeClr val="accent6"/>
            </a:outerShdw>
          </a:effectLst>
        </p:spPr>
      </p:pic>
      <p:pic>
        <p:nvPicPr>
          <p:cNvPr id="2051" name="Picture 3"/>
          <p:cNvPicPr>
            <a:picLocks noChangeAspect="1" noChangeArrowheads="1"/>
          </p:cNvPicPr>
          <p:nvPr/>
        </p:nvPicPr>
        <p:blipFill>
          <a:blip r:embed="rId6" cstate="print"/>
          <a:srcRect/>
          <a:stretch>
            <a:fillRect/>
          </a:stretch>
        </p:blipFill>
        <p:spPr bwMode="auto">
          <a:xfrm>
            <a:off x="5220072" y="4077072"/>
            <a:ext cx="1564173" cy="1224136"/>
          </a:xfrm>
          <a:prstGeom prst="rect">
            <a:avLst/>
          </a:prstGeom>
          <a:noFill/>
          <a:ln w="38100">
            <a:noFill/>
            <a:miter lim="800000"/>
            <a:headEnd/>
            <a:tailEnd/>
          </a:ln>
          <a:effectLst>
            <a:outerShdw blurRad="50800" dist="38100" dir="2700000" algn="tl" rotWithShape="0">
              <a:schemeClr val="accent6"/>
            </a:outerShdw>
          </a:effectLst>
        </p:spPr>
      </p:pic>
      <p:pic>
        <p:nvPicPr>
          <p:cNvPr id="19" name="図 18" descr="a0008_001875.jpg"/>
          <p:cNvPicPr>
            <a:picLocks noChangeAspect="1"/>
          </p:cNvPicPr>
          <p:nvPr/>
        </p:nvPicPr>
        <p:blipFill>
          <a:blip r:embed="rId7" cstate="print"/>
          <a:srcRect/>
          <a:stretch>
            <a:fillRect/>
          </a:stretch>
        </p:blipFill>
        <p:spPr>
          <a:xfrm>
            <a:off x="7668344" y="998680"/>
            <a:ext cx="1080120" cy="864096"/>
          </a:xfrm>
          <a:prstGeom prst="rect">
            <a:avLst/>
          </a:prstGeom>
          <a:effectLst>
            <a:outerShdw blurRad="50800" dist="38100" dir="2700000" algn="tl" rotWithShape="0">
              <a:srgbClr val="0070C0"/>
            </a:outerShdw>
          </a:effectLst>
        </p:spPr>
      </p:pic>
      <p:cxnSp>
        <p:nvCxnSpPr>
          <p:cNvPr id="21" name="直線矢印コネクタ 20"/>
          <p:cNvCxnSpPr/>
          <p:nvPr/>
        </p:nvCxnSpPr>
        <p:spPr>
          <a:xfrm>
            <a:off x="7200192" y="1430728"/>
            <a:ext cx="468152" cy="0"/>
          </a:xfrm>
          <a:prstGeom prst="straightConnector1">
            <a:avLst/>
          </a:prstGeom>
          <a:ln w="28575">
            <a:solidFill>
              <a:srgbClr val="00990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面接をするビジネスマン2人">
            <a:hlinkClick r:id="rId3"/>
          </p:cNvPr>
          <p:cNvPicPr>
            <a:picLocks noChangeAspect="1" noChangeArrowheads="1"/>
          </p:cNvPicPr>
          <p:nvPr/>
        </p:nvPicPr>
        <p:blipFill>
          <a:blip r:embed="rId4" cstate="print"/>
          <a:srcRect/>
          <a:stretch>
            <a:fillRect/>
          </a:stretch>
        </p:blipFill>
        <p:spPr bwMode="auto">
          <a:xfrm>
            <a:off x="395536" y="2348880"/>
            <a:ext cx="1019175" cy="1524001"/>
          </a:xfrm>
          <a:prstGeom prst="rect">
            <a:avLst/>
          </a:prstGeom>
          <a:noFill/>
        </p:spPr>
      </p:pic>
      <p:sp>
        <p:nvSpPr>
          <p:cNvPr id="17" name="円/楕円 16"/>
          <p:cNvSpPr/>
          <p:nvPr/>
        </p:nvSpPr>
        <p:spPr>
          <a:xfrm>
            <a:off x="3275856" y="4835931"/>
            <a:ext cx="2304256" cy="1041341"/>
          </a:xfrm>
          <a:prstGeom prst="ellipse">
            <a:avLst/>
          </a:prstGeom>
          <a:solidFill>
            <a:srgbClr val="FFCCFF"/>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HG創英角ｺﾞｼｯｸUB" pitchFamily="49" charset="-128"/>
                <a:ea typeface="HG創英角ｺﾞｼｯｸUB" pitchFamily="49" charset="-128"/>
              </a:rPr>
              <a:t>民間</a:t>
            </a:r>
            <a:r>
              <a:rPr lang="ja-JP" altLang="en-US" sz="2800" b="1" dirty="0" smtClean="0">
                <a:solidFill>
                  <a:schemeClr val="tx1"/>
                </a:solidFill>
                <a:latin typeface="HG創英角ｺﾞｼｯｸUB" pitchFamily="49" charset="-128"/>
                <a:ea typeface="HG創英角ｺﾞｼｯｸUB" pitchFamily="49" charset="-128"/>
              </a:rPr>
              <a:t>団体</a:t>
            </a:r>
            <a:r>
              <a:rPr kumimoji="1" lang="ja-JP" altLang="en-US" sz="1200" b="1" dirty="0" smtClean="0">
                <a:solidFill>
                  <a:schemeClr val="tx1"/>
                </a:solidFill>
              </a:rPr>
              <a:t>（コーディネーター）</a:t>
            </a:r>
            <a:endParaRPr kumimoji="1" lang="ja-JP" altLang="en-US" sz="1200" b="1" dirty="0">
              <a:solidFill>
                <a:schemeClr val="tx1"/>
              </a:solidFill>
            </a:endParaRPr>
          </a:p>
        </p:txBody>
      </p:sp>
      <p:sp>
        <p:nvSpPr>
          <p:cNvPr id="4" name="上矢印 3"/>
          <p:cNvSpPr/>
          <p:nvPr/>
        </p:nvSpPr>
        <p:spPr>
          <a:xfrm>
            <a:off x="1799692" y="1555485"/>
            <a:ext cx="1368152" cy="1584176"/>
          </a:xfrm>
          <a:prstGeom prst="upArrow">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活</a:t>
            </a:r>
            <a:endParaRPr kumimoji="1" lang="en-US" altLang="ja-JP" b="1" dirty="0" smtClean="0">
              <a:solidFill>
                <a:srgbClr val="FF0000"/>
              </a:solidFill>
            </a:endParaRPr>
          </a:p>
          <a:p>
            <a:pPr algn="ctr"/>
            <a:r>
              <a:rPr kumimoji="1" lang="ja-JP" altLang="en-US" b="1" dirty="0" smtClean="0">
                <a:solidFill>
                  <a:srgbClr val="FF0000"/>
                </a:solidFill>
              </a:rPr>
              <a:t>性</a:t>
            </a:r>
            <a:endParaRPr kumimoji="1" lang="en-US" altLang="ja-JP" b="1" dirty="0" smtClean="0">
              <a:solidFill>
                <a:srgbClr val="FF0000"/>
              </a:solidFill>
            </a:endParaRPr>
          </a:p>
          <a:p>
            <a:pPr algn="ctr"/>
            <a:r>
              <a:rPr kumimoji="1" lang="ja-JP" altLang="en-US" b="1" dirty="0" smtClean="0">
                <a:solidFill>
                  <a:srgbClr val="FF0000"/>
                </a:solidFill>
              </a:rPr>
              <a:t>化</a:t>
            </a:r>
            <a:endParaRPr kumimoji="1" lang="ja-JP" altLang="en-US" b="1" dirty="0">
              <a:solidFill>
                <a:srgbClr val="FF0000"/>
              </a:solidFill>
            </a:endParaRPr>
          </a:p>
        </p:txBody>
      </p:sp>
      <p:sp>
        <p:nvSpPr>
          <p:cNvPr id="5" name="上矢印 4"/>
          <p:cNvSpPr/>
          <p:nvPr/>
        </p:nvSpPr>
        <p:spPr>
          <a:xfrm>
            <a:off x="5724128" y="1484784"/>
            <a:ext cx="1368152" cy="1584176"/>
          </a:xfrm>
          <a:prstGeom prst="upArrow">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元</a:t>
            </a:r>
            <a:endParaRPr kumimoji="1" lang="en-US" altLang="ja-JP" b="1" dirty="0" smtClean="0">
              <a:solidFill>
                <a:srgbClr val="FF0000"/>
              </a:solidFill>
            </a:endParaRPr>
          </a:p>
          <a:p>
            <a:pPr algn="ctr"/>
            <a:r>
              <a:rPr kumimoji="1" lang="ja-JP" altLang="en-US" b="1" dirty="0" smtClean="0">
                <a:solidFill>
                  <a:srgbClr val="FF0000"/>
                </a:solidFill>
              </a:rPr>
              <a:t>気</a:t>
            </a:r>
            <a:endParaRPr kumimoji="1" lang="ja-JP" altLang="en-US" b="1" dirty="0">
              <a:solidFill>
                <a:srgbClr val="FF0000"/>
              </a:solidFill>
            </a:endParaRPr>
          </a:p>
        </p:txBody>
      </p:sp>
      <p:sp>
        <p:nvSpPr>
          <p:cNvPr id="6" name="円/楕円 5"/>
          <p:cNvSpPr/>
          <p:nvPr/>
        </p:nvSpPr>
        <p:spPr>
          <a:xfrm>
            <a:off x="1187624" y="3014270"/>
            <a:ext cx="259228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ｺﾞｼｯｸUB" pitchFamily="50" charset="-128"/>
                <a:ea typeface="HGP創英角ｺﾞｼｯｸUB" pitchFamily="50" charset="-128"/>
              </a:rPr>
              <a:t>企　業</a:t>
            </a:r>
            <a:endParaRPr lang="ja-JP" altLang="en-US" sz="3600" dirty="0">
              <a:solidFill>
                <a:schemeClr val="bg1"/>
              </a:solidFill>
              <a:latin typeface="HGP創英角ｺﾞｼｯｸUB" pitchFamily="50" charset="-128"/>
              <a:ea typeface="HGP創英角ｺﾞｼｯｸUB" pitchFamily="50" charset="-128"/>
            </a:endParaRPr>
          </a:p>
        </p:txBody>
      </p:sp>
      <p:sp>
        <p:nvSpPr>
          <p:cNvPr id="7" name="円/楕円 6"/>
          <p:cNvSpPr/>
          <p:nvPr/>
        </p:nvSpPr>
        <p:spPr>
          <a:xfrm>
            <a:off x="5112060" y="2978315"/>
            <a:ext cx="2592288" cy="1186764"/>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bg1"/>
                </a:solidFill>
                <a:latin typeface="HGP創英角ｺﾞｼｯｸUB" pitchFamily="50" charset="-128"/>
                <a:ea typeface="HGP創英角ｺﾞｼｯｸUB" pitchFamily="50" charset="-128"/>
              </a:rPr>
              <a:t>若　者</a:t>
            </a:r>
            <a:endParaRPr lang="ja-JP" altLang="en-US" sz="3600" dirty="0">
              <a:solidFill>
                <a:schemeClr val="bg1"/>
              </a:solidFill>
              <a:latin typeface="HGP創英角ｺﾞｼｯｸUB" pitchFamily="50" charset="-128"/>
              <a:ea typeface="HGP創英角ｺﾞｼｯｸUB" pitchFamily="50" charset="-128"/>
            </a:endParaRPr>
          </a:p>
        </p:txBody>
      </p:sp>
      <p:sp>
        <p:nvSpPr>
          <p:cNvPr id="8" name="上矢印 7"/>
          <p:cNvSpPr/>
          <p:nvPr/>
        </p:nvSpPr>
        <p:spPr>
          <a:xfrm>
            <a:off x="1799692" y="4047283"/>
            <a:ext cx="1368152" cy="187220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課</a:t>
            </a:r>
            <a:endParaRPr kumimoji="1" lang="en-US" altLang="ja-JP" b="1" dirty="0" smtClean="0">
              <a:solidFill>
                <a:srgbClr val="FF0000"/>
              </a:solidFill>
            </a:endParaRPr>
          </a:p>
          <a:p>
            <a:pPr algn="ctr"/>
            <a:r>
              <a:rPr kumimoji="1" lang="ja-JP" altLang="en-US" b="1" dirty="0" smtClean="0">
                <a:solidFill>
                  <a:srgbClr val="FF0000"/>
                </a:solidFill>
              </a:rPr>
              <a:t>題</a:t>
            </a:r>
            <a:endParaRPr kumimoji="1" lang="en-US" altLang="ja-JP" b="1" dirty="0" smtClean="0">
              <a:solidFill>
                <a:srgbClr val="FF0000"/>
              </a:solidFill>
            </a:endParaRPr>
          </a:p>
          <a:p>
            <a:pPr algn="ctr"/>
            <a:r>
              <a:rPr kumimoji="1" lang="ja-JP" altLang="en-US" b="1" dirty="0" smtClean="0">
                <a:solidFill>
                  <a:srgbClr val="FF0000"/>
                </a:solidFill>
              </a:rPr>
              <a:t>解</a:t>
            </a:r>
            <a:endParaRPr kumimoji="1" lang="en-US" altLang="ja-JP" b="1" dirty="0" smtClean="0">
              <a:solidFill>
                <a:srgbClr val="FF0000"/>
              </a:solidFill>
            </a:endParaRPr>
          </a:p>
          <a:p>
            <a:pPr algn="ctr"/>
            <a:r>
              <a:rPr kumimoji="1" lang="ja-JP" altLang="en-US" b="1" dirty="0" smtClean="0">
                <a:solidFill>
                  <a:srgbClr val="FF0000"/>
                </a:solidFill>
              </a:rPr>
              <a:t>決</a:t>
            </a:r>
            <a:endParaRPr kumimoji="1" lang="ja-JP" altLang="en-US" b="1" dirty="0">
              <a:solidFill>
                <a:srgbClr val="FF0000"/>
              </a:solidFill>
            </a:endParaRPr>
          </a:p>
        </p:txBody>
      </p:sp>
      <p:sp>
        <p:nvSpPr>
          <p:cNvPr id="9" name="上矢印 8"/>
          <p:cNvSpPr/>
          <p:nvPr/>
        </p:nvSpPr>
        <p:spPr>
          <a:xfrm>
            <a:off x="5724128" y="4077072"/>
            <a:ext cx="1368152" cy="187220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人</a:t>
            </a:r>
            <a:endParaRPr kumimoji="1" lang="en-US" altLang="ja-JP" b="1" dirty="0" smtClean="0">
              <a:solidFill>
                <a:srgbClr val="FF0000"/>
              </a:solidFill>
            </a:endParaRPr>
          </a:p>
          <a:p>
            <a:pPr algn="ctr"/>
            <a:r>
              <a:rPr kumimoji="1" lang="ja-JP" altLang="en-US" b="1" dirty="0" smtClean="0">
                <a:solidFill>
                  <a:srgbClr val="FF0000"/>
                </a:solidFill>
              </a:rPr>
              <a:t>間</a:t>
            </a:r>
            <a:endParaRPr kumimoji="1" lang="en-US" altLang="ja-JP" b="1" dirty="0" smtClean="0">
              <a:solidFill>
                <a:srgbClr val="FF0000"/>
              </a:solidFill>
            </a:endParaRPr>
          </a:p>
          <a:p>
            <a:pPr algn="ctr"/>
            <a:r>
              <a:rPr kumimoji="1" lang="ja-JP" altLang="en-US" b="1" dirty="0" smtClean="0">
                <a:solidFill>
                  <a:srgbClr val="FF0000"/>
                </a:solidFill>
              </a:rPr>
              <a:t>力</a:t>
            </a:r>
            <a:endParaRPr kumimoji="1" lang="en-US" altLang="ja-JP" b="1" dirty="0" smtClean="0">
              <a:solidFill>
                <a:srgbClr val="FF0000"/>
              </a:solidFill>
            </a:endParaRPr>
          </a:p>
          <a:p>
            <a:pPr algn="ctr"/>
            <a:r>
              <a:rPr kumimoji="1" lang="ja-JP" altLang="en-US" b="1" dirty="0" smtClean="0">
                <a:solidFill>
                  <a:srgbClr val="FF0000"/>
                </a:solidFill>
              </a:rPr>
              <a:t>向</a:t>
            </a:r>
            <a:endParaRPr kumimoji="1" lang="en-US" altLang="ja-JP" b="1" dirty="0" smtClean="0">
              <a:solidFill>
                <a:srgbClr val="FF0000"/>
              </a:solidFill>
            </a:endParaRPr>
          </a:p>
          <a:p>
            <a:pPr algn="ctr"/>
            <a:r>
              <a:rPr kumimoji="1" lang="ja-JP" altLang="en-US" b="1" dirty="0" smtClean="0">
                <a:solidFill>
                  <a:srgbClr val="FF0000"/>
                </a:solidFill>
              </a:rPr>
              <a:t>上</a:t>
            </a:r>
            <a:endParaRPr kumimoji="1" lang="ja-JP" altLang="en-US" b="1" dirty="0">
              <a:solidFill>
                <a:srgbClr val="FF0000"/>
              </a:solidFill>
            </a:endParaRPr>
          </a:p>
        </p:txBody>
      </p:sp>
      <p:sp>
        <p:nvSpPr>
          <p:cNvPr id="10" name="円/楕円 9"/>
          <p:cNvSpPr/>
          <p:nvPr/>
        </p:nvSpPr>
        <p:spPr>
          <a:xfrm>
            <a:off x="3707904" y="3312187"/>
            <a:ext cx="1484965" cy="1484966"/>
          </a:xfrm>
          <a:prstGeom prst="ellipse">
            <a:avLst/>
          </a:prstGeom>
          <a:solidFill>
            <a:srgbClr val="99FF99"/>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latin typeface="HG創英角ｺﾞｼｯｸUB" pitchFamily="49" charset="-128"/>
                <a:ea typeface="HG創英角ｺﾞｼｯｸUB" pitchFamily="49" charset="-128"/>
              </a:rPr>
              <a:t>行政</a:t>
            </a:r>
            <a:endParaRPr lang="ja-JP" altLang="en-US" sz="2800" b="1" dirty="0">
              <a:solidFill>
                <a:schemeClr val="tx1"/>
              </a:solidFill>
              <a:latin typeface="HG創英角ｺﾞｼｯｸUB" pitchFamily="49" charset="-128"/>
              <a:ea typeface="HG創英角ｺﾞｼｯｸUB" pitchFamily="49" charset="-128"/>
            </a:endParaRPr>
          </a:p>
        </p:txBody>
      </p:sp>
      <p:cxnSp>
        <p:nvCxnSpPr>
          <p:cNvPr id="12" name="直線矢印コネクタ 11"/>
          <p:cNvCxnSpPr/>
          <p:nvPr/>
        </p:nvCxnSpPr>
        <p:spPr>
          <a:xfrm>
            <a:off x="3431117" y="3590334"/>
            <a:ext cx="636827" cy="299404"/>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4938396" y="3537867"/>
            <a:ext cx="508945" cy="319638"/>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773578" y="188640"/>
            <a:ext cx="7416824" cy="1296144"/>
          </a:xfrm>
          <a:prstGeom prst="ellipse">
            <a:avLst/>
          </a:prstGeom>
          <a:solidFill>
            <a:srgbClr val="0099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bg1"/>
                </a:solidFill>
              </a:rPr>
              <a:t>元気な“くまもと”</a:t>
            </a:r>
            <a:endParaRPr kumimoji="1" lang="ja-JP" altLang="en-US" sz="4400" dirty="0">
              <a:solidFill>
                <a:schemeClr val="bg1"/>
              </a:solidFill>
            </a:endParaRPr>
          </a:p>
        </p:txBody>
      </p:sp>
      <p:cxnSp>
        <p:nvCxnSpPr>
          <p:cNvPr id="18" name="直線矢印コネクタ 17"/>
          <p:cNvCxnSpPr/>
          <p:nvPr/>
        </p:nvCxnSpPr>
        <p:spPr>
          <a:xfrm flipV="1">
            <a:off x="4485734" y="4501132"/>
            <a:ext cx="2735" cy="669598"/>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右矢印 10"/>
          <p:cNvSpPr/>
          <p:nvPr/>
        </p:nvSpPr>
        <p:spPr>
          <a:xfrm>
            <a:off x="3275856" y="1772816"/>
            <a:ext cx="2592288" cy="902775"/>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新たな雇用創出</a:t>
            </a:r>
            <a:endParaRPr kumimoji="1" lang="ja-JP" altLang="en-US" sz="2400" b="1" dirty="0">
              <a:solidFill>
                <a:srgbClr val="FF0000"/>
              </a:solidFill>
            </a:endParaRPr>
          </a:p>
        </p:txBody>
      </p:sp>
      <p:sp>
        <p:nvSpPr>
          <p:cNvPr id="15" name="左矢印 14"/>
          <p:cNvSpPr/>
          <p:nvPr/>
        </p:nvSpPr>
        <p:spPr>
          <a:xfrm>
            <a:off x="3059378" y="2348880"/>
            <a:ext cx="2608615" cy="86278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rPr>
              <a:t>働き続ける若者</a:t>
            </a:r>
            <a:endParaRPr kumimoji="1" lang="ja-JP" altLang="en-US" sz="2400" b="1" dirty="0">
              <a:solidFill>
                <a:srgbClr val="FF0000"/>
              </a:solidFill>
            </a:endParaRPr>
          </a:p>
        </p:txBody>
      </p:sp>
      <p:sp>
        <p:nvSpPr>
          <p:cNvPr id="2" name="角丸四角形 1"/>
          <p:cNvSpPr/>
          <p:nvPr/>
        </p:nvSpPr>
        <p:spPr>
          <a:xfrm>
            <a:off x="1166335" y="5919491"/>
            <a:ext cx="6840760" cy="749869"/>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政策（</a:t>
            </a:r>
            <a:r>
              <a:rPr lang="en-US" altLang="ja-JP" sz="2400" b="1" dirty="0" smtClean="0">
                <a:solidFill>
                  <a:schemeClr val="tx1"/>
                </a:solidFill>
              </a:rPr>
              <a:t>WEB</a:t>
            </a:r>
            <a:r>
              <a:rPr lang="ja-JP" altLang="en-US" sz="2400" b="1" dirty="0" smtClean="0">
                <a:solidFill>
                  <a:schemeClr val="tx1"/>
                </a:solidFill>
              </a:rPr>
              <a:t>を活用したインターンシップ）を実施</a:t>
            </a:r>
            <a:endParaRPr kumimoji="1" lang="ja-JP" altLang="en-US" sz="2400" b="1" dirty="0">
              <a:solidFill>
                <a:schemeClr val="tx1"/>
              </a:solidFill>
            </a:endParaRPr>
          </a:p>
        </p:txBody>
      </p:sp>
      <p:pic>
        <p:nvPicPr>
          <p:cNvPr id="7170" name="Picture 2" descr="移動中のオフィスレディ２人">
            <a:hlinkClick r:id="rId5"/>
          </p:cNvPr>
          <p:cNvPicPr>
            <a:picLocks noChangeAspect="1" noChangeArrowheads="1"/>
          </p:cNvPicPr>
          <p:nvPr/>
        </p:nvPicPr>
        <p:blipFill>
          <a:blip r:embed="rId6" cstate="print"/>
          <a:srcRect b="14951"/>
          <a:stretch>
            <a:fillRect/>
          </a:stretch>
        </p:blipFill>
        <p:spPr bwMode="auto">
          <a:xfrm>
            <a:off x="7740352" y="1412776"/>
            <a:ext cx="1009650" cy="1296144"/>
          </a:xfrm>
          <a:prstGeom prst="rect">
            <a:avLst/>
          </a:prstGeom>
          <a:noFill/>
        </p:spPr>
      </p:pic>
      <p:pic>
        <p:nvPicPr>
          <p:cNvPr id="7174" name="Picture 6" descr="手帳を持ち笑うビジネスレディ">
            <a:hlinkClick r:id="rId7"/>
          </p:cNvPr>
          <p:cNvPicPr>
            <a:picLocks noChangeAspect="1" noChangeArrowheads="1"/>
          </p:cNvPicPr>
          <p:nvPr/>
        </p:nvPicPr>
        <p:blipFill>
          <a:blip r:embed="rId8" cstate="print"/>
          <a:srcRect/>
          <a:stretch>
            <a:fillRect/>
          </a:stretch>
        </p:blipFill>
        <p:spPr bwMode="auto">
          <a:xfrm>
            <a:off x="251520" y="1484784"/>
            <a:ext cx="1524000" cy="1019176"/>
          </a:xfrm>
          <a:prstGeom prst="rect">
            <a:avLst/>
          </a:prstGeom>
          <a:noFill/>
        </p:spPr>
      </p:pic>
      <p:pic>
        <p:nvPicPr>
          <p:cNvPr id="24" name="図 23" descr="a0001_016726.jpg"/>
          <p:cNvPicPr>
            <a:picLocks noChangeAspect="1"/>
          </p:cNvPicPr>
          <p:nvPr/>
        </p:nvPicPr>
        <p:blipFill>
          <a:blip r:embed="rId9" cstate="print">
            <a:clrChange>
              <a:clrFrom>
                <a:srgbClr val="EDEDEB"/>
              </a:clrFrom>
              <a:clrTo>
                <a:srgbClr val="EDEDEB">
                  <a:alpha val="0"/>
                </a:srgbClr>
              </a:clrTo>
            </a:clrChange>
          </a:blip>
          <a:srcRect/>
          <a:stretch>
            <a:fillRect/>
          </a:stretch>
        </p:blipFill>
        <p:spPr>
          <a:xfrm>
            <a:off x="7812360" y="2852936"/>
            <a:ext cx="899592" cy="881373"/>
          </a:xfrm>
          <a:prstGeom prst="rect">
            <a:avLst/>
          </a:prstGeom>
        </p:spPr>
      </p:pic>
    </p:spTree>
    <p:extLst>
      <p:ext uri="{BB962C8B-B14F-4D97-AF65-F5344CB8AC3E}">
        <p14:creationId xmlns="" xmlns:p14="http://schemas.microsoft.com/office/powerpoint/2010/main" val="24254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C00283-003N.jpg"/>
          <p:cNvPicPr>
            <a:picLocks noChangeAspect="1"/>
          </p:cNvPicPr>
          <p:nvPr/>
        </p:nvPicPr>
        <p:blipFill>
          <a:blip r:embed="rId3" cstate="print"/>
          <a:stretch>
            <a:fillRect/>
          </a:stretch>
        </p:blipFill>
        <p:spPr>
          <a:xfrm>
            <a:off x="0" y="0"/>
            <a:ext cx="9144000" cy="6858000"/>
          </a:xfrm>
          <a:prstGeom prst="rect">
            <a:avLst/>
          </a:prstGeom>
        </p:spPr>
      </p:pic>
      <p:sp>
        <p:nvSpPr>
          <p:cNvPr id="20" name="テキスト ボックス 19"/>
          <p:cNvSpPr txBox="1"/>
          <p:nvPr/>
        </p:nvSpPr>
        <p:spPr>
          <a:xfrm>
            <a:off x="5436096" y="1628800"/>
            <a:ext cx="3096344" cy="2308324"/>
          </a:xfrm>
          <a:prstGeom prst="rect">
            <a:avLst/>
          </a:prstGeom>
          <a:noFill/>
          <a:ln>
            <a:noFill/>
          </a:ln>
        </p:spPr>
        <p:txBody>
          <a:bodyPr wrap="square" rtlCol="0">
            <a:spAutoFit/>
          </a:bodyPr>
          <a:lstStyle/>
          <a:p>
            <a:pPr algn="ctr"/>
            <a:r>
              <a:rPr kumimoji="1" lang="ja-JP" altLang="en-US"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企業の</a:t>
            </a:r>
            <a:endParaRPr kumimoji="1" lang="en-US" altLang="ja-JP"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kumimoji="1" lang="ja-JP" altLang="en-US"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活性化</a:t>
            </a:r>
            <a:endParaRPr kumimoji="1" lang="ja-JP" altLang="en-US" sz="7200" dirty="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6" name="テキスト ボックス 5"/>
          <p:cNvSpPr txBox="1"/>
          <p:nvPr/>
        </p:nvSpPr>
        <p:spPr>
          <a:xfrm>
            <a:off x="755576" y="1628800"/>
            <a:ext cx="3203848" cy="2308324"/>
          </a:xfrm>
          <a:prstGeom prst="rect">
            <a:avLst/>
          </a:prstGeom>
          <a:noFill/>
          <a:ln>
            <a:noFill/>
          </a:ln>
        </p:spPr>
        <p:txBody>
          <a:bodyPr wrap="square" rtlCol="0">
            <a:spAutoFit/>
          </a:bodyPr>
          <a:lstStyle/>
          <a:p>
            <a:pPr algn="ctr"/>
            <a:r>
              <a:rPr kumimoji="1" lang="ja-JP" altLang="en-US"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元気な</a:t>
            </a:r>
            <a:endParaRPr kumimoji="1" lang="en-US" altLang="ja-JP"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a:p>
            <a:pPr algn="ctr"/>
            <a:r>
              <a:rPr kumimoji="1" lang="ja-JP" altLang="en-US"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若者</a:t>
            </a:r>
            <a:endParaRPr kumimoji="1" lang="en-US" altLang="ja-JP"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7" name="テキスト ボックス 6"/>
          <p:cNvSpPr txBox="1"/>
          <p:nvPr/>
        </p:nvSpPr>
        <p:spPr>
          <a:xfrm>
            <a:off x="467544" y="4869160"/>
            <a:ext cx="8352928" cy="1200329"/>
          </a:xfrm>
          <a:prstGeom prst="rect">
            <a:avLst/>
          </a:prstGeom>
          <a:noFill/>
          <a:ln>
            <a:noFill/>
          </a:ln>
        </p:spPr>
        <p:txBody>
          <a:bodyPr wrap="square" rtlCol="0">
            <a:spAutoFit/>
          </a:bodyPr>
          <a:lstStyle/>
          <a:p>
            <a:pPr algn="ctr">
              <a:spcBef>
                <a:spcPts val="2400"/>
              </a:spcBef>
            </a:pPr>
            <a:r>
              <a:rPr lang="ja-JP" altLang="en-US"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＝元気な“くまもと”</a:t>
            </a:r>
            <a:endParaRPr kumimoji="1" lang="ja-JP" altLang="en-US" sz="7200" dirty="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sp>
        <p:nvSpPr>
          <p:cNvPr id="8" name="テキスト ボックス 7"/>
          <p:cNvSpPr txBox="1"/>
          <p:nvPr/>
        </p:nvSpPr>
        <p:spPr>
          <a:xfrm>
            <a:off x="4139952" y="2276872"/>
            <a:ext cx="1224136" cy="1200329"/>
          </a:xfrm>
          <a:prstGeom prst="rect">
            <a:avLst/>
          </a:prstGeom>
          <a:noFill/>
          <a:ln>
            <a:noFill/>
          </a:ln>
        </p:spPr>
        <p:txBody>
          <a:bodyPr wrap="square" rtlCol="0">
            <a:spAutoFit/>
          </a:bodyPr>
          <a:lstStyle/>
          <a:p>
            <a:pPr algn="ctr"/>
            <a:r>
              <a:rPr kumimoji="1" lang="en-US" altLang="ja-JP" sz="7200" dirty="0" smtClean="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a:t>
            </a:r>
            <a:endParaRPr kumimoji="1" lang="ja-JP" altLang="en-US" sz="7200" dirty="0">
              <a:solidFill>
                <a:srgbClr val="FF0000"/>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pic>
        <p:nvPicPr>
          <p:cNvPr id="11" name="図 10" descr="238_origina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547664" y="764704"/>
            <a:ext cx="1475656" cy="983771"/>
          </a:xfrm>
          <a:prstGeom prst="rect">
            <a:avLst/>
          </a:prstGeom>
        </p:spPr>
      </p:pic>
    </p:spTree>
    <p:extLst>
      <p:ext uri="{BB962C8B-B14F-4D97-AF65-F5344CB8AC3E}">
        <p14:creationId xmlns="" xmlns:p14="http://schemas.microsoft.com/office/powerpoint/2010/main" val="2425475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708920"/>
            <a:ext cx="7772399" cy="1465328"/>
          </a:xfrm>
        </p:spPr>
        <p:txBody>
          <a:bodyPr>
            <a:normAutofit/>
          </a:bodyPr>
          <a:lstStyle/>
          <a:p>
            <a:r>
              <a:rPr kumimoji="1" lang="ja-JP" altLang="en-US" dirty="0" smtClean="0"/>
              <a:t>ご清聴ありがとうございました。</a:t>
            </a:r>
            <a:endParaRPr kumimoji="1" lang="ja-JP" altLang="en-US" dirty="0"/>
          </a:p>
        </p:txBody>
      </p:sp>
      <p:pic>
        <p:nvPicPr>
          <p:cNvPr id="6" name="図 5" descr="1 001.jpg"/>
          <p:cNvPicPr>
            <a:picLocks noChangeAspect="1"/>
          </p:cNvPicPr>
          <p:nvPr/>
        </p:nvPicPr>
        <p:blipFill>
          <a:blip r:embed="rId3" cstate="print"/>
          <a:srcRect/>
          <a:stretch>
            <a:fillRect/>
          </a:stretch>
        </p:blipFill>
        <p:spPr>
          <a:xfrm rot="5400000">
            <a:off x="3416033" y="-3344031"/>
            <a:ext cx="2324164" cy="9079334"/>
          </a:xfrm>
          <a:prstGeom prst="rect">
            <a:avLst/>
          </a:prstGeom>
          <a:ln w="38100">
            <a:solidFill>
              <a:schemeClr val="accent6"/>
            </a:solidFill>
          </a:ln>
        </p:spPr>
      </p:pic>
      <p:pic>
        <p:nvPicPr>
          <p:cNvPr id="7" name="図 6" descr="1 001.jpg"/>
          <p:cNvPicPr>
            <a:picLocks noChangeAspect="1"/>
          </p:cNvPicPr>
          <p:nvPr/>
        </p:nvPicPr>
        <p:blipFill>
          <a:blip r:embed="rId4" cstate="print"/>
          <a:srcRect/>
          <a:stretch>
            <a:fillRect/>
          </a:stretch>
        </p:blipFill>
        <p:spPr>
          <a:xfrm rot="5400000">
            <a:off x="3420954" y="1126623"/>
            <a:ext cx="2314328" cy="9079327"/>
          </a:xfrm>
          <a:prstGeom prst="rect">
            <a:avLst/>
          </a:prstGeom>
          <a:ln w="38100">
            <a:solidFill>
              <a:schemeClr val="accent6"/>
            </a:solidFill>
          </a:ln>
        </p:spPr>
      </p:pic>
    </p:spTree>
    <p:extLst>
      <p:ext uri="{BB962C8B-B14F-4D97-AF65-F5344CB8AC3E}">
        <p14:creationId xmlns="" xmlns:p14="http://schemas.microsoft.com/office/powerpoint/2010/main" val="2442908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デスクトップ\新聞 001.jpg"/>
          <p:cNvPicPr>
            <a:picLocks noChangeAspect="1" noChangeArrowheads="1"/>
          </p:cNvPicPr>
          <p:nvPr/>
        </p:nvPicPr>
        <p:blipFill>
          <a:blip r:embed="rId3" cstate="print"/>
          <a:srcRect/>
          <a:stretch>
            <a:fillRect/>
          </a:stretch>
        </p:blipFill>
        <p:spPr bwMode="auto">
          <a:xfrm>
            <a:off x="1557215" y="214290"/>
            <a:ext cx="6000792" cy="6432909"/>
          </a:xfrm>
          <a:prstGeom prst="rect">
            <a:avLst/>
          </a:prstGeom>
          <a:noFill/>
        </p:spPr>
      </p:pic>
      <p:sp>
        <p:nvSpPr>
          <p:cNvPr id="2" name="円/楕円 1"/>
          <p:cNvSpPr/>
          <p:nvPr/>
        </p:nvSpPr>
        <p:spPr>
          <a:xfrm>
            <a:off x="4139952" y="476671"/>
            <a:ext cx="2736304" cy="131603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683568" y="3933056"/>
            <a:ext cx="7674108" cy="2725271"/>
            <a:chOff x="570300" y="3933056"/>
            <a:chExt cx="7674108" cy="2725271"/>
          </a:xfrm>
        </p:grpSpPr>
        <p:graphicFrame>
          <p:nvGraphicFramePr>
            <p:cNvPr id="17" name="オブジェクト 4"/>
            <p:cNvGraphicFramePr/>
            <p:nvPr/>
          </p:nvGraphicFramePr>
          <p:xfrm>
            <a:off x="570300" y="3933056"/>
            <a:ext cx="7602068" cy="2500330"/>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p:cNvSpPr txBox="1"/>
            <p:nvPr/>
          </p:nvSpPr>
          <p:spPr>
            <a:xfrm>
              <a:off x="2699792" y="6381328"/>
              <a:ext cx="5544616" cy="276999"/>
            </a:xfrm>
            <a:prstGeom prst="rect">
              <a:avLst/>
            </a:prstGeom>
            <a:noFill/>
          </p:spPr>
          <p:txBody>
            <a:bodyPr wrap="square" rtlCol="0">
              <a:spAutoFit/>
            </a:bodyPr>
            <a:lstStyle/>
            <a:p>
              <a:pPr algn="r"/>
              <a:r>
                <a:rPr kumimoji="1" lang="ja-JP" altLang="en-US" sz="1200" dirty="0" smtClean="0"/>
                <a:t>（出典：熊本県労働条件等実態調査報告書）</a:t>
              </a:r>
              <a:endParaRPr kumimoji="1" lang="ja-JP" altLang="en-US" sz="1200" dirty="0"/>
            </a:p>
          </p:txBody>
        </p:sp>
      </p:grpSp>
      <p:grpSp>
        <p:nvGrpSpPr>
          <p:cNvPr id="23" name="グループ化 22"/>
          <p:cNvGrpSpPr/>
          <p:nvPr/>
        </p:nvGrpSpPr>
        <p:grpSpPr>
          <a:xfrm>
            <a:off x="1043608" y="4365104"/>
            <a:ext cx="4997127" cy="1504758"/>
            <a:chOff x="1043608" y="4365104"/>
            <a:chExt cx="4997127" cy="1504758"/>
          </a:xfrm>
        </p:grpSpPr>
        <p:pic>
          <p:nvPicPr>
            <p:cNvPr id="22" name="図 21"/>
            <p:cNvPicPr/>
            <p:nvPr/>
          </p:nvPicPr>
          <p:blipFill>
            <a:blip r:embed="rId4" cstate="print"/>
            <a:srcRect/>
            <a:stretch>
              <a:fillRect/>
            </a:stretch>
          </p:blipFill>
          <p:spPr bwMode="auto">
            <a:xfrm>
              <a:off x="1043608" y="4753363"/>
              <a:ext cx="4488840" cy="187805"/>
            </a:xfrm>
            <a:prstGeom prst="rect">
              <a:avLst/>
            </a:prstGeom>
            <a:noFill/>
          </p:spPr>
        </p:pic>
        <p:pic>
          <p:nvPicPr>
            <p:cNvPr id="18"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48752" y="4941168"/>
              <a:ext cx="2098334" cy="928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線吹き出し 1 (枠付き) 25"/>
            <p:cNvSpPr/>
            <p:nvPr/>
          </p:nvSpPr>
          <p:spPr>
            <a:xfrm>
              <a:off x="1691680" y="4365104"/>
              <a:ext cx="4349055" cy="319406"/>
            </a:xfrm>
            <a:prstGeom prst="borderCallout1">
              <a:avLst>
                <a:gd name="adj1" fmla="val 44010"/>
                <a:gd name="adj2" fmla="val 118"/>
                <a:gd name="adj3" fmla="val 185474"/>
                <a:gd name="adj4" fmla="val -3703"/>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うち早期離職があった事業所</a:t>
              </a:r>
              <a:r>
                <a:rPr lang="ja-JP" altLang="en-US" sz="1600" dirty="0" smtClean="0">
                  <a:solidFill>
                    <a:schemeClr val="tx1"/>
                  </a:solidFill>
                </a:rPr>
                <a:t>の割合　</a:t>
              </a:r>
              <a:r>
                <a:rPr lang="en-US" altLang="ja-JP" sz="1600" dirty="0" smtClean="0">
                  <a:solidFill>
                    <a:schemeClr val="tx1"/>
                  </a:solidFill>
                  <a:latin typeface="+mn-ea"/>
                </a:rPr>
                <a:t>50.1</a:t>
              </a:r>
              <a:r>
                <a:rPr lang="ja-JP" altLang="en-US" sz="1600" dirty="0" smtClean="0">
                  <a:solidFill>
                    <a:schemeClr val="tx1"/>
                  </a:solidFill>
                  <a:latin typeface="+mn-ea"/>
                </a:rPr>
                <a:t>％</a:t>
              </a:r>
              <a:endParaRPr kumimoji="1" lang="en-US" altLang="ja-JP" sz="1600" dirty="0" smtClean="0">
                <a:solidFill>
                  <a:schemeClr val="tx1"/>
                </a:solidFill>
                <a:latin typeface="+mn-ea"/>
              </a:endParaRPr>
            </a:p>
          </p:txBody>
        </p:sp>
      </p:grpSp>
      <p:graphicFrame>
        <p:nvGraphicFramePr>
          <p:cNvPr id="19" name="グラフ 18"/>
          <p:cNvGraphicFramePr/>
          <p:nvPr>
            <p:extLst>
              <p:ext uri="{D42A27DB-BD31-4B8C-83A1-F6EECF244321}">
                <p14:modId xmlns="" xmlns:p14="http://schemas.microsoft.com/office/powerpoint/2010/main" val="1119981843"/>
              </p:ext>
            </p:extLst>
          </p:nvPr>
        </p:nvGraphicFramePr>
        <p:xfrm>
          <a:off x="785786" y="1000108"/>
          <a:ext cx="7500990" cy="2500330"/>
        </p:xfrm>
        <a:graphic>
          <a:graphicData uri="http://schemas.openxmlformats.org/drawingml/2006/chart">
            <c:chart xmlns:c="http://schemas.openxmlformats.org/drawingml/2006/chart" xmlns:r="http://schemas.openxmlformats.org/officeDocument/2006/relationships" r:id="rId6"/>
          </a:graphicData>
        </a:graphic>
      </p:graphicFrame>
      <p:sp>
        <p:nvSpPr>
          <p:cNvPr id="2" name="タイトル 1"/>
          <p:cNvSpPr>
            <a:spLocks noGrp="1"/>
          </p:cNvSpPr>
          <p:nvPr>
            <p:ph type="title"/>
          </p:nvPr>
        </p:nvSpPr>
        <p:spPr>
          <a:xfrm>
            <a:off x="467543" y="-24"/>
            <a:ext cx="8091861" cy="1143000"/>
          </a:xfrm>
        </p:spPr>
        <p:txBody>
          <a:bodyPr>
            <a:normAutofit/>
          </a:bodyPr>
          <a:lstStyle/>
          <a:p>
            <a:pPr>
              <a:defRPr/>
            </a:pPr>
            <a:r>
              <a:rPr lang="ja-JP" altLang="en-US" dirty="0" smtClean="0">
                <a:latin typeface="HGPｺﾞｼｯｸE" pitchFamily="50" charset="-128"/>
                <a:ea typeface="HGPｺﾞｼｯｸE" pitchFamily="50" charset="-128"/>
              </a:rPr>
              <a:t>若者の早期離職状況</a:t>
            </a:r>
            <a:endParaRPr lang="ja-JP" altLang="en-US" dirty="0">
              <a:latin typeface="HGPｺﾞｼｯｸE" pitchFamily="50" charset="-128"/>
              <a:ea typeface="HGPｺﾞｼｯｸE" pitchFamily="50" charset="-128"/>
            </a:endParaRPr>
          </a:p>
        </p:txBody>
      </p:sp>
      <p:sp>
        <p:nvSpPr>
          <p:cNvPr id="17414" name="テキスト ボックス 6"/>
          <p:cNvSpPr txBox="1">
            <a:spLocks noChangeArrowheads="1"/>
          </p:cNvSpPr>
          <p:nvPr/>
        </p:nvSpPr>
        <p:spPr bwMode="auto">
          <a:xfrm>
            <a:off x="0" y="3501008"/>
            <a:ext cx="842968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orbel" pitchFamily="34" charset="0"/>
                <a:ea typeface="ＭＳ ゴシック" pitchFamily="49" charset="-128"/>
              </a:defRPr>
            </a:lvl1pPr>
            <a:lvl2pPr marL="742950" indent="-285750">
              <a:defRPr kumimoji="1">
                <a:solidFill>
                  <a:schemeClr val="tx1"/>
                </a:solidFill>
                <a:latin typeface="Corbel" pitchFamily="34" charset="0"/>
                <a:ea typeface="ＭＳ ゴシック" pitchFamily="49" charset="-128"/>
              </a:defRPr>
            </a:lvl2pPr>
            <a:lvl3pPr marL="1143000" indent="-228600">
              <a:defRPr kumimoji="1">
                <a:solidFill>
                  <a:schemeClr val="tx1"/>
                </a:solidFill>
                <a:latin typeface="Corbel" pitchFamily="34" charset="0"/>
                <a:ea typeface="ＭＳ ゴシック" pitchFamily="49" charset="-128"/>
              </a:defRPr>
            </a:lvl3pPr>
            <a:lvl4pPr marL="1600200" indent="-228600">
              <a:defRPr kumimoji="1">
                <a:solidFill>
                  <a:schemeClr val="tx1"/>
                </a:solidFill>
                <a:latin typeface="Corbel" pitchFamily="34" charset="0"/>
                <a:ea typeface="ＭＳ ゴシック" pitchFamily="49" charset="-128"/>
              </a:defRPr>
            </a:lvl4pPr>
            <a:lvl5pPr marL="2057400" indent="-228600">
              <a:defRPr kumimoji="1">
                <a:solidFill>
                  <a:schemeClr val="tx1"/>
                </a:solidFill>
                <a:latin typeface="Corbel" pitchFamily="34" charset="0"/>
                <a:ea typeface="ＭＳ ゴシック" pitchFamily="49" charset="-128"/>
              </a:defRPr>
            </a:lvl5pPr>
            <a:lvl6pPr marL="2514600" indent="-228600" fontAlgn="base">
              <a:spcBef>
                <a:spcPct val="0"/>
              </a:spcBef>
              <a:spcAft>
                <a:spcPct val="0"/>
              </a:spcAft>
              <a:defRPr kumimoji="1">
                <a:solidFill>
                  <a:schemeClr val="tx1"/>
                </a:solidFill>
                <a:latin typeface="Corbel" pitchFamily="34" charset="0"/>
                <a:ea typeface="ＭＳ ゴシック" pitchFamily="49" charset="-128"/>
              </a:defRPr>
            </a:lvl6pPr>
            <a:lvl7pPr marL="2971800" indent="-228600" fontAlgn="base">
              <a:spcBef>
                <a:spcPct val="0"/>
              </a:spcBef>
              <a:spcAft>
                <a:spcPct val="0"/>
              </a:spcAft>
              <a:defRPr kumimoji="1">
                <a:solidFill>
                  <a:schemeClr val="tx1"/>
                </a:solidFill>
                <a:latin typeface="Corbel" pitchFamily="34" charset="0"/>
                <a:ea typeface="ＭＳ ゴシック" pitchFamily="49" charset="-128"/>
              </a:defRPr>
            </a:lvl7pPr>
            <a:lvl8pPr marL="3429000" indent="-228600" fontAlgn="base">
              <a:spcBef>
                <a:spcPct val="0"/>
              </a:spcBef>
              <a:spcAft>
                <a:spcPct val="0"/>
              </a:spcAft>
              <a:defRPr kumimoji="1">
                <a:solidFill>
                  <a:schemeClr val="tx1"/>
                </a:solidFill>
                <a:latin typeface="Corbel" pitchFamily="34" charset="0"/>
                <a:ea typeface="ＭＳ ゴシック" pitchFamily="49" charset="-128"/>
              </a:defRPr>
            </a:lvl8pPr>
            <a:lvl9pPr marL="3886200" indent="-228600" fontAlgn="base">
              <a:spcBef>
                <a:spcPct val="0"/>
              </a:spcBef>
              <a:spcAft>
                <a:spcPct val="0"/>
              </a:spcAft>
              <a:defRPr kumimoji="1">
                <a:solidFill>
                  <a:schemeClr val="tx1"/>
                </a:solidFill>
                <a:latin typeface="Corbel" pitchFamily="34" charset="0"/>
                <a:ea typeface="ＭＳ ゴシック" pitchFamily="49" charset="-128"/>
              </a:defRPr>
            </a:lvl9pPr>
          </a:lstStyle>
          <a:p>
            <a:pPr algn="r"/>
            <a:r>
              <a:rPr lang="ja-JP" altLang="en-US" sz="1200" dirty="0">
                <a:latin typeface="+mn-ea"/>
                <a:ea typeface="+mn-ea"/>
              </a:rPr>
              <a:t>（資料出所）厚生労働省職業</a:t>
            </a:r>
            <a:r>
              <a:rPr lang="ja-JP" altLang="en-US" sz="1200" dirty="0" smtClean="0">
                <a:latin typeface="+mn-ea"/>
                <a:ea typeface="+mn-ea"/>
              </a:rPr>
              <a:t>安定局労働市場センター業務室調べ（</a:t>
            </a:r>
            <a:r>
              <a:rPr lang="en-US" altLang="ja-JP" sz="1200" dirty="0" smtClean="0">
                <a:latin typeface="+mn-ea"/>
                <a:ea typeface="+mn-ea"/>
              </a:rPr>
              <a:t>H17</a:t>
            </a:r>
            <a:r>
              <a:rPr lang="ja-JP" altLang="en-US" sz="1200" dirty="0" smtClean="0">
                <a:latin typeface="+mn-ea"/>
                <a:ea typeface="+mn-ea"/>
              </a:rPr>
              <a:t>卒）</a:t>
            </a:r>
            <a:endParaRPr lang="ja-JP" altLang="en-US" sz="1200" dirty="0">
              <a:latin typeface="+mn-ea"/>
              <a:ea typeface="+mn-ea"/>
            </a:endParaRPr>
          </a:p>
        </p:txBody>
      </p:sp>
      <p:sp>
        <p:nvSpPr>
          <p:cNvPr id="13" name="テキスト ボックス 12"/>
          <p:cNvSpPr txBox="1"/>
          <p:nvPr/>
        </p:nvSpPr>
        <p:spPr>
          <a:xfrm>
            <a:off x="2000232" y="3212976"/>
            <a:ext cx="723275" cy="307777"/>
          </a:xfrm>
          <a:prstGeom prst="rect">
            <a:avLst/>
          </a:prstGeom>
          <a:noFill/>
        </p:spPr>
        <p:txBody>
          <a:bodyPr wrap="none" rtlCol="0">
            <a:spAutoFit/>
          </a:bodyPr>
          <a:lstStyle/>
          <a:p>
            <a:r>
              <a:rPr lang="ja-JP" altLang="en-US" sz="1400" b="1" dirty="0" smtClean="0"/>
              <a:t>中卒者</a:t>
            </a:r>
            <a:endParaRPr kumimoji="1" lang="ja-JP" altLang="en-US" sz="1400" b="1" dirty="0"/>
          </a:p>
        </p:txBody>
      </p:sp>
      <p:sp>
        <p:nvSpPr>
          <p:cNvPr id="14" name="テキスト ボックス 13"/>
          <p:cNvSpPr txBox="1"/>
          <p:nvPr/>
        </p:nvSpPr>
        <p:spPr>
          <a:xfrm>
            <a:off x="4427984" y="3212976"/>
            <a:ext cx="723275" cy="307777"/>
          </a:xfrm>
          <a:prstGeom prst="rect">
            <a:avLst/>
          </a:prstGeom>
          <a:noFill/>
        </p:spPr>
        <p:txBody>
          <a:bodyPr wrap="none" rtlCol="0">
            <a:spAutoFit/>
          </a:bodyPr>
          <a:lstStyle/>
          <a:p>
            <a:r>
              <a:rPr lang="ja-JP" altLang="en-US" sz="1400" b="1" dirty="0" smtClean="0"/>
              <a:t>高卒者</a:t>
            </a:r>
            <a:endParaRPr kumimoji="1" lang="ja-JP" altLang="en-US" sz="1400" b="1" dirty="0"/>
          </a:p>
        </p:txBody>
      </p:sp>
      <p:sp>
        <p:nvSpPr>
          <p:cNvPr id="15" name="テキスト ボックス 14"/>
          <p:cNvSpPr txBox="1"/>
          <p:nvPr/>
        </p:nvSpPr>
        <p:spPr>
          <a:xfrm>
            <a:off x="6804248" y="3212976"/>
            <a:ext cx="723275" cy="307777"/>
          </a:xfrm>
          <a:prstGeom prst="rect">
            <a:avLst/>
          </a:prstGeom>
          <a:noFill/>
        </p:spPr>
        <p:txBody>
          <a:bodyPr wrap="none" rtlCol="0">
            <a:spAutoFit/>
          </a:bodyPr>
          <a:lstStyle/>
          <a:p>
            <a:r>
              <a:rPr lang="ja-JP" altLang="en-US" sz="1400" b="1" dirty="0" smtClean="0"/>
              <a:t>大卒者</a:t>
            </a:r>
            <a:endParaRPr kumimoji="1" lang="ja-JP" altLang="en-US" sz="1400" b="1" dirty="0"/>
          </a:p>
        </p:txBody>
      </p:sp>
      <p:sp>
        <p:nvSpPr>
          <p:cNvPr id="21" name="テキスト ボックス 20"/>
          <p:cNvSpPr txBox="1"/>
          <p:nvPr/>
        </p:nvSpPr>
        <p:spPr>
          <a:xfrm>
            <a:off x="5160094" y="5135133"/>
            <a:ext cx="2889993" cy="584775"/>
          </a:xfrm>
          <a:prstGeom prst="rect">
            <a:avLst/>
          </a:prstGeom>
          <a:noFill/>
        </p:spPr>
        <p:txBody>
          <a:bodyPr wrap="square" rtlCol="0">
            <a:spAutoFit/>
          </a:bodyPr>
          <a:lstStyle/>
          <a:p>
            <a:pPr algn="ctr"/>
            <a:r>
              <a:rPr kumimoji="1" lang="ja-JP" altLang="en-US" sz="1600" b="1" dirty="0" smtClean="0">
                <a:solidFill>
                  <a:schemeClr val="bg1"/>
                </a:solidFill>
                <a:latin typeface="+mn-ea"/>
                <a:ea typeface="+mn-ea"/>
              </a:rPr>
              <a:t>採用がなかった事業所</a:t>
            </a:r>
            <a:endParaRPr kumimoji="1" lang="en-US" altLang="ja-JP" sz="1600" b="1" dirty="0" smtClean="0">
              <a:solidFill>
                <a:schemeClr val="bg1"/>
              </a:solidFill>
              <a:latin typeface="+mn-ea"/>
              <a:ea typeface="+mn-ea"/>
            </a:endParaRPr>
          </a:p>
          <a:p>
            <a:pPr algn="ctr"/>
            <a:r>
              <a:rPr lang="en-US" altLang="ja-JP" sz="1600" b="1" dirty="0" smtClean="0">
                <a:solidFill>
                  <a:schemeClr val="bg1"/>
                </a:solidFill>
                <a:latin typeface="+mn-ea"/>
                <a:ea typeface="+mn-ea"/>
              </a:rPr>
              <a:t>40.4</a:t>
            </a:r>
            <a:r>
              <a:rPr lang="ja-JP" altLang="en-US" sz="1600" b="1" dirty="0" smtClean="0">
                <a:solidFill>
                  <a:schemeClr val="bg1"/>
                </a:solidFill>
                <a:latin typeface="+mn-ea"/>
                <a:ea typeface="+mn-ea"/>
              </a:rPr>
              <a:t>％</a:t>
            </a:r>
            <a:endParaRPr kumimoji="1" lang="ja-JP" altLang="en-US" sz="1600" b="1" dirty="0">
              <a:solidFill>
                <a:schemeClr val="bg1"/>
              </a:solidFill>
              <a:latin typeface="+mn-ea"/>
              <a:ea typeface="+mn-ea"/>
            </a:endParaRPr>
          </a:p>
        </p:txBody>
      </p:sp>
      <p:sp>
        <p:nvSpPr>
          <p:cNvPr id="20" name="テキスト ボックス 19"/>
          <p:cNvSpPr txBox="1"/>
          <p:nvPr/>
        </p:nvSpPr>
        <p:spPr>
          <a:xfrm>
            <a:off x="1835696" y="5148481"/>
            <a:ext cx="2889993" cy="584775"/>
          </a:xfrm>
          <a:prstGeom prst="rect">
            <a:avLst/>
          </a:prstGeom>
          <a:noFill/>
        </p:spPr>
        <p:txBody>
          <a:bodyPr wrap="square" rtlCol="0">
            <a:spAutoFit/>
          </a:bodyPr>
          <a:lstStyle/>
          <a:p>
            <a:pPr algn="ctr"/>
            <a:r>
              <a:rPr kumimoji="1" lang="ja-JP" altLang="en-US" sz="1600" b="1" dirty="0" smtClean="0">
                <a:solidFill>
                  <a:schemeClr val="bg1"/>
                </a:solidFill>
                <a:latin typeface="+mn-ea"/>
                <a:ea typeface="+mn-ea"/>
              </a:rPr>
              <a:t>採用があった事業所</a:t>
            </a:r>
            <a:endParaRPr kumimoji="1" lang="en-US" altLang="ja-JP" sz="1600" b="1" dirty="0" smtClean="0">
              <a:solidFill>
                <a:schemeClr val="bg1"/>
              </a:solidFill>
              <a:latin typeface="+mn-ea"/>
              <a:ea typeface="+mn-ea"/>
            </a:endParaRPr>
          </a:p>
          <a:p>
            <a:pPr algn="ctr"/>
            <a:r>
              <a:rPr lang="en-US" altLang="ja-JP" sz="1600" b="1" dirty="0" smtClean="0">
                <a:solidFill>
                  <a:schemeClr val="bg1"/>
                </a:solidFill>
                <a:latin typeface="+mn-ea"/>
                <a:ea typeface="+mn-ea"/>
              </a:rPr>
              <a:t>59.6</a:t>
            </a:r>
            <a:r>
              <a:rPr lang="ja-JP" altLang="en-US" sz="1600" b="1" dirty="0" smtClean="0">
                <a:solidFill>
                  <a:schemeClr val="bg1"/>
                </a:solidFill>
                <a:latin typeface="+mn-ea"/>
                <a:ea typeface="+mn-ea"/>
              </a:rPr>
              <a:t>％</a:t>
            </a:r>
            <a:endParaRPr kumimoji="1" lang="ja-JP" altLang="en-US" sz="1600" b="1" dirty="0">
              <a:solidFill>
                <a:schemeClr val="bg1"/>
              </a:solidFill>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000240"/>
            <a:ext cx="9388927" cy="1362075"/>
          </a:xfrm>
        </p:spPr>
        <p:txBody>
          <a:bodyPr>
            <a:noAutofit/>
          </a:bodyPr>
          <a:lstStyle/>
          <a:p>
            <a:pPr algn="ctr" fontAlgn="auto">
              <a:spcAft>
                <a:spcPts val="0"/>
              </a:spcAft>
              <a:defRPr/>
            </a:pPr>
            <a:r>
              <a:rPr lang="ja-JP" altLang="en-US" sz="6000" dirty="0" smtClean="0">
                <a:solidFill>
                  <a:srgbClr val="FF0000"/>
                </a:solidFill>
                <a:effectLst>
                  <a:glow rad="101600">
                    <a:schemeClr val="bg2">
                      <a:tint val="20000"/>
                      <a:alpha val="60000"/>
                    </a:schemeClr>
                  </a:glow>
                </a:effectLst>
              </a:rPr>
              <a:t>どうすれば若者が</a:t>
            </a:r>
            <a:r>
              <a:rPr lang="en-US" altLang="ja-JP" sz="6000" dirty="0" smtClean="0">
                <a:solidFill>
                  <a:srgbClr val="FF0000"/>
                </a:solidFill>
                <a:effectLst>
                  <a:glow rad="101600">
                    <a:schemeClr val="bg2">
                      <a:tint val="20000"/>
                      <a:alpha val="60000"/>
                    </a:schemeClr>
                  </a:glow>
                </a:effectLst>
              </a:rPr>
              <a:t/>
            </a:r>
            <a:br>
              <a:rPr lang="en-US" altLang="ja-JP" sz="6000" dirty="0" smtClean="0">
                <a:solidFill>
                  <a:srgbClr val="FF0000"/>
                </a:solidFill>
                <a:effectLst>
                  <a:glow rad="101600">
                    <a:schemeClr val="bg2">
                      <a:tint val="20000"/>
                      <a:alpha val="60000"/>
                    </a:schemeClr>
                  </a:glow>
                </a:effectLst>
              </a:rPr>
            </a:br>
            <a:r>
              <a:rPr lang="ja-JP" altLang="en-US" sz="6000" dirty="0" smtClean="0">
                <a:solidFill>
                  <a:srgbClr val="FF0000"/>
                </a:solidFill>
                <a:effectLst>
                  <a:glow rad="101600">
                    <a:schemeClr val="bg2">
                      <a:tint val="20000"/>
                      <a:alpha val="60000"/>
                    </a:schemeClr>
                  </a:glow>
                </a:effectLst>
              </a:rPr>
              <a:t>働き続けられるのか？</a:t>
            </a:r>
            <a:endParaRPr lang="ja-JP" altLang="en-US" sz="6000" dirty="0">
              <a:solidFill>
                <a:srgbClr val="FF0000"/>
              </a:solidFill>
              <a:effectLst>
                <a:glow rad="101600">
                  <a:schemeClr val="bg2">
                    <a:tint val="20000"/>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720080"/>
          </a:xfrm>
        </p:spPr>
        <p:txBody>
          <a:bodyPr>
            <a:noAutofit/>
          </a:bodyPr>
          <a:lstStyle/>
          <a:p>
            <a:pPr>
              <a:defRPr/>
            </a:pPr>
            <a:r>
              <a:rPr lang="ja-JP" altLang="en-US" dirty="0" smtClean="0">
                <a:latin typeface="HGPｺﾞｼｯｸE" pitchFamily="50" charset="-128"/>
                <a:ea typeface="HGPｺﾞｼｯｸE" pitchFamily="50" charset="-128"/>
              </a:rPr>
              <a:t>若年者の離職理由</a:t>
            </a:r>
            <a:endParaRPr lang="ja-JP" altLang="en-US" dirty="0">
              <a:latin typeface="HGPｺﾞｼｯｸE" pitchFamily="50" charset="-128"/>
              <a:ea typeface="HGPｺﾞｼｯｸE" pitchFamily="50" charset="-128"/>
            </a:endParaRPr>
          </a:p>
        </p:txBody>
      </p:sp>
      <p:graphicFrame>
        <p:nvGraphicFramePr>
          <p:cNvPr id="6" name="コンテンツ プレースホルダー 3"/>
          <p:cNvGraphicFramePr>
            <a:graphicFrameLocks/>
          </p:cNvGraphicFramePr>
          <p:nvPr>
            <p:extLst>
              <p:ext uri="{D42A27DB-BD31-4B8C-83A1-F6EECF244321}">
                <p14:modId xmlns="" xmlns:p14="http://schemas.microsoft.com/office/powerpoint/2010/main" val="2098396601"/>
              </p:ext>
            </p:extLst>
          </p:nvPr>
        </p:nvGraphicFramePr>
        <p:xfrm>
          <a:off x="179512" y="1052736"/>
          <a:ext cx="8712968"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4" name="パイ 3"/>
          <p:cNvSpPr/>
          <p:nvPr/>
        </p:nvSpPr>
        <p:spPr>
          <a:xfrm rot="16200000">
            <a:off x="2771800" y="1916832"/>
            <a:ext cx="4248472" cy="4248472"/>
          </a:xfrm>
          <a:prstGeom prst="pie">
            <a:avLst>
              <a:gd name="adj1" fmla="val 0"/>
              <a:gd name="adj2" fmla="val 19597623"/>
            </a:avLst>
          </a:prstGeom>
          <a:noFill/>
          <a:ln w="76200">
            <a:solidFill>
              <a:srgbClr val="FF0000"/>
            </a:solidFill>
          </a:ln>
          <a:effectLst>
            <a:outerShdw blurRad="50800" dist="635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5" name="線吹き出し 1 4"/>
          <p:cNvSpPr/>
          <p:nvPr/>
        </p:nvSpPr>
        <p:spPr>
          <a:xfrm>
            <a:off x="6228184" y="1700808"/>
            <a:ext cx="2915816" cy="360040"/>
          </a:xfrm>
          <a:prstGeom prst="callout1">
            <a:avLst>
              <a:gd name="adj1" fmla="val -11129"/>
              <a:gd name="adj2" fmla="val 3350"/>
              <a:gd name="adj3" fmla="val 85111"/>
              <a:gd name="adj4" fmla="val -23268"/>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smtClean="0">
                <a:solidFill>
                  <a:srgbClr val="FF0000"/>
                </a:solidFill>
              </a:rPr>
              <a:t>若者側の理由が９割</a:t>
            </a:r>
            <a:endParaRPr kumimoji="1" lang="en-US" altLang="ja-JP" sz="3200" dirty="0" smtClean="0">
              <a:solidFill>
                <a:srgbClr val="FF0000"/>
              </a:solidFill>
              <a:latin typeface="+mn-ea"/>
            </a:endParaRPr>
          </a:p>
        </p:txBody>
      </p:sp>
    </p:spTree>
    <p:extLst>
      <p:ext uri="{BB962C8B-B14F-4D97-AF65-F5344CB8AC3E}">
        <p14:creationId xmlns="" xmlns:p14="http://schemas.microsoft.com/office/powerpoint/2010/main" val="40530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539552" y="836712"/>
            <a:ext cx="8358246" cy="461665"/>
          </a:xfrm>
          <a:prstGeom prst="rect">
            <a:avLst/>
          </a:prstGeom>
          <a:noFill/>
        </p:spPr>
        <p:txBody>
          <a:bodyPr wrap="square" rtlCol="0">
            <a:spAutoFit/>
          </a:bodyPr>
          <a:lstStyle/>
          <a:p>
            <a:pPr algn="r"/>
            <a:r>
              <a:rPr kumimoji="1" lang="ja-JP" altLang="en-US" sz="2400" dirty="0" smtClean="0"/>
              <a:t>ハローワーク、人材派遣会社等へのヒアリング</a:t>
            </a:r>
            <a:endParaRPr kumimoji="1" lang="ja-JP" altLang="en-US" sz="2400" dirty="0"/>
          </a:p>
        </p:txBody>
      </p:sp>
      <p:sp>
        <p:nvSpPr>
          <p:cNvPr id="2" name="タイトル 1"/>
          <p:cNvSpPr>
            <a:spLocks noGrp="1"/>
          </p:cNvSpPr>
          <p:nvPr>
            <p:ph type="title"/>
          </p:nvPr>
        </p:nvSpPr>
        <p:spPr>
          <a:xfrm>
            <a:off x="482771" y="-171400"/>
            <a:ext cx="8229600" cy="1143000"/>
          </a:xfrm>
        </p:spPr>
        <p:txBody>
          <a:bodyPr/>
          <a:lstStyle/>
          <a:p>
            <a:pPr fontAlgn="auto">
              <a:spcAft>
                <a:spcPts val="0"/>
              </a:spcAft>
              <a:defRPr/>
            </a:pPr>
            <a:r>
              <a:rPr lang="ja-JP" altLang="en-US" dirty="0" smtClean="0">
                <a:latin typeface="HGPｺﾞｼｯｸE" pitchFamily="50" charset="-128"/>
                <a:ea typeface="HGPｺﾞｼｯｸE" pitchFamily="50" charset="-128"/>
              </a:rPr>
              <a:t>若者の早期離職の原因</a:t>
            </a:r>
            <a:endParaRPr lang="ja-JP" altLang="en-US" dirty="0">
              <a:latin typeface="HGPｺﾞｼｯｸE" pitchFamily="50" charset="-128"/>
              <a:ea typeface="HGPｺﾞｼｯｸE" pitchFamily="50" charset="-128"/>
            </a:endParaRPr>
          </a:p>
        </p:txBody>
      </p:sp>
      <p:sp>
        <p:nvSpPr>
          <p:cNvPr id="3" name="コンテンツ プレースホルダー 2"/>
          <p:cNvSpPr>
            <a:spLocks noGrp="1"/>
          </p:cNvSpPr>
          <p:nvPr>
            <p:ph idx="1"/>
          </p:nvPr>
        </p:nvSpPr>
        <p:spPr>
          <a:xfrm>
            <a:off x="467544" y="1692633"/>
            <a:ext cx="4680519" cy="1304319"/>
          </a:xfrm>
        </p:spPr>
        <p:txBody>
          <a:bodyPr rtlCol="0">
            <a:normAutofit/>
          </a:bodyPr>
          <a:lstStyle/>
          <a:p>
            <a:pPr marL="0" indent="0">
              <a:buNone/>
              <a:defRPr/>
            </a:pPr>
            <a:r>
              <a:rPr lang="ja-JP" altLang="en-US" sz="3600" dirty="0" smtClean="0">
                <a:latin typeface="HGPｺﾞｼｯｸE" pitchFamily="50" charset="-128"/>
                <a:ea typeface="HGPｺﾞｼｯｸE" pitchFamily="50" charset="-128"/>
              </a:rPr>
              <a:t>①非正規雇用が多い</a:t>
            </a:r>
            <a:endParaRPr lang="en-US" altLang="ja-JP" sz="3600" dirty="0" smtClean="0">
              <a:latin typeface="HGPｺﾞｼｯｸE" pitchFamily="50" charset="-128"/>
              <a:ea typeface="HGPｺﾞｼｯｸE" pitchFamily="50" charset="-128"/>
            </a:endParaRPr>
          </a:p>
          <a:p>
            <a:pPr marL="0" indent="0">
              <a:buNone/>
              <a:defRPr/>
            </a:pPr>
            <a:r>
              <a:rPr lang="ja-JP" altLang="en-US" sz="3600" dirty="0" smtClean="0">
                <a:latin typeface="HGPｺﾞｼｯｸE" pitchFamily="50" charset="-128"/>
                <a:ea typeface="HGPｺﾞｼｯｸE" pitchFamily="50" charset="-128"/>
              </a:rPr>
              <a:t>②人材</a:t>
            </a:r>
            <a:r>
              <a:rPr lang="ja-JP" altLang="en-US" sz="3600" dirty="0">
                <a:latin typeface="HGPｺﾞｼｯｸE" pitchFamily="50" charset="-128"/>
                <a:ea typeface="HGPｺﾞｼｯｸE" pitchFamily="50" charset="-128"/>
              </a:rPr>
              <a:t>育成が</a:t>
            </a:r>
            <a:r>
              <a:rPr lang="ja-JP" altLang="en-US" sz="3600" dirty="0" smtClean="0">
                <a:latin typeface="HGPｺﾞｼｯｸE" pitchFamily="50" charset="-128"/>
                <a:ea typeface="HGPｺﾞｼｯｸE" pitchFamily="50" charset="-128"/>
              </a:rPr>
              <a:t>できない</a:t>
            </a:r>
            <a:endParaRPr lang="en-US" altLang="ja-JP" sz="3600" dirty="0" smtClean="0">
              <a:latin typeface="HGPｺﾞｼｯｸE" pitchFamily="50" charset="-128"/>
              <a:ea typeface="HGPｺﾞｼｯｸE" pitchFamily="50" charset="-128"/>
            </a:endParaRPr>
          </a:p>
        </p:txBody>
      </p:sp>
      <p:sp>
        <p:nvSpPr>
          <p:cNvPr id="21" name="円/楕円 20"/>
          <p:cNvSpPr/>
          <p:nvPr/>
        </p:nvSpPr>
        <p:spPr>
          <a:xfrm rot="21017657">
            <a:off x="251520" y="980728"/>
            <a:ext cx="1589754" cy="70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企業</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22" name="円/楕円 21"/>
          <p:cNvSpPr/>
          <p:nvPr/>
        </p:nvSpPr>
        <p:spPr>
          <a:xfrm rot="21017657">
            <a:off x="373460" y="3269770"/>
            <a:ext cx="1589754" cy="727329"/>
          </a:xfrm>
          <a:prstGeom prst="ellipse">
            <a:avLst/>
          </a:prstGeom>
          <a:solidFill>
            <a:schemeClr val="accent6"/>
          </a:solidFill>
          <a:ln>
            <a:solidFill>
              <a:srgbClr val="E46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若者</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23" name="コンテンツ プレースホルダー 2"/>
          <p:cNvSpPr txBox="1">
            <a:spLocks/>
          </p:cNvSpPr>
          <p:nvPr/>
        </p:nvSpPr>
        <p:spPr>
          <a:xfrm>
            <a:off x="467544" y="4005065"/>
            <a:ext cx="4680519"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rPr>
              <a:t>③人間力が不足</a:t>
            </a:r>
            <a:endParaRPr kumimoji="1" lang="en-US" altLang="ja-JP"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rPr>
              <a:t>④職業理解が不足</a:t>
            </a:r>
            <a:endParaRPr kumimoji="1" lang="ja-JP" altLang="en-US" sz="3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乗算記号 13"/>
          <p:cNvSpPr/>
          <p:nvPr/>
        </p:nvSpPr>
        <p:spPr>
          <a:xfrm>
            <a:off x="6043223" y="1412776"/>
            <a:ext cx="1193073" cy="1207036"/>
          </a:xfrm>
          <a:prstGeom prst="mathMultiply">
            <a:avLst>
              <a:gd name="adj1" fmla="val 1128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2"/>
          <p:cNvSpPr txBox="1">
            <a:spLocks/>
          </p:cNvSpPr>
          <p:nvPr/>
        </p:nvSpPr>
        <p:spPr>
          <a:xfrm>
            <a:off x="5220072" y="4005065"/>
            <a:ext cx="3816424" cy="1368152"/>
          </a:xfrm>
          <a:prstGeom prst="rect">
            <a:avLst/>
          </a:prstGeom>
        </p:spPr>
        <p:txBody>
          <a:bodyPr vert="horz" lIns="91440" tIns="45720" rIns="91440" bIns="45720" rtlCol="0">
            <a:normAutofit/>
          </a:bodyPr>
          <a:lstStyle/>
          <a:p>
            <a:r>
              <a:rPr lang="ja-JP" altLang="en-US" sz="3600" b="1" dirty="0" smtClean="0"/>
              <a:t>人間力の向上</a:t>
            </a:r>
          </a:p>
          <a:p>
            <a:pPr marL="342900" lvl="0" indent="-342900" fontAlgn="auto">
              <a:spcBef>
                <a:spcPct val="20000"/>
              </a:spcBef>
              <a:spcAft>
                <a:spcPts val="0"/>
              </a:spcAft>
              <a:defRPr/>
            </a:pPr>
            <a:r>
              <a:rPr lang="ja-JP" altLang="en-US" sz="3600" dirty="0" smtClean="0">
                <a:latin typeface="HGPｺﾞｼｯｸE" pitchFamily="50" charset="-128"/>
                <a:ea typeface="HGPｺﾞｼｯｸE" pitchFamily="50" charset="-128"/>
              </a:rPr>
              <a:t>職業理解の向上</a:t>
            </a:r>
          </a:p>
        </p:txBody>
      </p:sp>
      <p:sp>
        <p:nvSpPr>
          <p:cNvPr id="25" name="コンテンツ プレースホルダー 2"/>
          <p:cNvSpPr txBox="1">
            <a:spLocks/>
          </p:cNvSpPr>
          <p:nvPr/>
        </p:nvSpPr>
        <p:spPr>
          <a:xfrm>
            <a:off x="5220072" y="1692633"/>
            <a:ext cx="3816424" cy="1304319"/>
          </a:xfrm>
          <a:prstGeom prst="rect">
            <a:avLst/>
          </a:prstGeom>
        </p:spPr>
        <p:txBody>
          <a:bodyPr vert="horz" lIns="91440" tIns="45720" rIns="91440" bIns="45720" rtlCol="0">
            <a:normAutofit/>
          </a:bodyPr>
          <a:lstStyle/>
          <a:p>
            <a:r>
              <a:rPr lang="ja-JP" altLang="en-US" sz="3600" b="1" dirty="0" smtClean="0"/>
              <a:t>正規雇用を増やす</a:t>
            </a:r>
          </a:p>
          <a:p>
            <a:pPr lvl="0" fontAlgn="auto">
              <a:spcBef>
                <a:spcPct val="20000"/>
              </a:spcBef>
              <a:spcAft>
                <a:spcPts val="0"/>
              </a:spcAft>
              <a:defRPr/>
            </a:pPr>
            <a:r>
              <a:rPr lang="ja-JP" altLang="en-US" sz="3600" dirty="0" smtClean="0">
                <a:latin typeface="HGPｺﾞｼｯｸE" pitchFamily="50" charset="-128"/>
                <a:ea typeface="HGPｺﾞｼｯｸE" pitchFamily="50" charset="-128"/>
              </a:rPr>
              <a:t>人材育成の実施</a:t>
            </a:r>
          </a:p>
        </p:txBody>
      </p:sp>
      <p:sp>
        <p:nvSpPr>
          <p:cNvPr id="2" name="タイトル 1"/>
          <p:cNvSpPr>
            <a:spLocks noGrp="1"/>
          </p:cNvSpPr>
          <p:nvPr>
            <p:ph type="title"/>
          </p:nvPr>
        </p:nvSpPr>
        <p:spPr>
          <a:xfrm>
            <a:off x="482771" y="-171400"/>
            <a:ext cx="8229600" cy="1143000"/>
          </a:xfrm>
        </p:spPr>
        <p:txBody>
          <a:bodyPr/>
          <a:lstStyle/>
          <a:p>
            <a:pPr fontAlgn="auto">
              <a:spcAft>
                <a:spcPts val="0"/>
              </a:spcAft>
              <a:defRPr/>
            </a:pPr>
            <a:r>
              <a:rPr lang="ja-JP" altLang="en-US" dirty="0" smtClean="0">
                <a:latin typeface="HGPｺﾞｼｯｸE" pitchFamily="50" charset="-128"/>
                <a:ea typeface="HGPｺﾞｼｯｸE" pitchFamily="50" charset="-128"/>
              </a:rPr>
              <a:t>原因から解決手段へ</a:t>
            </a:r>
            <a:endParaRPr lang="ja-JP" altLang="en-US" dirty="0">
              <a:latin typeface="HGPｺﾞｼｯｸE" pitchFamily="50" charset="-128"/>
              <a:ea typeface="HGPｺﾞｼｯｸE" pitchFamily="50" charset="-128"/>
            </a:endParaRPr>
          </a:p>
        </p:txBody>
      </p:sp>
      <p:sp>
        <p:nvSpPr>
          <p:cNvPr id="3" name="コンテンツ プレースホルダー 2"/>
          <p:cNvSpPr>
            <a:spLocks noGrp="1"/>
          </p:cNvSpPr>
          <p:nvPr>
            <p:ph idx="1"/>
          </p:nvPr>
        </p:nvSpPr>
        <p:spPr>
          <a:xfrm>
            <a:off x="467544" y="1692633"/>
            <a:ext cx="4680519" cy="1304319"/>
          </a:xfrm>
        </p:spPr>
        <p:txBody>
          <a:bodyPr rtlCol="0">
            <a:normAutofit/>
          </a:bodyPr>
          <a:lstStyle/>
          <a:p>
            <a:pPr marL="0" indent="0">
              <a:buNone/>
              <a:defRPr/>
            </a:pPr>
            <a:r>
              <a:rPr lang="ja-JP" altLang="en-US" sz="3600" dirty="0" smtClean="0">
                <a:latin typeface="HGPｺﾞｼｯｸE" pitchFamily="50" charset="-128"/>
                <a:ea typeface="HGPｺﾞｼｯｸE" pitchFamily="50" charset="-128"/>
              </a:rPr>
              <a:t>①非正規雇用が多い</a:t>
            </a:r>
            <a:endParaRPr lang="en-US" altLang="ja-JP" sz="3600" dirty="0" smtClean="0">
              <a:latin typeface="HGPｺﾞｼｯｸE" pitchFamily="50" charset="-128"/>
              <a:ea typeface="HGPｺﾞｼｯｸE" pitchFamily="50" charset="-128"/>
            </a:endParaRPr>
          </a:p>
          <a:p>
            <a:pPr marL="0" indent="0">
              <a:buNone/>
              <a:defRPr/>
            </a:pPr>
            <a:r>
              <a:rPr lang="ja-JP" altLang="en-US" sz="3600" dirty="0" smtClean="0">
                <a:latin typeface="HGPｺﾞｼｯｸE" pitchFamily="50" charset="-128"/>
                <a:ea typeface="HGPｺﾞｼｯｸE" pitchFamily="50" charset="-128"/>
              </a:rPr>
              <a:t>②人材</a:t>
            </a:r>
            <a:r>
              <a:rPr lang="ja-JP" altLang="en-US" sz="3600" dirty="0">
                <a:latin typeface="HGPｺﾞｼｯｸE" pitchFamily="50" charset="-128"/>
                <a:ea typeface="HGPｺﾞｼｯｸE" pitchFamily="50" charset="-128"/>
              </a:rPr>
              <a:t>育成が</a:t>
            </a:r>
            <a:r>
              <a:rPr lang="ja-JP" altLang="en-US" sz="3600" dirty="0" smtClean="0">
                <a:latin typeface="HGPｺﾞｼｯｸE" pitchFamily="50" charset="-128"/>
                <a:ea typeface="HGPｺﾞｼｯｸE" pitchFamily="50" charset="-128"/>
              </a:rPr>
              <a:t>できない</a:t>
            </a:r>
            <a:endParaRPr lang="en-US" altLang="ja-JP" sz="3600" dirty="0" smtClean="0">
              <a:latin typeface="HGPｺﾞｼｯｸE" pitchFamily="50" charset="-128"/>
              <a:ea typeface="HGPｺﾞｼｯｸE" pitchFamily="50" charset="-128"/>
            </a:endParaRPr>
          </a:p>
        </p:txBody>
      </p:sp>
      <p:sp>
        <p:nvSpPr>
          <p:cNvPr id="6" name="右矢印 5"/>
          <p:cNvSpPr/>
          <p:nvPr/>
        </p:nvSpPr>
        <p:spPr>
          <a:xfrm>
            <a:off x="4932040" y="2564904"/>
            <a:ext cx="432048" cy="288032"/>
          </a:xfrm>
          <a:prstGeom prst="rightArrow">
            <a:avLst>
              <a:gd name="adj1" fmla="val 50000"/>
              <a:gd name="adj2" fmla="val 65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372200" y="5373216"/>
            <a:ext cx="648072" cy="504056"/>
          </a:xfrm>
          <a:prstGeom prst="downArrow">
            <a:avLst>
              <a:gd name="adj1" fmla="val 31712"/>
              <a:gd name="adj2" fmla="val 50399"/>
            </a:avLst>
          </a:prstGeom>
          <a:solidFill>
            <a:srgbClr val="00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59879" y="980728"/>
            <a:ext cx="1672714" cy="523220"/>
          </a:xfrm>
          <a:prstGeom prst="rect">
            <a:avLst/>
          </a:prstGeom>
          <a:noFill/>
        </p:spPr>
        <p:txBody>
          <a:bodyPr wrap="square" rtlCol="0">
            <a:spAutoFit/>
          </a:bodyPr>
          <a:lstStyle/>
          <a:p>
            <a:r>
              <a:rPr kumimoji="1" lang="ja-JP" altLang="en-US" sz="2800" dirty="0" smtClean="0">
                <a:solidFill>
                  <a:srgbClr val="FF0000"/>
                </a:solidFill>
              </a:rPr>
              <a:t>解決手段</a:t>
            </a:r>
            <a:endParaRPr kumimoji="1" lang="ja-JP" altLang="en-US" sz="2800" dirty="0">
              <a:solidFill>
                <a:srgbClr val="FF0000"/>
              </a:solidFill>
            </a:endParaRPr>
          </a:p>
        </p:txBody>
      </p:sp>
      <p:sp>
        <p:nvSpPr>
          <p:cNvPr id="20" name="テキスト ボックス 19"/>
          <p:cNvSpPr txBox="1"/>
          <p:nvPr/>
        </p:nvSpPr>
        <p:spPr>
          <a:xfrm>
            <a:off x="4499992" y="5949280"/>
            <a:ext cx="4392488" cy="707886"/>
          </a:xfrm>
          <a:prstGeom prst="rect">
            <a:avLst/>
          </a:prstGeom>
          <a:noFill/>
        </p:spPr>
        <p:txBody>
          <a:bodyPr wrap="square" rtlCol="0">
            <a:spAutoFit/>
          </a:bodyPr>
          <a:lstStyle/>
          <a:p>
            <a:r>
              <a:rPr kumimoji="1" lang="ja-JP" altLang="en-US" sz="4000" dirty="0" smtClean="0">
                <a:solidFill>
                  <a:srgbClr val="FF0000"/>
                </a:solidFill>
                <a:latin typeface="HG創英角ｺﾞｼｯｸUB" pitchFamily="49" charset="-128"/>
                <a:ea typeface="HG創英角ｺﾞｼｯｸUB" pitchFamily="49" charset="-128"/>
              </a:rPr>
              <a:t>研修の充実が必要</a:t>
            </a:r>
            <a:endParaRPr kumimoji="1" lang="ja-JP" altLang="en-US" sz="4000" dirty="0">
              <a:solidFill>
                <a:srgbClr val="FF0000"/>
              </a:solidFill>
              <a:latin typeface="HG創英角ｺﾞｼｯｸUB" pitchFamily="49" charset="-128"/>
              <a:ea typeface="HG創英角ｺﾞｼｯｸUB" pitchFamily="49" charset="-128"/>
            </a:endParaRPr>
          </a:p>
        </p:txBody>
      </p:sp>
      <p:sp>
        <p:nvSpPr>
          <p:cNvPr id="19" name="テキスト ボックス 18"/>
          <p:cNvSpPr txBox="1"/>
          <p:nvPr/>
        </p:nvSpPr>
        <p:spPr>
          <a:xfrm>
            <a:off x="2643174" y="908720"/>
            <a:ext cx="992722" cy="523220"/>
          </a:xfrm>
          <a:prstGeom prst="rect">
            <a:avLst/>
          </a:prstGeom>
          <a:noFill/>
        </p:spPr>
        <p:txBody>
          <a:bodyPr wrap="square" rtlCol="0">
            <a:spAutoFit/>
          </a:bodyPr>
          <a:lstStyle/>
          <a:p>
            <a:r>
              <a:rPr kumimoji="1" lang="ja-JP" altLang="en-US" sz="2800" dirty="0" smtClean="0">
                <a:solidFill>
                  <a:srgbClr val="FF0000"/>
                </a:solidFill>
              </a:rPr>
              <a:t>原因</a:t>
            </a:r>
            <a:endParaRPr kumimoji="1" lang="ja-JP" altLang="en-US" sz="2800" dirty="0">
              <a:solidFill>
                <a:srgbClr val="FF0000"/>
              </a:solidFill>
            </a:endParaRPr>
          </a:p>
        </p:txBody>
      </p:sp>
      <p:sp>
        <p:nvSpPr>
          <p:cNvPr id="21" name="円/楕円 20"/>
          <p:cNvSpPr/>
          <p:nvPr/>
        </p:nvSpPr>
        <p:spPr>
          <a:xfrm rot="21017657">
            <a:off x="251520" y="980728"/>
            <a:ext cx="1589754" cy="705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企業</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22" name="円/楕円 21"/>
          <p:cNvSpPr/>
          <p:nvPr/>
        </p:nvSpPr>
        <p:spPr>
          <a:xfrm rot="21017657">
            <a:off x="373460" y="3269770"/>
            <a:ext cx="1589754" cy="727329"/>
          </a:xfrm>
          <a:prstGeom prst="ellipse">
            <a:avLst/>
          </a:prstGeom>
          <a:solidFill>
            <a:schemeClr val="accent6"/>
          </a:solidFill>
          <a:ln>
            <a:solidFill>
              <a:srgbClr val="E46D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bg1"/>
                </a:solidFill>
                <a:latin typeface="HGP創英角ｺﾞｼｯｸUB" pitchFamily="50" charset="-128"/>
                <a:ea typeface="HGP創英角ｺﾞｼｯｸUB" pitchFamily="50" charset="-128"/>
              </a:rPr>
              <a:t>若者</a:t>
            </a:r>
            <a:endParaRPr kumimoji="1" lang="ja-JP" altLang="en-US" sz="3600" dirty="0">
              <a:solidFill>
                <a:schemeClr val="bg1"/>
              </a:solidFill>
              <a:latin typeface="HGP創英角ｺﾞｼｯｸUB" pitchFamily="50" charset="-128"/>
              <a:ea typeface="HGP創英角ｺﾞｼｯｸUB" pitchFamily="50" charset="-128"/>
            </a:endParaRPr>
          </a:p>
        </p:txBody>
      </p:sp>
      <p:sp>
        <p:nvSpPr>
          <p:cNvPr id="23" name="コンテンツ プレースホルダー 2"/>
          <p:cNvSpPr txBox="1">
            <a:spLocks/>
          </p:cNvSpPr>
          <p:nvPr/>
        </p:nvSpPr>
        <p:spPr>
          <a:xfrm>
            <a:off x="467544" y="4005065"/>
            <a:ext cx="4680519"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rPr>
              <a:t>③人間力が不足</a:t>
            </a:r>
            <a:endParaRPr kumimoji="1" lang="en-US" altLang="ja-JP"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schemeClr val="tx1"/>
                </a:solidFill>
                <a:effectLst/>
                <a:uLnTx/>
                <a:uFillTx/>
                <a:latin typeface="HGPｺﾞｼｯｸE" pitchFamily="50" charset="-128"/>
                <a:ea typeface="HGPｺﾞｼｯｸE" pitchFamily="50" charset="-128"/>
                <a:cs typeface="+mn-cs"/>
              </a:rPr>
              <a:t>④職業理解が不足</a:t>
            </a:r>
            <a:endParaRPr kumimoji="1" lang="ja-JP" altLang="en-US" sz="3600" b="0" i="0" u="none" strike="noStrike" kern="1200" cap="none" spc="0" normalizeH="0" baseline="0" noProof="0" dirty="0">
              <a:ln>
                <a:noFill/>
              </a:ln>
              <a:solidFill>
                <a:schemeClr val="tx1"/>
              </a:solidFill>
              <a:effectLst/>
              <a:uLnTx/>
              <a:uFillTx/>
              <a:latin typeface="HGPｺﾞｼｯｸE" pitchFamily="50" charset="-128"/>
              <a:ea typeface="HGPｺﾞｼｯｸE" pitchFamily="50" charset="-128"/>
              <a:cs typeface="+mn-cs"/>
            </a:endParaRPr>
          </a:p>
        </p:txBody>
      </p:sp>
      <p:sp>
        <p:nvSpPr>
          <p:cNvPr id="27" name="右矢印 26"/>
          <p:cNvSpPr/>
          <p:nvPr/>
        </p:nvSpPr>
        <p:spPr>
          <a:xfrm>
            <a:off x="4932040" y="1916832"/>
            <a:ext cx="432048" cy="288032"/>
          </a:xfrm>
          <a:prstGeom prst="rightArrow">
            <a:avLst>
              <a:gd name="adj1" fmla="val 50000"/>
              <a:gd name="adj2" fmla="val 65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4932040" y="4869160"/>
            <a:ext cx="432048" cy="288032"/>
          </a:xfrm>
          <a:prstGeom prst="rightArrow">
            <a:avLst>
              <a:gd name="adj1" fmla="val 50000"/>
              <a:gd name="adj2" fmla="val 65716"/>
            </a:avLst>
          </a:prstGeom>
          <a:solidFill>
            <a:schemeClr val="accent6"/>
          </a:solidFill>
          <a:ln>
            <a:solidFill>
              <a:srgbClr val="E46D0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9" name="右矢印 28"/>
          <p:cNvSpPr/>
          <p:nvPr/>
        </p:nvSpPr>
        <p:spPr>
          <a:xfrm>
            <a:off x="4932040" y="4221088"/>
            <a:ext cx="432048" cy="288032"/>
          </a:xfrm>
          <a:prstGeom prst="rightArrow">
            <a:avLst>
              <a:gd name="adj1" fmla="val 50000"/>
              <a:gd name="adj2" fmla="val 65716"/>
            </a:avLst>
          </a:prstGeom>
          <a:solidFill>
            <a:schemeClr val="accent6"/>
          </a:solidFill>
          <a:ln>
            <a:solidFill>
              <a:srgbClr val="E46D0A"/>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8626" y="0"/>
            <a:ext cx="8229600" cy="881856"/>
          </a:xfrm>
        </p:spPr>
        <p:txBody>
          <a:bodyPr>
            <a:normAutofit/>
          </a:bodyPr>
          <a:lstStyle/>
          <a:p>
            <a:pPr>
              <a:defRPr/>
            </a:pPr>
            <a:r>
              <a:rPr lang="ja-JP" altLang="en-US" dirty="0" smtClean="0">
                <a:latin typeface="HGPｺﾞｼｯｸE" pitchFamily="50" charset="-128"/>
                <a:ea typeface="HGPｺﾞｼｯｸE" pitchFamily="50" charset="-128"/>
              </a:rPr>
              <a:t>研修に関する国の取り組み</a:t>
            </a:r>
            <a:endParaRPr lang="ja-JP" altLang="en-US" dirty="0">
              <a:latin typeface="HGPｺﾞｼｯｸE" pitchFamily="50" charset="-128"/>
              <a:ea typeface="HGPｺﾞｼｯｸE" pitchFamily="50" charset="-128"/>
            </a:endParaRPr>
          </a:p>
        </p:txBody>
      </p:sp>
      <p:sp>
        <p:nvSpPr>
          <p:cNvPr id="5" name="コンテンツ プレースホルダー 4"/>
          <p:cNvSpPr>
            <a:spLocks noGrp="1"/>
          </p:cNvSpPr>
          <p:nvPr>
            <p:ph idx="1"/>
          </p:nvPr>
        </p:nvSpPr>
        <p:spPr>
          <a:xfrm>
            <a:off x="642909" y="1714488"/>
            <a:ext cx="7786743" cy="2071702"/>
          </a:xfrm>
        </p:spPr>
        <p:txBody>
          <a:bodyPr>
            <a:normAutofit lnSpcReduction="10000"/>
          </a:bodyPr>
          <a:lstStyle/>
          <a:p>
            <a:pPr marL="0" indent="0">
              <a:buNone/>
            </a:pPr>
            <a:r>
              <a:rPr lang="ja-JP" altLang="en-US" sz="4000" dirty="0" smtClean="0">
                <a:latin typeface="HGP創英角ｺﾞｼｯｸUB" pitchFamily="50" charset="-128"/>
                <a:ea typeface="HGP創英角ｺﾞｼｯｸUB" pitchFamily="50" charset="-128"/>
              </a:rPr>
              <a:t>自ら職業人生を切り拓ける</a:t>
            </a:r>
            <a:endParaRPr lang="en-US" altLang="ja-JP" sz="4000" dirty="0" smtClean="0">
              <a:latin typeface="HGP創英角ｺﾞｼｯｸUB" pitchFamily="50" charset="-128"/>
              <a:ea typeface="HGP創英角ｺﾞｼｯｸUB" pitchFamily="50" charset="-128"/>
            </a:endParaRPr>
          </a:p>
          <a:p>
            <a:pPr marL="0" indent="0">
              <a:buNone/>
            </a:pPr>
            <a:r>
              <a:rPr lang="ja-JP" altLang="en-US" sz="4400" dirty="0" smtClean="0">
                <a:solidFill>
                  <a:srgbClr val="FF0000"/>
                </a:solidFill>
                <a:latin typeface="HGP創英角ｺﾞｼｯｸUB" pitchFamily="50" charset="-128"/>
                <a:ea typeface="HGP創英角ｺﾞｼｯｸUB" pitchFamily="50" charset="-128"/>
              </a:rPr>
              <a:t>骨太な若者</a:t>
            </a:r>
            <a:r>
              <a:rPr lang="ja-JP" altLang="en-US" sz="4000" dirty="0" smtClean="0">
                <a:latin typeface="HGP創英角ｺﾞｼｯｸUB" pitchFamily="50" charset="-128"/>
                <a:ea typeface="HGP創英角ｺﾞｼｯｸUB" pitchFamily="50" charset="-128"/>
              </a:rPr>
              <a:t>への育ちを</a:t>
            </a:r>
            <a:endParaRPr lang="en-US" altLang="ja-JP" sz="4000" dirty="0" smtClean="0">
              <a:latin typeface="HGP創英角ｺﾞｼｯｸUB" pitchFamily="50" charset="-128"/>
              <a:ea typeface="HGP創英角ｺﾞｼｯｸUB" pitchFamily="50" charset="-128"/>
            </a:endParaRPr>
          </a:p>
          <a:p>
            <a:pPr marL="0" indent="0">
              <a:buNone/>
            </a:pPr>
            <a:r>
              <a:rPr lang="ja-JP" altLang="en-US" sz="4000" dirty="0" smtClean="0">
                <a:latin typeface="HGP創英角ｺﾞｼｯｸUB" pitchFamily="50" charset="-128"/>
                <a:ea typeface="HGP創英角ｺﾞｼｯｸUB" pitchFamily="50" charset="-128"/>
              </a:rPr>
              <a:t>社会全体で支援する。</a:t>
            </a:r>
            <a:endParaRPr lang="en-US" altLang="ja-JP" sz="4000" dirty="0" smtClean="0">
              <a:latin typeface="HGP創英角ｺﾞｼｯｸUB" pitchFamily="50" charset="-128"/>
              <a:ea typeface="HGP創英角ｺﾞｼｯｸUB" pitchFamily="50" charset="-128"/>
            </a:endParaRPr>
          </a:p>
        </p:txBody>
      </p:sp>
      <p:sp>
        <p:nvSpPr>
          <p:cNvPr id="4" name="テキスト ボックス 3"/>
          <p:cNvSpPr txBox="1"/>
          <p:nvPr/>
        </p:nvSpPr>
        <p:spPr>
          <a:xfrm>
            <a:off x="285720" y="1000108"/>
            <a:ext cx="4921582" cy="523220"/>
          </a:xfrm>
          <a:prstGeom prst="rect">
            <a:avLst/>
          </a:prstGeom>
          <a:noFill/>
        </p:spPr>
        <p:txBody>
          <a:bodyPr wrap="square">
            <a:spAutoFit/>
          </a:bodyPr>
          <a:lstStyle/>
          <a:p>
            <a:pPr fontAlgn="auto">
              <a:spcBef>
                <a:spcPts val="0"/>
              </a:spcBef>
              <a:spcAft>
                <a:spcPts val="0"/>
              </a:spcAft>
              <a:defRPr/>
            </a:pPr>
            <a:r>
              <a:rPr lang="ja-JP" altLang="en-US" sz="2800" b="1" dirty="0">
                <a:latin typeface="+mn-ea"/>
                <a:ea typeface="+mn-ea"/>
              </a:rPr>
              <a:t>●国</a:t>
            </a:r>
            <a:r>
              <a:rPr lang="ja-JP" altLang="en-US" sz="2800" b="1" dirty="0" smtClean="0">
                <a:latin typeface="+mn-ea"/>
                <a:ea typeface="+mn-ea"/>
              </a:rPr>
              <a:t>の方針（若者雇用戦略）</a:t>
            </a:r>
            <a:endParaRPr lang="ja-JP" altLang="en-US" sz="2800" b="1" dirty="0">
              <a:latin typeface="+mn-ea"/>
              <a:ea typeface="+mn-ea"/>
            </a:endParaRPr>
          </a:p>
        </p:txBody>
      </p:sp>
      <p:sp>
        <p:nvSpPr>
          <p:cNvPr id="7" name="コンテンツ プレースホルダー 4"/>
          <p:cNvSpPr txBox="1">
            <a:spLocks/>
          </p:cNvSpPr>
          <p:nvPr/>
        </p:nvSpPr>
        <p:spPr>
          <a:xfrm>
            <a:off x="642908" y="4721155"/>
            <a:ext cx="8321580" cy="158816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長期的なインターンシップなどによる</a:t>
            </a:r>
            <a:endParaRPr kumimoji="1" lang="en-US" altLang="ja-JP" sz="4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dirty="0" smtClean="0">
                <a:ln>
                  <a:noFill/>
                </a:ln>
                <a:solidFill>
                  <a:srgbClr val="FF0000"/>
                </a:solidFill>
                <a:effectLst/>
                <a:uLnTx/>
                <a:uFillTx/>
                <a:latin typeface="HGP創英角ｺﾞｼｯｸUB" pitchFamily="50" charset="-128"/>
                <a:ea typeface="HGP創英角ｺﾞｼｯｸUB" pitchFamily="50" charset="-128"/>
                <a:cs typeface="+mn-cs"/>
              </a:rPr>
              <a:t>社会と若者のマッチング</a:t>
            </a:r>
            <a:r>
              <a:rPr kumimoji="1" lang="ja-JP" altLang="en-US" sz="4000" b="0" i="0" u="none" strike="noStrike" kern="1200" cap="none" spc="0" normalizeH="0" baseline="0" noProof="0" dirty="0" smtClean="0">
                <a:ln>
                  <a:noFill/>
                </a:ln>
                <a:solidFill>
                  <a:schemeClr val="tx1"/>
                </a:solidFill>
                <a:effectLst/>
                <a:uLnTx/>
                <a:uFillTx/>
                <a:latin typeface="HGP創英角ｺﾞｼｯｸUB" pitchFamily="50" charset="-128"/>
                <a:ea typeface="HGP創英角ｺﾞｼｯｸUB" pitchFamily="50" charset="-128"/>
                <a:cs typeface="+mn-cs"/>
              </a:rPr>
              <a:t>が必要</a:t>
            </a:r>
            <a:endParaRPr kumimoji="1" lang="ja-JP" altLang="en-US" sz="4000" b="0" i="0" u="none" strike="noStrike" kern="1200" cap="none" spc="0" normalizeH="0" baseline="0" noProof="0" dirty="0">
              <a:ln>
                <a:noFill/>
              </a:ln>
              <a:solidFill>
                <a:schemeClr val="tx1"/>
              </a:solidFill>
              <a:effectLst/>
              <a:uLnTx/>
              <a:uFillTx/>
              <a:latin typeface="HGP創英角ｺﾞｼｯｸUB" pitchFamily="50" charset="-128"/>
              <a:ea typeface="HGP創英角ｺﾞｼｯｸUB" pitchFamily="50" charset="-128"/>
              <a:cs typeface="+mn-cs"/>
            </a:endParaRPr>
          </a:p>
        </p:txBody>
      </p:sp>
      <p:sp>
        <p:nvSpPr>
          <p:cNvPr id="8" name="テキスト ボックス 7"/>
          <p:cNvSpPr txBox="1"/>
          <p:nvPr/>
        </p:nvSpPr>
        <p:spPr>
          <a:xfrm>
            <a:off x="285720" y="4221088"/>
            <a:ext cx="4921582" cy="523220"/>
          </a:xfrm>
          <a:prstGeom prst="rect">
            <a:avLst/>
          </a:prstGeom>
          <a:noFill/>
        </p:spPr>
        <p:txBody>
          <a:bodyPr wrap="square">
            <a:spAutoFit/>
          </a:bodyPr>
          <a:lstStyle/>
          <a:p>
            <a:pPr fontAlgn="auto">
              <a:spcBef>
                <a:spcPts val="0"/>
              </a:spcBef>
              <a:spcAft>
                <a:spcPts val="0"/>
              </a:spcAft>
              <a:defRPr/>
            </a:pPr>
            <a:r>
              <a:rPr lang="ja-JP" altLang="en-US" sz="2800" b="1" dirty="0">
                <a:latin typeface="+mn-ea"/>
                <a:ea typeface="+mn-ea"/>
              </a:rPr>
              <a:t>●国</a:t>
            </a:r>
            <a:r>
              <a:rPr lang="ja-JP" altLang="en-US" sz="2800" b="1" dirty="0" smtClean="0">
                <a:latin typeface="+mn-ea"/>
                <a:ea typeface="+mn-ea"/>
              </a:rPr>
              <a:t>の取り組み</a:t>
            </a:r>
            <a:endParaRPr lang="ja-JP" altLang="en-US" sz="2800" b="1" dirty="0">
              <a:latin typeface="+mn-ea"/>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8626" y="0"/>
            <a:ext cx="8229600" cy="881856"/>
          </a:xfrm>
        </p:spPr>
        <p:txBody>
          <a:bodyPr>
            <a:normAutofit/>
          </a:bodyPr>
          <a:lstStyle/>
          <a:p>
            <a:pPr>
              <a:defRPr/>
            </a:pPr>
            <a:r>
              <a:rPr lang="ja-JP" altLang="en-US" dirty="0" smtClean="0">
                <a:latin typeface="HGPｺﾞｼｯｸE" pitchFamily="50" charset="-128"/>
                <a:ea typeface="HGPｺﾞｼｯｸE" pitchFamily="50" charset="-128"/>
              </a:rPr>
              <a:t>研修に関する県の取り組み</a:t>
            </a:r>
            <a:endParaRPr lang="ja-JP" altLang="en-US" dirty="0">
              <a:latin typeface="HGPｺﾞｼｯｸE" pitchFamily="50" charset="-128"/>
              <a:ea typeface="HGPｺﾞｼｯｸE" pitchFamily="50" charset="-128"/>
            </a:endParaRPr>
          </a:p>
        </p:txBody>
      </p:sp>
      <p:sp>
        <p:nvSpPr>
          <p:cNvPr id="6" name="テキスト ボックス 5"/>
          <p:cNvSpPr txBox="1"/>
          <p:nvPr/>
        </p:nvSpPr>
        <p:spPr>
          <a:xfrm>
            <a:off x="293360" y="3962383"/>
            <a:ext cx="8574503" cy="1631216"/>
          </a:xfrm>
          <a:prstGeom prst="rect">
            <a:avLst/>
          </a:prstGeom>
          <a:noFill/>
        </p:spPr>
        <p:txBody>
          <a:bodyPr wrap="square" rtlCol="0">
            <a:spAutoFit/>
          </a:bodyPr>
          <a:lstStyle/>
          <a:p>
            <a:r>
              <a:rPr lang="ja-JP" altLang="en-US" sz="4000" b="1" dirty="0" smtClean="0">
                <a:latin typeface="+mn-ea"/>
              </a:rPr>
              <a:t>●</a:t>
            </a:r>
            <a:r>
              <a:rPr lang="ja-JP" altLang="en-US" sz="4000" dirty="0" smtClean="0">
                <a:latin typeface="HGP創英角ｺﾞｼｯｸUB" pitchFamily="50" charset="-128"/>
                <a:ea typeface="HGP創英角ｺﾞｼｯｸUB" pitchFamily="50" charset="-128"/>
              </a:rPr>
              <a:t>実践型インターンシップ事業</a:t>
            </a:r>
            <a:endParaRPr lang="en-US" altLang="ja-JP" sz="4000" dirty="0" smtClean="0">
              <a:latin typeface="HGP創英角ｺﾞｼｯｸUB" pitchFamily="50" charset="-128"/>
              <a:ea typeface="HGP創英角ｺﾞｼｯｸUB" pitchFamily="50" charset="-128"/>
            </a:endParaRPr>
          </a:p>
          <a:p>
            <a:r>
              <a:rPr lang="ja-JP" altLang="en-US" sz="3600" b="1" dirty="0" smtClean="0">
                <a:latin typeface="+mn-ea"/>
                <a:ea typeface="+mn-ea"/>
              </a:rPr>
              <a:t>　</a:t>
            </a:r>
            <a:endParaRPr lang="en-US" altLang="ja-JP" sz="3600" b="1" dirty="0" smtClean="0">
              <a:latin typeface="+mn-ea"/>
              <a:ea typeface="+mn-ea"/>
            </a:endParaRPr>
          </a:p>
          <a:p>
            <a:endParaRPr kumimoji="1" lang="ja-JP" altLang="en-US" sz="2400" b="1" dirty="0">
              <a:latin typeface="+mn-ea"/>
              <a:ea typeface="+mn-ea"/>
            </a:endParaRPr>
          </a:p>
        </p:txBody>
      </p:sp>
      <p:sp>
        <p:nvSpPr>
          <p:cNvPr id="8" name="テキスト ボックス 7"/>
          <p:cNvSpPr txBox="1"/>
          <p:nvPr/>
        </p:nvSpPr>
        <p:spPr>
          <a:xfrm>
            <a:off x="293361" y="1071546"/>
            <a:ext cx="6564655" cy="2369880"/>
          </a:xfrm>
          <a:prstGeom prst="rect">
            <a:avLst/>
          </a:prstGeom>
          <a:noFill/>
        </p:spPr>
        <p:txBody>
          <a:bodyPr wrap="square" rtlCol="0">
            <a:spAutoFit/>
          </a:bodyPr>
          <a:lstStyle/>
          <a:p>
            <a:r>
              <a:rPr lang="ja-JP" altLang="en-US" sz="4000" b="1" dirty="0" smtClean="0">
                <a:latin typeface="+mn-ea"/>
              </a:rPr>
              <a:t>●</a:t>
            </a:r>
            <a:r>
              <a:rPr lang="ja-JP" altLang="en-US" sz="4000" dirty="0" smtClean="0">
                <a:latin typeface="HGP創英角ｺﾞｼｯｸUB" pitchFamily="50" charset="-128"/>
                <a:ea typeface="HGP創英角ｺﾞｼｯｸUB" pitchFamily="50" charset="-128"/>
              </a:rPr>
              <a:t>若年者緊急雇用創出事業</a:t>
            </a:r>
            <a:endParaRPr lang="en-US" altLang="ja-JP" sz="4000" dirty="0" smtClean="0">
              <a:latin typeface="HGP創英角ｺﾞｼｯｸUB" pitchFamily="50" charset="-128"/>
              <a:ea typeface="HGP創英角ｺﾞｼｯｸUB" pitchFamily="50" charset="-128"/>
            </a:endParaRPr>
          </a:p>
          <a:p>
            <a:r>
              <a:rPr lang="ja-JP" altLang="en-US" sz="3600" dirty="0" smtClean="0">
                <a:latin typeface="+mn-ea"/>
                <a:ea typeface="+mn-ea"/>
              </a:rPr>
              <a:t>　　３か月間の研修・訓練</a:t>
            </a:r>
            <a:endParaRPr lang="en-US" altLang="ja-JP" sz="3600" dirty="0" smtClean="0">
              <a:latin typeface="+mn-ea"/>
              <a:ea typeface="+mn-ea"/>
            </a:endParaRPr>
          </a:p>
          <a:p>
            <a:r>
              <a:rPr lang="ja-JP" altLang="en-US" sz="3600" dirty="0" smtClean="0">
                <a:latin typeface="+mn-ea"/>
                <a:ea typeface="+mn-ea"/>
              </a:rPr>
              <a:t>　　　　　　　</a:t>
            </a:r>
            <a:endParaRPr lang="en-US" altLang="ja-JP" sz="3600" dirty="0" smtClean="0">
              <a:latin typeface="+mn-ea"/>
              <a:ea typeface="+mn-ea"/>
            </a:endParaRPr>
          </a:p>
          <a:p>
            <a:r>
              <a:rPr lang="ja-JP" altLang="en-US" sz="3600" dirty="0" smtClean="0">
                <a:latin typeface="+mn-ea"/>
                <a:ea typeface="+mn-ea"/>
              </a:rPr>
              <a:t>　　３か月企業へ派遣</a:t>
            </a:r>
            <a:endParaRPr lang="en-US" altLang="ja-JP" sz="3600" dirty="0" smtClean="0">
              <a:latin typeface="+mn-ea"/>
              <a:ea typeface="+mn-ea"/>
            </a:endParaRPr>
          </a:p>
        </p:txBody>
      </p:sp>
      <p:sp>
        <p:nvSpPr>
          <p:cNvPr id="9" name="テキスト ボックス 8"/>
          <p:cNvSpPr txBox="1"/>
          <p:nvPr/>
        </p:nvSpPr>
        <p:spPr>
          <a:xfrm>
            <a:off x="5292080" y="2924944"/>
            <a:ext cx="3851920" cy="584775"/>
          </a:xfrm>
          <a:prstGeom prst="rect">
            <a:avLst/>
          </a:prstGeom>
          <a:noFill/>
        </p:spPr>
        <p:txBody>
          <a:bodyPr wrap="square" rtlCol="0">
            <a:spAutoFit/>
          </a:bodyPr>
          <a:lstStyle/>
          <a:p>
            <a:r>
              <a:rPr kumimoji="1" lang="ja-JP" altLang="en-US" sz="3200" dirty="0" smtClean="0">
                <a:solidFill>
                  <a:srgbClr val="FF0000"/>
                </a:solidFill>
                <a:latin typeface="HGP創英角ｺﾞｼｯｸUB" pitchFamily="50" charset="-128"/>
                <a:ea typeface="HGP創英角ｺﾞｼｯｸUB" pitchFamily="50" charset="-128"/>
              </a:rPr>
              <a:t>就職率：７３％</a:t>
            </a:r>
            <a:endParaRPr kumimoji="1" lang="en-US" altLang="ja-JP" sz="3200" dirty="0" smtClean="0">
              <a:solidFill>
                <a:srgbClr val="FF0000"/>
              </a:solidFill>
              <a:latin typeface="HGP創英角ｺﾞｼｯｸUB" pitchFamily="50" charset="-128"/>
              <a:ea typeface="HGP創英角ｺﾞｼｯｸUB" pitchFamily="50" charset="-128"/>
            </a:endParaRPr>
          </a:p>
        </p:txBody>
      </p:sp>
      <p:sp>
        <p:nvSpPr>
          <p:cNvPr id="10" name="テキスト ボックス 9"/>
          <p:cNvSpPr txBox="1"/>
          <p:nvPr/>
        </p:nvSpPr>
        <p:spPr>
          <a:xfrm>
            <a:off x="5353828" y="4797152"/>
            <a:ext cx="3851920" cy="584775"/>
          </a:xfrm>
          <a:prstGeom prst="rect">
            <a:avLst/>
          </a:prstGeom>
          <a:noFill/>
        </p:spPr>
        <p:txBody>
          <a:bodyPr wrap="square" rtlCol="0">
            <a:spAutoFit/>
          </a:bodyPr>
          <a:lstStyle/>
          <a:p>
            <a:r>
              <a:rPr lang="ja-JP" altLang="en-US" sz="3200" dirty="0" smtClean="0">
                <a:solidFill>
                  <a:srgbClr val="FF0000"/>
                </a:solidFill>
                <a:latin typeface="HGP創英角ｺﾞｼｯｸUB" pitchFamily="50" charset="-128"/>
                <a:ea typeface="HGP創英角ｺﾞｼｯｸUB" pitchFamily="50" charset="-128"/>
              </a:rPr>
              <a:t>内定</a:t>
            </a:r>
            <a:r>
              <a:rPr kumimoji="1" lang="ja-JP" altLang="en-US" sz="3200" dirty="0" smtClean="0">
                <a:solidFill>
                  <a:srgbClr val="FF0000"/>
                </a:solidFill>
                <a:latin typeface="HGP創英角ｺﾞｼｯｸUB" pitchFamily="50" charset="-128"/>
                <a:ea typeface="HGP創英角ｺﾞｼｯｸUB" pitchFamily="50" charset="-128"/>
              </a:rPr>
              <a:t>率：１００％</a:t>
            </a:r>
            <a:endParaRPr kumimoji="1" lang="en-US" altLang="ja-JP" sz="3200" dirty="0" smtClean="0">
              <a:solidFill>
                <a:srgbClr val="FF0000"/>
              </a:solidFill>
              <a:latin typeface="HGP創英角ｺﾞｼｯｸUB" pitchFamily="50" charset="-128"/>
              <a:ea typeface="HGP創英角ｺﾞｼｯｸUB" pitchFamily="50" charset="-128"/>
            </a:endParaRPr>
          </a:p>
        </p:txBody>
      </p:sp>
      <p:sp>
        <p:nvSpPr>
          <p:cNvPr id="7" name="下矢印 6"/>
          <p:cNvSpPr/>
          <p:nvPr/>
        </p:nvSpPr>
        <p:spPr>
          <a:xfrm>
            <a:off x="2627784" y="2348880"/>
            <a:ext cx="504056" cy="432048"/>
          </a:xfrm>
          <a:prstGeom prst="downArrow">
            <a:avLst>
              <a:gd name="adj1" fmla="val 31712"/>
              <a:gd name="adj2" fmla="val 50399"/>
            </a:avLst>
          </a:prstGeom>
          <a:solidFill>
            <a:srgbClr val="0099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4971</TotalTime>
  <Words>2200</Words>
  <Application>Microsoft Office PowerPoint</Application>
  <PresentationFormat>画面に合わせる (4:3)</PresentationFormat>
  <Paragraphs>203</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若者が元気な“くまもと”づくり大作戦</vt:lpstr>
      <vt:lpstr>スライド 2</vt:lpstr>
      <vt:lpstr>若者の早期離職状況</vt:lpstr>
      <vt:lpstr>どうすれば若者が 働き続けられるのか？</vt:lpstr>
      <vt:lpstr>若年者の離職理由</vt:lpstr>
      <vt:lpstr>若者の早期離職の原因</vt:lpstr>
      <vt:lpstr>原因から解決手段へ</vt:lpstr>
      <vt:lpstr>研修に関する国の取り組み</vt:lpstr>
      <vt:lpstr>研修に関する県の取り組み</vt:lpstr>
      <vt:lpstr>実践型インターンシップ</vt:lpstr>
      <vt:lpstr>スライド 11</vt:lpstr>
      <vt:lpstr>提案</vt:lpstr>
      <vt:lpstr>インターンシッププログラムの内容</vt:lpstr>
      <vt:lpstr>スライド 14</vt:lpstr>
      <vt:lpstr>スライド 15</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元気な“くまもと”づくり大作戦</dc:title>
  <dc:creator>seisakukenkyuin01</dc:creator>
  <cp:lastModifiedBy>政策創造研究センター</cp:lastModifiedBy>
  <cp:revision>375</cp:revision>
  <cp:lastPrinted>2012-10-31T06:50:30Z</cp:lastPrinted>
  <dcterms:created xsi:type="dcterms:W3CDTF">2012-10-02T00:40:16Z</dcterms:created>
  <dcterms:modified xsi:type="dcterms:W3CDTF">2012-11-04T03:27:50Z</dcterms:modified>
</cp:coreProperties>
</file>