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75" r:id="rId3"/>
    <p:sldId id="276" r:id="rId4"/>
    <p:sldId id="278" r:id="rId5"/>
    <p:sldId id="262" r:id="rId6"/>
    <p:sldId id="267" r:id="rId7"/>
    <p:sldId id="265" r:id="rId8"/>
    <p:sldId id="266" r:id="rId9"/>
    <p:sldId id="268" r:id="rId10"/>
    <p:sldId id="269" r:id="rId11"/>
    <p:sldId id="271" r:id="rId12"/>
    <p:sldId id="272" r:id="rId13"/>
    <p:sldId id="273" r:id="rId14"/>
    <p:sldId id="274" r:id="rId15"/>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27" autoAdjust="0"/>
  </p:normalViewPr>
  <p:slideViewPr>
    <p:cSldViewPr>
      <p:cViewPr varScale="1">
        <p:scale>
          <a:sx n="46" d="100"/>
          <a:sy n="46" d="100"/>
        </p:scale>
        <p:origin x="-20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Sheet1!$D$8</c:f>
              <c:strCache>
                <c:ptCount val="1"/>
                <c:pt idx="0">
                  <c:v>0～14歳</c:v>
                </c:pt>
              </c:strCache>
            </c:strRef>
          </c:tx>
          <c:invertIfNegative val="0"/>
          <c:cat>
            <c:numRef>
              <c:f>Sheet1!$C$9:$C$23</c:f>
              <c:numCache>
                <c:formatCode>General</c:formatCode>
                <c:ptCount val="15"/>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pt idx="13">
                  <c:v>2055</c:v>
                </c:pt>
                <c:pt idx="14">
                  <c:v>2060</c:v>
                </c:pt>
              </c:numCache>
            </c:numRef>
          </c:cat>
          <c:val>
            <c:numRef>
              <c:f>Sheet1!$D$9:$D$23</c:f>
              <c:numCache>
                <c:formatCode>0</c:formatCode>
                <c:ptCount val="15"/>
                <c:pt idx="0">
                  <c:v>22486</c:v>
                </c:pt>
                <c:pt idx="1">
                  <c:v>20014</c:v>
                </c:pt>
                <c:pt idx="2">
                  <c:v>18472</c:v>
                </c:pt>
                <c:pt idx="3">
                  <c:v>17521</c:v>
                </c:pt>
                <c:pt idx="4">
                  <c:v>16803</c:v>
                </c:pt>
                <c:pt idx="5">
                  <c:v>15827</c:v>
                </c:pt>
                <c:pt idx="6">
                  <c:v>14568</c:v>
                </c:pt>
                <c:pt idx="7">
                  <c:v>12039</c:v>
                </c:pt>
                <c:pt idx="8">
                  <c:v>12039</c:v>
                </c:pt>
                <c:pt idx="9">
                  <c:v>11287</c:v>
                </c:pt>
                <c:pt idx="10">
                  <c:v>10732</c:v>
                </c:pt>
                <c:pt idx="11">
                  <c:v>10116</c:v>
                </c:pt>
                <c:pt idx="12">
                  <c:v>9387</c:v>
                </c:pt>
                <c:pt idx="13">
                  <c:v>8614</c:v>
                </c:pt>
                <c:pt idx="14" formatCode="General">
                  <c:v>7912</c:v>
                </c:pt>
              </c:numCache>
            </c:numRef>
          </c:val>
        </c:ser>
        <c:ser>
          <c:idx val="1"/>
          <c:order val="1"/>
          <c:tx>
            <c:strRef>
              <c:f>Sheet1!$E$8</c:f>
              <c:strCache>
                <c:ptCount val="1"/>
                <c:pt idx="0">
                  <c:v>15～64歳</c:v>
                </c:pt>
              </c:strCache>
            </c:strRef>
          </c:tx>
          <c:invertIfNegative val="0"/>
          <c:cat>
            <c:numRef>
              <c:f>Sheet1!$C$9:$C$23</c:f>
              <c:numCache>
                <c:formatCode>General</c:formatCode>
                <c:ptCount val="15"/>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pt idx="13">
                  <c:v>2055</c:v>
                </c:pt>
                <c:pt idx="14">
                  <c:v>2060</c:v>
                </c:pt>
              </c:numCache>
            </c:numRef>
          </c:cat>
          <c:val>
            <c:numRef>
              <c:f>Sheet1!$E$9:$E$23</c:f>
              <c:numCache>
                <c:formatCode>0</c:formatCode>
                <c:ptCount val="15"/>
                <c:pt idx="0">
                  <c:v>85904</c:v>
                </c:pt>
                <c:pt idx="1">
                  <c:v>87165</c:v>
                </c:pt>
                <c:pt idx="2">
                  <c:v>86220</c:v>
                </c:pt>
                <c:pt idx="3">
                  <c:v>84092</c:v>
                </c:pt>
                <c:pt idx="4">
                  <c:v>81032</c:v>
                </c:pt>
                <c:pt idx="5">
                  <c:v>76818</c:v>
                </c:pt>
                <c:pt idx="6">
                  <c:v>73408</c:v>
                </c:pt>
                <c:pt idx="7">
                  <c:v>70845</c:v>
                </c:pt>
                <c:pt idx="8">
                  <c:v>67730</c:v>
                </c:pt>
                <c:pt idx="9">
                  <c:v>63430</c:v>
                </c:pt>
                <c:pt idx="10">
                  <c:v>57866</c:v>
                </c:pt>
                <c:pt idx="11">
                  <c:v>53531</c:v>
                </c:pt>
                <c:pt idx="12">
                  <c:v>50013</c:v>
                </c:pt>
                <c:pt idx="13">
                  <c:v>47063</c:v>
                </c:pt>
                <c:pt idx="14">
                  <c:v>44183</c:v>
                </c:pt>
              </c:numCache>
            </c:numRef>
          </c:val>
        </c:ser>
        <c:ser>
          <c:idx val="2"/>
          <c:order val="2"/>
          <c:tx>
            <c:strRef>
              <c:f>Sheet1!$F$8</c:f>
              <c:strCache>
                <c:ptCount val="1"/>
                <c:pt idx="0">
                  <c:v>65歳以上</c:v>
                </c:pt>
              </c:strCache>
            </c:strRef>
          </c:tx>
          <c:invertIfNegative val="0"/>
          <c:cat>
            <c:numRef>
              <c:f>Sheet1!$C$9:$C$23</c:f>
              <c:numCache>
                <c:formatCode>General</c:formatCode>
                <c:ptCount val="15"/>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pt idx="13">
                  <c:v>2055</c:v>
                </c:pt>
                <c:pt idx="14">
                  <c:v>2060</c:v>
                </c:pt>
              </c:numCache>
            </c:numRef>
          </c:cat>
          <c:val>
            <c:numRef>
              <c:f>Sheet1!$F$9:$F$23</c:f>
              <c:numCache>
                <c:formatCode>0</c:formatCode>
                <c:ptCount val="15"/>
                <c:pt idx="0">
                  <c:v>14895</c:v>
                </c:pt>
                <c:pt idx="1">
                  <c:v>18261</c:v>
                </c:pt>
                <c:pt idx="2">
                  <c:v>22005</c:v>
                </c:pt>
                <c:pt idx="3">
                  <c:v>25672</c:v>
                </c:pt>
                <c:pt idx="4">
                  <c:v>29246</c:v>
                </c:pt>
                <c:pt idx="5">
                  <c:v>33952</c:v>
                </c:pt>
                <c:pt idx="6">
                  <c:v>36124</c:v>
                </c:pt>
                <c:pt idx="7">
                  <c:v>36573</c:v>
                </c:pt>
                <c:pt idx="8">
                  <c:v>36849</c:v>
                </c:pt>
                <c:pt idx="9">
                  <c:v>37407</c:v>
                </c:pt>
                <c:pt idx="10">
                  <c:v>38678</c:v>
                </c:pt>
                <c:pt idx="11">
                  <c:v>38564</c:v>
                </c:pt>
                <c:pt idx="12">
                  <c:v>37676</c:v>
                </c:pt>
                <c:pt idx="13">
                  <c:v>36257</c:v>
                </c:pt>
                <c:pt idx="14">
                  <c:v>34642</c:v>
                </c:pt>
              </c:numCache>
            </c:numRef>
          </c:val>
        </c:ser>
        <c:dLbls>
          <c:showLegendKey val="0"/>
          <c:showVal val="0"/>
          <c:showCatName val="0"/>
          <c:showSerName val="0"/>
          <c:showPercent val="0"/>
          <c:showBubbleSize val="0"/>
        </c:dLbls>
        <c:gapWidth val="150"/>
        <c:overlap val="100"/>
        <c:axId val="91028096"/>
        <c:axId val="92483968"/>
      </c:barChart>
      <c:lineChart>
        <c:grouping val="standard"/>
        <c:varyColors val="0"/>
        <c:ser>
          <c:idx val="3"/>
          <c:order val="3"/>
          <c:tx>
            <c:strRef>
              <c:f>Sheet1!$G$8</c:f>
              <c:strCache>
                <c:ptCount val="1"/>
                <c:pt idx="0">
                  <c:v>年少人口割合</c:v>
                </c:pt>
              </c:strCache>
            </c:strRef>
          </c:tx>
          <c:marker>
            <c:symbol val="none"/>
          </c:marker>
          <c:dLbls>
            <c:txPr>
              <a:bodyPr/>
              <a:lstStyle/>
              <a:p>
                <a:pPr>
                  <a:defRPr sz="1200" b="1">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dLbls>
          <c:cat>
            <c:numRef>
              <c:f>Sheet1!$C$9:$C$23</c:f>
              <c:numCache>
                <c:formatCode>General</c:formatCode>
                <c:ptCount val="15"/>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pt idx="13">
                  <c:v>2055</c:v>
                </c:pt>
                <c:pt idx="14">
                  <c:v>2060</c:v>
                </c:pt>
              </c:numCache>
            </c:numRef>
          </c:cat>
          <c:val>
            <c:numRef>
              <c:f>Sheet1!$G$9:$G$23</c:f>
              <c:numCache>
                <c:formatCode>0.0</c:formatCode>
                <c:ptCount val="15"/>
                <c:pt idx="0">
                  <c:v>18.2</c:v>
                </c:pt>
                <c:pt idx="1">
                  <c:v>16</c:v>
                </c:pt>
                <c:pt idx="2">
                  <c:v>14.6</c:v>
                </c:pt>
                <c:pt idx="3">
                  <c:v>13.8</c:v>
                </c:pt>
                <c:pt idx="4">
                  <c:v>13.1</c:v>
                </c:pt>
                <c:pt idx="5">
                  <c:v>12.5</c:v>
                </c:pt>
                <c:pt idx="6">
                  <c:v>11.7</c:v>
                </c:pt>
                <c:pt idx="7">
                  <c:v>11</c:v>
                </c:pt>
                <c:pt idx="8">
                  <c:v>10.3</c:v>
                </c:pt>
                <c:pt idx="9">
                  <c:v>10.1</c:v>
                </c:pt>
                <c:pt idx="10">
                  <c:v>10</c:v>
                </c:pt>
                <c:pt idx="11">
                  <c:v>9.9</c:v>
                </c:pt>
                <c:pt idx="12">
                  <c:v>9.6999999999999993</c:v>
                </c:pt>
                <c:pt idx="13">
                  <c:v>9.4</c:v>
                </c:pt>
                <c:pt idx="14">
                  <c:v>9.1</c:v>
                </c:pt>
              </c:numCache>
            </c:numRef>
          </c:val>
          <c:smooth val="0"/>
        </c:ser>
        <c:ser>
          <c:idx val="4"/>
          <c:order val="4"/>
          <c:tx>
            <c:strRef>
              <c:f>Sheet1!$H$8</c:f>
              <c:strCache>
                <c:ptCount val="1"/>
                <c:pt idx="0">
                  <c:v>老年人口割合</c:v>
                </c:pt>
              </c:strCache>
            </c:strRef>
          </c:tx>
          <c:marker>
            <c:symbol val="none"/>
          </c:marker>
          <c:dLbls>
            <c:dLbl>
              <c:idx val="14"/>
              <c:layout>
                <c:manualLayout>
                  <c:x val="-2.1684749053383866E-2"/>
                  <c:y val="-3.3198925609572771E-2"/>
                </c:manualLayout>
              </c:layout>
              <c:showLegendKey val="0"/>
              <c:showVal val="1"/>
              <c:showCatName val="0"/>
              <c:showSerName val="0"/>
              <c:showPercent val="0"/>
              <c:showBubbleSize val="0"/>
            </c:dLbl>
            <c:txPr>
              <a:bodyPr/>
              <a:lstStyle/>
              <a:p>
                <a:pPr>
                  <a:defRPr sz="1200" b="1">
                    <a:latin typeface="ＭＳ ゴシック" panose="020B0609070205080204" pitchFamily="49" charset="-128"/>
                    <a:ea typeface="ＭＳ ゴシック" panose="020B0609070205080204" pitchFamily="49" charset="-128"/>
                  </a:defRPr>
                </a:pPr>
                <a:endParaRPr lang="ja-JP"/>
              </a:p>
            </c:txPr>
            <c:showLegendKey val="0"/>
            <c:showVal val="1"/>
            <c:showCatName val="0"/>
            <c:showSerName val="0"/>
            <c:showPercent val="0"/>
            <c:showBubbleSize val="0"/>
            <c:showLeaderLines val="0"/>
          </c:dLbls>
          <c:cat>
            <c:numRef>
              <c:f>Sheet1!$C$9:$C$23</c:f>
              <c:numCache>
                <c:formatCode>General</c:formatCode>
                <c:ptCount val="15"/>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pt idx="13">
                  <c:v>2055</c:v>
                </c:pt>
                <c:pt idx="14">
                  <c:v>2060</c:v>
                </c:pt>
              </c:numCache>
            </c:numRef>
          </c:cat>
          <c:val>
            <c:numRef>
              <c:f>Sheet1!$H$9:$H$23</c:f>
              <c:numCache>
                <c:formatCode>0.0</c:formatCode>
                <c:ptCount val="15"/>
                <c:pt idx="0">
                  <c:v>12.1</c:v>
                </c:pt>
                <c:pt idx="1">
                  <c:v>14.6</c:v>
                </c:pt>
                <c:pt idx="2">
                  <c:v>17.399999999999999</c:v>
                </c:pt>
                <c:pt idx="3">
                  <c:v>20.2</c:v>
                </c:pt>
                <c:pt idx="4">
                  <c:v>23</c:v>
                </c:pt>
                <c:pt idx="5">
                  <c:v>26.8</c:v>
                </c:pt>
                <c:pt idx="6">
                  <c:v>29.1</c:v>
                </c:pt>
                <c:pt idx="7">
                  <c:v>30.3</c:v>
                </c:pt>
                <c:pt idx="8">
                  <c:v>31.6</c:v>
                </c:pt>
                <c:pt idx="9">
                  <c:v>33.4</c:v>
                </c:pt>
                <c:pt idx="10">
                  <c:v>36.1</c:v>
                </c:pt>
                <c:pt idx="11">
                  <c:v>37.700000000000003</c:v>
                </c:pt>
                <c:pt idx="12">
                  <c:v>38.799999999999997</c:v>
                </c:pt>
                <c:pt idx="13">
                  <c:v>39.4</c:v>
                </c:pt>
                <c:pt idx="14">
                  <c:v>39.9</c:v>
                </c:pt>
              </c:numCache>
            </c:numRef>
          </c:val>
          <c:smooth val="0"/>
        </c:ser>
        <c:dLbls>
          <c:showLegendKey val="0"/>
          <c:showVal val="0"/>
          <c:showCatName val="0"/>
          <c:showSerName val="0"/>
          <c:showPercent val="0"/>
          <c:showBubbleSize val="0"/>
        </c:dLbls>
        <c:marker val="1"/>
        <c:smooth val="0"/>
        <c:axId val="92487040"/>
        <c:axId val="92485504"/>
      </c:lineChart>
      <c:catAx>
        <c:axId val="91028096"/>
        <c:scaling>
          <c:orientation val="minMax"/>
        </c:scaling>
        <c:delete val="0"/>
        <c:axPos val="b"/>
        <c:numFmt formatCode="General" sourceLinked="1"/>
        <c:majorTickMark val="out"/>
        <c:minorTickMark val="none"/>
        <c:tickLblPos val="nextTo"/>
        <c:txPr>
          <a:bodyPr/>
          <a:lstStyle/>
          <a:p>
            <a:pPr>
              <a:defRPr>
                <a:latin typeface="ＭＳ ゴシック" panose="020B0609070205080204" pitchFamily="49" charset="-128"/>
                <a:ea typeface="ＭＳ ゴシック" panose="020B0609070205080204" pitchFamily="49" charset="-128"/>
              </a:defRPr>
            </a:pPr>
            <a:endParaRPr lang="ja-JP"/>
          </a:p>
        </c:txPr>
        <c:crossAx val="92483968"/>
        <c:crosses val="autoZero"/>
        <c:auto val="1"/>
        <c:lblAlgn val="ctr"/>
        <c:lblOffset val="100"/>
        <c:noMultiLvlLbl val="0"/>
      </c:catAx>
      <c:valAx>
        <c:axId val="92483968"/>
        <c:scaling>
          <c:orientation val="minMax"/>
        </c:scaling>
        <c:delete val="0"/>
        <c:axPos val="l"/>
        <c:majorGridlines/>
        <c:numFmt formatCode="0" sourceLinked="1"/>
        <c:majorTickMark val="out"/>
        <c:minorTickMark val="none"/>
        <c:tickLblPos val="nextTo"/>
        <c:txPr>
          <a:bodyPr/>
          <a:lstStyle/>
          <a:p>
            <a:pPr>
              <a:defRPr>
                <a:latin typeface="ＭＳ ゴシック" panose="020B0609070205080204" pitchFamily="49" charset="-128"/>
                <a:ea typeface="ＭＳ ゴシック" panose="020B0609070205080204" pitchFamily="49" charset="-128"/>
              </a:defRPr>
            </a:pPr>
            <a:endParaRPr lang="ja-JP"/>
          </a:p>
        </c:txPr>
        <c:crossAx val="91028096"/>
        <c:crosses val="autoZero"/>
        <c:crossBetween val="between"/>
      </c:valAx>
      <c:valAx>
        <c:axId val="92485504"/>
        <c:scaling>
          <c:orientation val="minMax"/>
        </c:scaling>
        <c:delete val="0"/>
        <c:axPos val="r"/>
        <c:numFmt formatCode="0.0" sourceLinked="1"/>
        <c:majorTickMark val="out"/>
        <c:minorTickMark val="none"/>
        <c:tickLblPos val="nextTo"/>
        <c:txPr>
          <a:bodyPr/>
          <a:lstStyle/>
          <a:p>
            <a:pPr>
              <a:defRPr>
                <a:latin typeface="ＭＳ ゴシック" panose="020B0609070205080204" pitchFamily="49" charset="-128"/>
                <a:ea typeface="ＭＳ ゴシック" panose="020B0609070205080204" pitchFamily="49" charset="-128"/>
              </a:defRPr>
            </a:pPr>
            <a:endParaRPr lang="ja-JP"/>
          </a:p>
        </c:txPr>
        <c:crossAx val="92487040"/>
        <c:crosses val="max"/>
        <c:crossBetween val="between"/>
      </c:valAx>
      <c:catAx>
        <c:axId val="92487040"/>
        <c:scaling>
          <c:orientation val="minMax"/>
        </c:scaling>
        <c:delete val="1"/>
        <c:axPos val="b"/>
        <c:numFmt formatCode="General" sourceLinked="1"/>
        <c:majorTickMark val="out"/>
        <c:minorTickMark val="none"/>
        <c:tickLblPos val="nextTo"/>
        <c:crossAx val="92485504"/>
        <c:crosses val="autoZero"/>
        <c:auto val="1"/>
        <c:lblAlgn val="ctr"/>
        <c:lblOffset val="100"/>
        <c:noMultiLvlLbl val="0"/>
      </c:catAx>
    </c:plotArea>
    <c:legend>
      <c:legendPos val="t"/>
      <c:layout>
        <c:manualLayout>
          <c:xMode val="edge"/>
          <c:yMode val="edge"/>
          <c:x val="5.0000022766140739E-2"/>
          <c:y val="1.2449597103589798E-2"/>
          <c:w val="0.89999995446771852"/>
          <c:h val="7.0174229007234495E-2"/>
        </c:manualLayout>
      </c:layout>
      <c:overlay val="0"/>
      <c:txPr>
        <a:bodyPr/>
        <a:lstStyle/>
        <a:p>
          <a:pPr>
            <a:defRPr sz="1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Sheet1!$D$8</c:f>
              <c:strCache>
                <c:ptCount val="1"/>
                <c:pt idx="0">
                  <c:v>よくある</c:v>
                </c:pt>
              </c:strCache>
            </c:strRef>
          </c:tx>
          <c:spPr>
            <a:solidFill>
              <a:srgbClr val="0070C0"/>
            </a:solidFill>
          </c:spPr>
          <c:invertIfNegative val="0"/>
          <c:dLbls>
            <c:showLegendKey val="0"/>
            <c:showVal val="1"/>
            <c:showCatName val="0"/>
            <c:showSerName val="0"/>
            <c:showPercent val="0"/>
            <c:showBubbleSize val="0"/>
            <c:showLeaderLines val="0"/>
          </c:dLbls>
          <c:cat>
            <c:strRef>
              <c:f>Sheet1!$C$9:$C$15</c:f>
              <c:strCache>
                <c:ptCount val="7"/>
                <c:pt idx="0">
                  <c:v>遊ぶ時間がない</c:v>
                </c:pt>
                <c:pt idx="1">
                  <c:v>部活動がある</c:v>
                </c:pt>
                <c:pt idx="2">
                  <c:v>塾や習い事がある</c:v>
                </c:pt>
                <c:pt idx="3">
                  <c:v>宿題や勉強がある</c:v>
                </c:pt>
                <c:pt idx="4">
                  <c:v>遊ぶ相手がいない</c:v>
                </c:pt>
                <c:pt idx="5">
                  <c:v>遊ぶ場所がない</c:v>
                </c:pt>
                <c:pt idx="6">
                  <c:v>疲れている</c:v>
                </c:pt>
              </c:strCache>
            </c:strRef>
          </c:cat>
          <c:val>
            <c:numRef>
              <c:f>Sheet1!$D$9:$D$15</c:f>
              <c:numCache>
                <c:formatCode>0.0_);[Red]\(0.0\)</c:formatCode>
                <c:ptCount val="7"/>
                <c:pt idx="0">
                  <c:v>29.5</c:v>
                </c:pt>
                <c:pt idx="1">
                  <c:v>29.5</c:v>
                </c:pt>
                <c:pt idx="2">
                  <c:v>24</c:v>
                </c:pt>
                <c:pt idx="3">
                  <c:v>34.799999999999997</c:v>
                </c:pt>
                <c:pt idx="4">
                  <c:v>16.100000000000001</c:v>
                </c:pt>
                <c:pt idx="5">
                  <c:v>14</c:v>
                </c:pt>
                <c:pt idx="6">
                  <c:v>21.6</c:v>
                </c:pt>
              </c:numCache>
            </c:numRef>
          </c:val>
        </c:ser>
        <c:ser>
          <c:idx val="1"/>
          <c:order val="1"/>
          <c:tx>
            <c:strRef>
              <c:f>Sheet1!$E$8</c:f>
              <c:strCache>
                <c:ptCount val="1"/>
                <c:pt idx="0">
                  <c:v>ときどきある</c:v>
                </c:pt>
              </c:strCache>
            </c:strRef>
          </c:tx>
          <c:spPr>
            <a:solidFill>
              <a:srgbClr val="00B0F0"/>
            </a:solidFill>
          </c:spPr>
          <c:invertIfNegative val="0"/>
          <c:dLbls>
            <c:showLegendKey val="0"/>
            <c:showVal val="1"/>
            <c:showCatName val="0"/>
            <c:showSerName val="0"/>
            <c:showPercent val="0"/>
            <c:showBubbleSize val="0"/>
            <c:showLeaderLines val="0"/>
          </c:dLbls>
          <c:cat>
            <c:strRef>
              <c:f>Sheet1!$C$9:$C$15</c:f>
              <c:strCache>
                <c:ptCount val="7"/>
                <c:pt idx="0">
                  <c:v>遊ぶ時間がない</c:v>
                </c:pt>
                <c:pt idx="1">
                  <c:v>部活動がある</c:v>
                </c:pt>
                <c:pt idx="2">
                  <c:v>塾や習い事がある</c:v>
                </c:pt>
                <c:pt idx="3">
                  <c:v>宿題や勉強がある</c:v>
                </c:pt>
                <c:pt idx="4">
                  <c:v>遊ぶ相手がいない</c:v>
                </c:pt>
                <c:pt idx="5">
                  <c:v>遊ぶ場所がない</c:v>
                </c:pt>
                <c:pt idx="6">
                  <c:v>疲れている</c:v>
                </c:pt>
              </c:strCache>
            </c:strRef>
          </c:cat>
          <c:val>
            <c:numRef>
              <c:f>Sheet1!$E$9:$E$15</c:f>
              <c:numCache>
                <c:formatCode>0.0_);[Red]\(0.0\)</c:formatCode>
                <c:ptCount val="7"/>
                <c:pt idx="0">
                  <c:v>31.3</c:v>
                </c:pt>
                <c:pt idx="1">
                  <c:v>16.2</c:v>
                </c:pt>
                <c:pt idx="2">
                  <c:v>22.3</c:v>
                </c:pt>
                <c:pt idx="3">
                  <c:v>24.5</c:v>
                </c:pt>
                <c:pt idx="4">
                  <c:v>18.899999999999999</c:v>
                </c:pt>
                <c:pt idx="5">
                  <c:v>13.8</c:v>
                </c:pt>
                <c:pt idx="6">
                  <c:v>25.3</c:v>
                </c:pt>
              </c:numCache>
            </c:numRef>
          </c:val>
        </c:ser>
        <c:ser>
          <c:idx val="2"/>
          <c:order val="2"/>
          <c:tx>
            <c:strRef>
              <c:f>Sheet1!$F$8</c:f>
              <c:strCache>
                <c:ptCount val="1"/>
                <c:pt idx="0">
                  <c:v>あまりない</c:v>
                </c:pt>
              </c:strCache>
            </c:strRef>
          </c:tx>
          <c:spPr>
            <a:solidFill>
              <a:schemeClr val="accent2">
                <a:lumMod val="40000"/>
                <a:lumOff val="60000"/>
              </a:schemeClr>
            </a:solidFill>
          </c:spPr>
          <c:invertIfNegative val="0"/>
          <c:dLbls>
            <c:showLegendKey val="0"/>
            <c:showVal val="1"/>
            <c:showCatName val="0"/>
            <c:showSerName val="0"/>
            <c:showPercent val="0"/>
            <c:showBubbleSize val="0"/>
            <c:showLeaderLines val="0"/>
          </c:dLbls>
          <c:cat>
            <c:strRef>
              <c:f>Sheet1!$C$9:$C$15</c:f>
              <c:strCache>
                <c:ptCount val="7"/>
                <c:pt idx="0">
                  <c:v>遊ぶ時間がない</c:v>
                </c:pt>
                <c:pt idx="1">
                  <c:v>部活動がある</c:v>
                </c:pt>
                <c:pt idx="2">
                  <c:v>塾や習い事がある</c:v>
                </c:pt>
                <c:pt idx="3">
                  <c:v>宿題や勉強がある</c:v>
                </c:pt>
                <c:pt idx="4">
                  <c:v>遊ぶ相手がいない</c:v>
                </c:pt>
                <c:pt idx="5">
                  <c:v>遊ぶ場所がない</c:v>
                </c:pt>
                <c:pt idx="6">
                  <c:v>疲れている</c:v>
                </c:pt>
              </c:strCache>
            </c:strRef>
          </c:cat>
          <c:val>
            <c:numRef>
              <c:f>Sheet1!$F$9:$F$15</c:f>
              <c:numCache>
                <c:formatCode>0.0_);[Red]\(0.0\)</c:formatCode>
                <c:ptCount val="7"/>
                <c:pt idx="0">
                  <c:v>20.7</c:v>
                </c:pt>
                <c:pt idx="1">
                  <c:v>4.3</c:v>
                </c:pt>
                <c:pt idx="2">
                  <c:v>8.6</c:v>
                </c:pt>
                <c:pt idx="3">
                  <c:v>21.6</c:v>
                </c:pt>
                <c:pt idx="4">
                  <c:v>23.6</c:v>
                </c:pt>
                <c:pt idx="5">
                  <c:v>21.7</c:v>
                </c:pt>
                <c:pt idx="6">
                  <c:v>21.1</c:v>
                </c:pt>
              </c:numCache>
            </c:numRef>
          </c:val>
        </c:ser>
        <c:ser>
          <c:idx val="3"/>
          <c:order val="3"/>
          <c:tx>
            <c:strRef>
              <c:f>Sheet1!$G$8</c:f>
              <c:strCache>
                <c:ptCount val="1"/>
                <c:pt idx="0">
                  <c:v>全然ない</c:v>
                </c:pt>
              </c:strCache>
            </c:strRef>
          </c:tx>
          <c:spPr>
            <a:solidFill>
              <a:schemeClr val="accent2">
                <a:lumMod val="60000"/>
                <a:lumOff val="40000"/>
              </a:schemeClr>
            </a:solidFill>
          </c:spPr>
          <c:invertIfNegative val="0"/>
          <c:dLbls>
            <c:showLegendKey val="0"/>
            <c:showVal val="1"/>
            <c:showCatName val="0"/>
            <c:showSerName val="0"/>
            <c:showPercent val="0"/>
            <c:showBubbleSize val="0"/>
            <c:showLeaderLines val="0"/>
          </c:dLbls>
          <c:cat>
            <c:strRef>
              <c:f>Sheet1!$C$9:$C$15</c:f>
              <c:strCache>
                <c:ptCount val="7"/>
                <c:pt idx="0">
                  <c:v>遊ぶ時間がない</c:v>
                </c:pt>
                <c:pt idx="1">
                  <c:v>部活動がある</c:v>
                </c:pt>
                <c:pt idx="2">
                  <c:v>塾や習い事がある</c:v>
                </c:pt>
                <c:pt idx="3">
                  <c:v>宿題や勉強がある</c:v>
                </c:pt>
                <c:pt idx="4">
                  <c:v>遊ぶ相手がいない</c:v>
                </c:pt>
                <c:pt idx="5">
                  <c:v>遊ぶ場所がない</c:v>
                </c:pt>
                <c:pt idx="6">
                  <c:v>疲れている</c:v>
                </c:pt>
              </c:strCache>
            </c:strRef>
          </c:cat>
          <c:val>
            <c:numRef>
              <c:f>Sheet1!$G$9:$G$15</c:f>
              <c:numCache>
                <c:formatCode>0.0_);[Red]\(0.0\)</c:formatCode>
                <c:ptCount val="7"/>
                <c:pt idx="0">
                  <c:v>17.399999999999999</c:v>
                </c:pt>
                <c:pt idx="1">
                  <c:v>47</c:v>
                </c:pt>
                <c:pt idx="2">
                  <c:v>43.1</c:v>
                </c:pt>
                <c:pt idx="3">
                  <c:v>17.2</c:v>
                </c:pt>
                <c:pt idx="4">
                  <c:v>36.200000000000003</c:v>
                </c:pt>
                <c:pt idx="5">
                  <c:v>48.2</c:v>
                </c:pt>
                <c:pt idx="6">
                  <c:v>30.6</c:v>
                </c:pt>
              </c:numCache>
            </c:numRef>
          </c:val>
        </c:ser>
        <c:ser>
          <c:idx val="4"/>
          <c:order val="4"/>
          <c:tx>
            <c:strRef>
              <c:f>Sheet1!$H$8</c:f>
              <c:strCache>
                <c:ptCount val="1"/>
                <c:pt idx="0">
                  <c:v>不明</c:v>
                </c:pt>
              </c:strCache>
            </c:strRef>
          </c:tx>
          <c:spPr>
            <a:solidFill>
              <a:schemeClr val="bg2">
                <a:lumMod val="75000"/>
              </a:schemeClr>
            </a:solidFill>
          </c:spPr>
          <c:invertIfNegative val="0"/>
          <c:cat>
            <c:strRef>
              <c:f>Sheet1!$C$9:$C$15</c:f>
              <c:strCache>
                <c:ptCount val="7"/>
                <c:pt idx="0">
                  <c:v>遊ぶ時間がない</c:v>
                </c:pt>
                <c:pt idx="1">
                  <c:v>部活動がある</c:v>
                </c:pt>
                <c:pt idx="2">
                  <c:v>塾や習い事がある</c:v>
                </c:pt>
                <c:pt idx="3">
                  <c:v>宿題や勉強がある</c:v>
                </c:pt>
                <c:pt idx="4">
                  <c:v>遊ぶ相手がいない</c:v>
                </c:pt>
                <c:pt idx="5">
                  <c:v>遊ぶ場所がない</c:v>
                </c:pt>
                <c:pt idx="6">
                  <c:v>疲れている</c:v>
                </c:pt>
              </c:strCache>
            </c:strRef>
          </c:cat>
          <c:val>
            <c:numRef>
              <c:f>Sheet1!$H$9:$H$15</c:f>
              <c:numCache>
                <c:formatCode>0.0_);[Red]\(0.0\)</c:formatCode>
                <c:ptCount val="7"/>
                <c:pt idx="0">
                  <c:v>1.2</c:v>
                </c:pt>
                <c:pt idx="1">
                  <c:v>3</c:v>
                </c:pt>
                <c:pt idx="2">
                  <c:v>2</c:v>
                </c:pt>
                <c:pt idx="3">
                  <c:v>1.9</c:v>
                </c:pt>
                <c:pt idx="4">
                  <c:v>5.2</c:v>
                </c:pt>
                <c:pt idx="5">
                  <c:v>2.2000000000000002</c:v>
                </c:pt>
                <c:pt idx="6">
                  <c:v>1.4</c:v>
                </c:pt>
              </c:numCache>
            </c:numRef>
          </c:val>
        </c:ser>
        <c:dLbls>
          <c:showLegendKey val="0"/>
          <c:showVal val="0"/>
          <c:showCatName val="0"/>
          <c:showSerName val="0"/>
          <c:showPercent val="0"/>
          <c:showBubbleSize val="0"/>
        </c:dLbls>
        <c:gapWidth val="150"/>
        <c:overlap val="100"/>
        <c:axId val="40297600"/>
        <c:axId val="40299136"/>
      </c:barChart>
      <c:catAx>
        <c:axId val="40297600"/>
        <c:scaling>
          <c:orientation val="maxMin"/>
        </c:scaling>
        <c:delete val="0"/>
        <c:axPos val="l"/>
        <c:majorTickMark val="out"/>
        <c:minorTickMark val="none"/>
        <c:tickLblPos val="nextTo"/>
        <c:crossAx val="40299136"/>
        <c:crosses val="autoZero"/>
        <c:auto val="1"/>
        <c:lblAlgn val="ctr"/>
        <c:lblOffset val="100"/>
        <c:noMultiLvlLbl val="0"/>
      </c:catAx>
      <c:valAx>
        <c:axId val="40299136"/>
        <c:scaling>
          <c:orientation val="minMax"/>
        </c:scaling>
        <c:delete val="0"/>
        <c:axPos val="t"/>
        <c:majorGridlines/>
        <c:numFmt formatCode="0%" sourceLinked="1"/>
        <c:majorTickMark val="out"/>
        <c:minorTickMark val="none"/>
        <c:tickLblPos val="nextTo"/>
        <c:crossAx val="40297600"/>
        <c:crosses val="autoZero"/>
        <c:crossBetween val="between"/>
      </c:valAx>
    </c:plotArea>
    <c:legend>
      <c:legendPos val="t"/>
      <c:layout/>
      <c:overlay val="0"/>
    </c:legend>
    <c:plotVisOnly val="1"/>
    <c:dispBlanksAs val="gap"/>
    <c:showDLblsOverMax val="0"/>
  </c:chart>
  <c:txPr>
    <a:bodyPr/>
    <a:lstStyle/>
    <a:p>
      <a:pPr>
        <a:defRPr sz="16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Sheet1!$L$8</c:f>
              <c:strCache>
                <c:ptCount val="1"/>
                <c:pt idx="0">
                  <c:v>遊ばない</c:v>
                </c:pt>
              </c:strCache>
            </c:strRef>
          </c:tx>
          <c:spPr>
            <a:solidFill>
              <a:srgbClr val="0070C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Sheet1!$L$9</c:f>
              <c:numCache>
                <c:formatCode>General</c:formatCode>
                <c:ptCount val="1"/>
                <c:pt idx="0">
                  <c:v>12.3</c:v>
                </c:pt>
              </c:numCache>
            </c:numRef>
          </c:val>
        </c:ser>
        <c:ser>
          <c:idx val="1"/>
          <c:order val="1"/>
          <c:tx>
            <c:strRef>
              <c:f>Sheet1!$M$8</c:f>
              <c:strCache>
                <c:ptCount val="1"/>
                <c:pt idx="0">
                  <c:v>１人</c:v>
                </c:pt>
              </c:strCache>
            </c:strRef>
          </c:tx>
          <c:spPr>
            <a:solidFill>
              <a:srgbClr val="00B0F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Sheet1!$M$9</c:f>
              <c:numCache>
                <c:formatCode>General</c:formatCode>
                <c:ptCount val="1"/>
                <c:pt idx="0">
                  <c:v>6.9</c:v>
                </c:pt>
              </c:numCache>
            </c:numRef>
          </c:val>
        </c:ser>
        <c:ser>
          <c:idx val="2"/>
          <c:order val="2"/>
          <c:tx>
            <c:strRef>
              <c:f>Sheet1!$N$8</c:f>
              <c:strCache>
                <c:ptCount val="1"/>
                <c:pt idx="0">
                  <c:v>２人</c:v>
                </c:pt>
              </c:strCache>
            </c:strRef>
          </c:tx>
          <c:spPr>
            <a:solidFill>
              <a:schemeClr val="tx2">
                <a:lumMod val="40000"/>
                <a:lumOff val="6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Sheet1!$N$9</c:f>
              <c:numCache>
                <c:formatCode>General</c:formatCode>
                <c:ptCount val="1"/>
                <c:pt idx="0">
                  <c:v>19.899999999999999</c:v>
                </c:pt>
              </c:numCache>
            </c:numRef>
          </c:val>
        </c:ser>
        <c:ser>
          <c:idx val="3"/>
          <c:order val="3"/>
          <c:tx>
            <c:strRef>
              <c:f>Sheet1!$O$8</c:f>
              <c:strCache>
                <c:ptCount val="1"/>
                <c:pt idx="0">
                  <c:v>３～４人</c:v>
                </c:pt>
              </c:strCache>
            </c:strRef>
          </c:tx>
          <c:spPr>
            <a:solidFill>
              <a:srgbClr val="92D05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Sheet1!$O$9</c:f>
              <c:numCache>
                <c:formatCode>General</c:formatCode>
                <c:ptCount val="1"/>
                <c:pt idx="0">
                  <c:v>31.6</c:v>
                </c:pt>
              </c:numCache>
            </c:numRef>
          </c:val>
        </c:ser>
        <c:ser>
          <c:idx val="4"/>
          <c:order val="4"/>
          <c:tx>
            <c:strRef>
              <c:f>Sheet1!$P$8</c:f>
              <c:strCache>
                <c:ptCount val="1"/>
                <c:pt idx="0">
                  <c:v>５人以上</c:v>
                </c:pt>
              </c:strCache>
            </c:strRef>
          </c:tx>
          <c:spPr>
            <a:solidFill>
              <a:srgbClr val="00B05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Sheet1!$P$9</c:f>
              <c:numCache>
                <c:formatCode>General</c:formatCode>
                <c:ptCount val="1"/>
                <c:pt idx="0">
                  <c:v>13.7</c:v>
                </c:pt>
              </c:numCache>
            </c:numRef>
          </c:val>
        </c:ser>
        <c:ser>
          <c:idx val="5"/>
          <c:order val="5"/>
          <c:tx>
            <c:strRef>
              <c:f>Sheet1!$Q$8</c:f>
              <c:strCache>
                <c:ptCount val="1"/>
                <c:pt idx="0">
                  <c:v>不明</c:v>
                </c:pt>
              </c:strCache>
            </c:strRef>
          </c:tx>
          <c:spPr>
            <a:solidFill>
              <a:schemeClr val="bg2">
                <a:lumMod val="9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Sheet1!$Q$9</c:f>
              <c:numCache>
                <c:formatCode>General</c:formatCode>
                <c:ptCount val="1"/>
                <c:pt idx="0">
                  <c:v>15.5</c:v>
                </c:pt>
              </c:numCache>
            </c:numRef>
          </c:val>
        </c:ser>
        <c:dLbls>
          <c:showLegendKey val="0"/>
          <c:showVal val="0"/>
          <c:showCatName val="0"/>
          <c:showSerName val="0"/>
          <c:showPercent val="0"/>
          <c:showBubbleSize val="0"/>
        </c:dLbls>
        <c:gapWidth val="150"/>
        <c:overlap val="100"/>
        <c:axId val="40377728"/>
        <c:axId val="40391808"/>
      </c:barChart>
      <c:catAx>
        <c:axId val="40377728"/>
        <c:scaling>
          <c:orientation val="minMax"/>
        </c:scaling>
        <c:delete val="1"/>
        <c:axPos val="l"/>
        <c:majorTickMark val="out"/>
        <c:minorTickMark val="none"/>
        <c:tickLblPos val="nextTo"/>
        <c:crossAx val="40391808"/>
        <c:crosses val="autoZero"/>
        <c:auto val="1"/>
        <c:lblAlgn val="ctr"/>
        <c:lblOffset val="100"/>
        <c:noMultiLvlLbl val="0"/>
      </c:catAx>
      <c:valAx>
        <c:axId val="40391808"/>
        <c:scaling>
          <c:orientation val="minMax"/>
        </c:scaling>
        <c:delete val="0"/>
        <c:axPos val="b"/>
        <c:majorGridlines/>
        <c:numFmt formatCode="0%" sourceLinked="1"/>
        <c:majorTickMark val="out"/>
        <c:minorTickMark val="none"/>
        <c:tickLblPos val="nextTo"/>
        <c:crossAx val="40377728"/>
        <c:crosses val="autoZero"/>
        <c:crossBetween val="between"/>
      </c:valAx>
    </c:plotArea>
    <c:legend>
      <c:legendPos val="t"/>
      <c:layout/>
      <c:overlay val="0"/>
      <c:txPr>
        <a:bodyPr/>
        <a:lstStyle/>
        <a:p>
          <a:pPr>
            <a:defRPr sz="14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Sheet1!$L$12</c:f>
              <c:strCache>
                <c:ptCount val="1"/>
                <c:pt idx="0">
                  <c:v>同じ学年の人</c:v>
                </c:pt>
              </c:strCache>
            </c:strRef>
          </c:tx>
          <c:spPr>
            <a:solidFill>
              <a:srgbClr val="00B0F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Sheet1!$L$13</c:f>
              <c:numCache>
                <c:formatCode>0.0_ </c:formatCode>
                <c:ptCount val="1"/>
                <c:pt idx="0">
                  <c:v>57.4</c:v>
                </c:pt>
              </c:numCache>
            </c:numRef>
          </c:val>
        </c:ser>
        <c:ser>
          <c:idx val="1"/>
          <c:order val="1"/>
          <c:tx>
            <c:strRef>
              <c:f>Sheet1!$M$12</c:f>
              <c:strCache>
                <c:ptCount val="1"/>
                <c:pt idx="0">
                  <c:v>年下の人</c:v>
                </c:pt>
              </c:strCache>
            </c:strRef>
          </c:tx>
          <c:spPr>
            <a:solidFill>
              <a:srgbClr val="FFC00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Sheet1!$M$13</c:f>
              <c:numCache>
                <c:formatCode>0.0_ </c:formatCode>
                <c:ptCount val="1"/>
                <c:pt idx="0">
                  <c:v>12</c:v>
                </c:pt>
              </c:numCache>
            </c:numRef>
          </c:val>
        </c:ser>
        <c:ser>
          <c:idx val="2"/>
          <c:order val="2"/>
          <c:tx>
            <c:strRef>
              <c:f>Sheet1!$N$12</c:f>
              <c:strCache>
                <c:ptCount val="1"/>
                <c:pt idx="0">
                  <c:v>年上の人</c:v>
                </c:pt>
              </c:strCache>
            </c:strRef>
          </c:tx>
          <c:spPr>
            <a:solidFill>
              <a:srgbClr val="FFC000"/>
            </a:solidFill>
          </c:spPr>
          <c:invertIfNegative val="0"/>
          <c:dPt>
            <c:idx val="0"/>
            <c:invertIfNegative val="0"/>
            <c:bubble3D val="0"/>
            <c:spPr>
              <a:solidFill>
                <a:srgbClr val="92D050"/>
              </a:solidFill>
            </c:spPr>
          </c:dPt>
          <c:dLbls>
            <c:txPr>
              <a:bodyPr/>
              <a:lstStyle/>
              <a:p>
                <a:pPr>
                  <a:defRPr sz="1400"/>
                </a:pPr>
                <a:endParaRPr lang="ja-JP"/>
              </a:p>
            </c:txPr>
            <c:showLegendKey val="0"/>
            <c:showVal val="1"/>
            <c:showCatName val="0"/>
            <c:showSerName val="0"/>
            <c:showPercent val="0"/>
            <c:showBubbleSize val="0"/>
            <c:showLeaderLines val="0"/>
          </c:dLbls>
          <c:val>
            <c:numRef>
              <c:f>Sheet1!$N$13</c:f>
              <c:numCache>
                <c:formatCode>0.0_ </c:formatCode>
                <c:ptCount val="1"/>
                <c:pt idx="0">
                  <c:v>4.3</c:v>
                </c:pt>
              </c:numCache>
            </c:numRef>
          </c:val>
        </c:ser>
        <c:ser>
          <c:idx val="3"/>
          <c:order val="3"/>
          <c:tx>
            <c:strRef>
              <c:f>Sheet1!$O$12</c:f>
              <c:strCache>
                <c:ptCount val="1"/>
                <c:pt idx="0">
                  <c:v>大人の人</c:v>
                </c:pt>
              </c:strCache>
            </c:strRef>
          </c:tx>
          <c:invertIfNegative val="0"/>
          <c:dLbls>
            <c:dLbl>
              <c:idx val="0"/>
              <c:layout>
                <c:manualLayout>
                  <c:x val="0"/>
                  <c:y val="-0.18518518518518517"/>
                </c:manualLayout>
              </c:layout>
              <c:showLegendKey val="0"/>
              <c:showVal val="1"/>
              <c:showCatName val="0"/>
              <c:showSerName val="0"/>
              <c:showPercent val="0"/>
              <c:showBubbleSize val="0"/>
            </c:dLbl>
            <c:txPr>
              <a:bodyPr/>
              <a:lstStyle/>
              <a:p>
                <a:pPr>
                  <a:defRPr sz="1400"/>
                </a:pPr>
                <a:endParaRPr lang="ja-JP"/>
              </a:p>
            </c:txPr>
            <c:showLegendKey val="0"/>
            <c:showVal val="1"/>
            <c:showCatName val="0"/>
            <c:showSerName val="0"/>
            <c:showPercent val="0"/>
            <c:showBubbleSize val="0"/>
            <c:showLeaderLines val="0"/>
          </c:dLbls>
          <c:val>
            <c:numRef>
              <c:f>Sheet1!$O$13</c:f>
              <c:numCache>
                <c:formatCode>0.0_ </c:formatCode>
                <c:ptCount val="1"/>
                <c:pt idx="0">
                  <c:v>0.9</c:v>
                </c:pt>
              </c:numCache>
            </c:numRef>
          </c:val>
        </c:ser>
        <c:ser>
          <c:idx val="4"/>
          <c:order val="4"/>
          <c:tx>
            <c:strRef>
              <c:f>Sheet1!$P$12</c:f>
              <c:strCache>
                <c:ptCount val="1"/>
                <c:pt idx="0">
                  <c:v>遊ぶ人がいない</c:v>
                </c:pt>
              </c:strCache>
            </c:strRef>
          </c:tx>
          <c:spPr>
            <a:solidFill>
              <a:srgbClr val="FF0000"/>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Sheet1!$P$13</c:f>
              <c:numCache>
                <c:formatCode>0.0_ </c:formatCode>
                <c:ptCount val="1"/>
                <c:pt idx="0">
                  <c:v>12.5</c:v>
                </c:pt>
              </c:numCache>
            </c:numRef>
          </c:val>
        </c:ser>
        <c:ser>
          <c:idx val="5"/>
          <c:order val="5"/>
          <c:tx>
            <c:strRef>
              <c:f>Sheet1!$Q$12</c:f>
              <c:strCache>
                <c:ptCount val="1"/>
                <c:pt idx="0">
                  <c:v>不明</c:v>
                </c:pt>
              </c:strCache>
            </c:strRef>
          </c:tx>
          <c:spPr>
            <a:solidFill>
              <a:schemeClr val="bg2">
                <a:lumMod val="9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Sheet1!$Q$13</c:f>
              <c:numCache>
                <c:formatCode>0.0_ </c:formatCode>
                <c:ptCount val="1"/>
                <c:pt idx="0">
                  <c:v>12.8</c:v>
                </c:pt>
              </c:numCache>
            </c:numRef>
          </c:val>
        </c:ser>
        <c:dLbls>
          <c:showLegendKey val="0"/>
          <c:showVal val="0"/>
          <c:showCatName val="0"/>
          <c:showSerName val="0"/>
          <c:showPercent val="0"/>
          <c:showBubbleSize val="0"/>
        </c:dLbls>
        <c:gapWidth val="150"/>
        <c:overlap val="100"/>
        <c:axId val="40435072"/>
        <c:axId val="40838272"/>
      </c:barChart>
      <c:catAx>
        <c:axId val="40435072"/>
        <c:scaling>
          <c:orientation val="minMax"/>
        </c:scaling>
        <c:delete val="1"/>
        <c:axPos val="l"/>
        <c:majorTickMark val="out"/>
        <c:minorTickMark val="none"/>
        <c:tickLblPos val="nextTo"/>
        <c:crossAx val="40838272"/>
        <c:crosses val="autoZero"/>
        <c:auto val="1"/>
        <c:lblAlgn val="ctr"/>
        <c:lblOffset val="100"/>
        <c:noMultiLvlLbl val="0"/>
      </c:catAx>
      <c:valAx>
        <c:axId val="40838272"/>
        <c:scaling>
          <c:orientation val="minMax"/>
        </c:scaling>
        <c:delete val="0"/>
        <c:axPos val="b"/>
        <c:majorGridlines/>
        <c:numFmt formatCode="0%" sourceLinked="1"/>
        <c:majorTickMark val="out"/>
        <c:minorTickMark val="none"/>
        <c:tickLblPos val="nextTo"/>
        <c:crossAx val="40435072"/>
        <c:crosses val="autoZero"/>
        <c:crossBetween val="between"/>
      </c:valAx>
    </c:plotArea>
    <c:legend>
      <c:legendPos val="t"/>
      <c:layout/>
      <c:overlay val="0"/>
      <c:txPr>
        <a:bodyPr/>
        <a:lstStyle/>
        <a:p>
          <a:pPr>
            <a:defRPr sz="1400"/>
          </a:pPr>
          <a:endParaRPr lang="ja-JP"/>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Sheet1!$M$34</c:f>
              <c:strCache>
                <c:ptCount val="1"/>
                <c:pt idx="0">
                  <c:v>平成21年度</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Sheet1!$L$35:$L$41</c:f>
              <c:strCache>
                <c:ptCount val="7"/>
                <c:pt idx="0">
                  <c:v>ルール・順番・約束を守る</c:v>
                </c:pt>
                <c:pt idx="1">
                  <c:v>上手にできる</c:v>
                </c:pt>
                <c:pt idx="2">
                  <c:v>けんかをせず仲よく遊ぶ</c:v>
                </c:pt>
                <c:pt idx="3">
                  <c:v>遊びを工夫する</c:v>
                </c:pt>
                <c:pt idx="4">
                  <c:v>体力をつける</c:v>
                </c:pt>
                <c:pt idx="5">
                  <c:v>安全に遊ぶ</c:v>
                </c:pt>
                <c:pt idx="6">
                  <c:v>自由に遊ぶ</c:v>
                </c:pt>
              </c:strCache>
            </c:strRef>
          </c:cat>
          <c:val>
            <c:numRef>
              <c:f>Sheet1!$M$35:$M$41</c:f>
              <c:numCache>
                <c:formatCode>General</c:formatCode>
                <c:ptCount val="7"/>
                <c:pt idx="0">
                  <c:v>18</c:v>
                </c:pt>
                <c:pt idx="1">
                  <c:v>4</c:v>
                </c:pt>
                <c:pt idx="2">
                  <c:v>9</c:v>
                </c:pt>
                <c:pt idx="3">
                  <c:v>24</c:v>
                </c:pt>
                <c:pt idx="4">
                  <c:v>5</c:v>
                </c:pt>
                <c:pt idx="5">
                  <c:v>1</c:v>
                </c:pt>
                <c:pt idx="6">
                  <c:v>3</c:v>
                </c:pt>
              </c:numCache>
            </c:numRef>
          </c:val>
        </c:ser>
        <c:ser>
          <c:idx val="1"/>
          <c:order val="1"/>
          <c:tx>
            <c:strRef>
              <c:f>Sheet1!$N$34</c:f>
              <c:strCache>
                <c:ptCount val="1"/>
                <c:pt idx="0">
                  <c:v>平成22年度</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Sheet1!$L$35:$L$41</c:f>
              <c:strCache>
                <c:ptCount val="7"/>
                <c:pt idx="0">
                  <c:v>ルール・順番・約束を守る</c:v>
                </c:pt>
                <c:pt idx="1">
                  <c:v>上手にできる</c:v>
                </c:pt>
                <c:pt idx="2">
                  <c:v>けんかをせず仲よく遊ぶ</c:v>
                </c:pt>
                <c:pt idx="3">
                  <c:v>遊びを工夫する</c:v>
                </c:pt>
                <c:pt idx="4">
                  <c:v>体力をつける</c:v>
                </c:pt>
                <c:pt idx="5">
                  <c:v>安全に遊ぶ</c:v>
                </c:pt>
                <c:pt idx="6">
                  <c:v>自由に遊ぶ</c:v>
                </c:pt>
              </c:strCache>
            </c:strRef>
          </c:cat>
          <c:val>
            <c:numRef>
              <c:f>Sheet1!$N$35:$N$41</c:f>
              <c:numCache>
                <c:formatCode>General</c:formatCode>
                <c:ptCount val="7"/>
                <c:pt idx="0">
                  <c:v>34</c:v>
                </c:pt>
                <c:pt idx="1">
                  <c:v>3</c:v>
                </c:pt>
                <c:pt idx="2">
                  <c:v>10</c:v>
                </c:pt>
                <c:pt idx="3">
                  <c:v>34</c:v>
                </c:pt>
                <c:pt idx="4">
                  <c:v>12</c:v>
                </c:pt>
                <c:pt idx="5">
                  <c:v>5</c:v>
                </c:pt>
                <c:pt idx="6">
                  <c:v>7</c:v>
                </c:pt>
              </c:numCache>
            </c:numRef>
          </c:val>
        </c:ser>
        <c:dLbls>
          <c:showLegendKey val="0"/>
          <c:showVal val="0"/>
          <c:showCatName val="0"/>
          <c:showSerName val="0"/>
          <c:showPercent val="0"/>
          <c:showBubbleSize val="0"/>
        </c:dLbls>
        <c:gapWidth val="150"/>
        <c:shape val="box"/>
        <c:axId val="53245440"/>
        <c:axId val="53246976"/>
        <c:axId val="0"/>
      </c:bar3DChart>
      <c:catAx>
        <c:axId val="53245440"/>
        <c:scaling>
          <c:orientation val="maxMin"/>
        </c:scaling>
        <c:delete val="0"/>
        <c:axPos val="l"/>
        <c:majorTickMark val="out"/>
        <c:minorTickMark val="none"/>
        <c:tickLblPos val="nextTo"/>
        <c:txPr>
          <a:bodyPr/>
          <a:lstStyle/>
          <a:p>
            <a:pPr>
              <a:defRPr sz="1600"/>
            </a:pPr>
            <a:endParaRPr lang="ja-JP"/>
          </a:p>
        </c:txPr>
        <c:crossAx val="53246976"/>
        <c:crosses val="autoZero"/>
        <c:auto val="1"/>
        <c:lblAlgn val="ctr"/>
        <c:lblOffset val="100"/>
        <c:noMultiLvlLbl val="0"/>
      </c:catAx>
      <c:valAx>
        <c:axId val="53246976"/>
        <c:scaling>
          <c:orientation val="minMax"/>
          <c:max val="40"/>
        </c:scaling>
        <c:delete val="0"/>
        <c:axPos val="t"/>
        <c:majorGridlines/>
        <c:numFmt formatCode="General" sourceLinked="1"/>
        <c:majorTickMark val="out"/>
        <c:minorTickMark val="none"/>
        <c:tickLblPos val="nextTo"/>
        <c:crossAx val="53245440"/>
        <c:crosses val="autoZero"/>
        <c:crossBetween val="between"/>
        <c:majorUnit val="10"/>
      </c:valAx>
    </c:plotArea>
    <c:legend>
      <c:legendPos val="t"/>
      <c:layout>
        <c:manualLayout>
          <c:xMode val="edge"/>
          <c:yMode val="edge"/>
          <c:x val="0.12824276400531956"/>
          <c:y val="1.4496106216508669E-2"/>
          <c:w val="0.77145416185880333"/>
          <c:h val="5.1904811185362963E-2"/>
        </c:manualLayout>
      </c:layout>
      <c:overlay val="0"/>
      <c:txPr>
        <a:bodyPr/>
        <a:lstStyle/>
        <a:p>
          <a:pPr>
            <a:defRPr sz="1400">
              <a:latin typeface="+mj-ea"/>
              <a:ea typeface="+mj-ea"/>
            </a:defRPr>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Sheet1!$C$60</c:f>
              <c:strCache>
                <c:ptCount val="1"/>
                <c:pt idx="0">
                  <c:v>できている</c:v>
                </c:pt>
              </c:strCache>
            </c:strRef>
          </c:tx>
          <c:invertIfNegative val="0"/>
          <c:val>
            <c:numRef>
              <c:f>Sheet1!$D$60</c:f>
              <c:numCache>
                <c:formatCode>0%</c:formatCode>
                <c:ptCount val="1"/>
                <c:pt idx="0">
                  <c:v>0.25</c:v>
                </c:pt>
              </c:numCache>
            </c:numRef>
          </c:val>
        </c:ser>
        <c:ser>
          <c:idx val="1"/>
          <c:order val="1"/>
          <c:tx>
            <c:strRef>
              <c:f>Sheet1!$C$61</c:f>
              <c:strCache>
                <c:ptCount val="1"/>
                <c:pt idx="0">
                  <c:v>おおむねできている</c:v>
                </c:pt>
              </c:strCache>
            </c:strRef>
          </c:tx>
          <c:invertIfNegative val="0"/>
          <c:val>
            <c:numRef>
              <c:f>Sheet1!$D$61</c:f>
              <c:numCache>
                <c:formatCode>0%</c:formatCode>
                <c:ptCount val="1"/>
                <c:pt idx="0">
                  <c:v>0.23</c:v>
                </c:pt>
              </c:numCache>
            </c:numRef>
          </c:val>
        </c:ser>
        <c:ser>
          <c:idx val="2"/>
          <c:order val="2"/>
          <c:tx>
            <c:strRef>
              <c:f>Sheet1!$C$62</c:f>
              <c:strCache>
                <c:ptCount val="1"/>
                <c:pt idx="0">
                  <c:v>あまりできていない</c:v>
                </c:pt>
              </c:strCache>
            </c:strRef>
          </c:tx>
          <c:invertIfNegative val="0"/>
          <c:val>
            <c:numRef>
              <c:f>Sheet1!$D$62</c:f>
              <c:numCache>
                <c:formatCode>0%</c:formatCode>
                <c:ptCount val="1"/>
                <c:pt idx="0">
                  <c:v>0.28000000000000003</c:v>
                </c:pt>
              </c:numCache>
            </c:numRef>
          </c:val>
        </c:ser>
        <c:ser>
          <c:idx val="3"/>
          <c:order val="3"/>
          <c:tx>
            <c:strRef>
              <c:f>Sheet1!$C$63</c:f>
              <c:strCache>
                <c:ptCount val="1"/>
                <c:pt idx="0">
                  <c:v>できていない</c:v>
                </c:pt>
              </c:strCache>
            </c:strRef>
          </c:tx>
          <c:invertIfNegative val="0"/>
          <c:val>
            <c:numRef>
              <c:f>Sheet1!$D$63</c:f>
              <c:numCache>
                <c:formatCode>0%</c:formatCode>
                <c:ptCount val="1"/>
                <c:pt idx="0">
                  <c:v>0.21</c:v>
                </c:pt>
              </c:numCache>
            </c:numRef>
          </c:val>
        </c:ser>
        <c:ser>
          <c:idx val="4"/>
          <c:order val="4"/>
          <c:tx>
            <c:strRef>
              <c:f>Sheet1!$C$64</c:f>
              <c:strCache>
                <c:ptCount val="1"/>
                <c:pt idx="0">
                  <c:v>無回答</c:v>
                </c:pt>
              </c:strCache>
            </c:strRef>
          </c:tx>
          <c:invertIfNegative val="0"/>
          <c:val>
            <c:numRef>
              <c:f>Sheet1!$D$64</c:f>
              <c:numCache>
                <c:formatCode>0%</c:formatCode>
                <c:ptCount val="1"/>
                <c:pt idx="0">
                  <c:v>0.03</c:v>
                </c:pt>
              </c:numCache>
            </c:numRef>
          </c:val>
        </c:ser>
        <c:dLbls>
          <c:showLegendKey val="0"/>
          <c:showVal val="0"/>
          <c:showCatName val="0"/>
          <c:showSerName val="0"/>
          <c:showPercent val="0"/>
          <c:showBubbleSize val="0"/>
        </c:dLbls>
        <c:gapWidth val="150"/>
        <c:overlap val="100"/>
        <c:axId val="147163008"/>
        <c:axId val="147164544"/>
      </c:barChart>
      <c:catAx>
        <c:axId val="147163008"/>
        <c:scaling>
          <c:orientation val="minMax"/>
        </c:scaling>
        <c:delete val="1"/>
        <c:axPos val="l"/>
        <c:majorTickMark val="out"/>
        <c:minorTickMark val="none"/>
        <c:tickLblPos val="nextTo"/>
        <c:crossAx val="147164544"/>
        <c:crosses val="autoZero"/>
        <c:auto val="1"/>
        <c:lblAlgn val="ctr"/>
        <c:lblOffset val="100"/>
        <c:noMultiLvlLbl val="0"/>
      </c:catAx>
      <c:valAx>
        <c:axId val="147164544"/>
        <c:scaling>
          <c:orientation val="minMax"/>
          <c:max val="1"/>
        </c:scaling>
        <c:delete val="0"/>
        <c:axPos val="b"/>
        <c:majorGridlines/>
        <c:numFmt formatCode="0%" sourceLinked="1"/>
        <c:majorTickMark val="out"/>
        <c:minorTickMark val="none"/>
        <c:tickLblPos val="nextTo"/>
        <c:crossAx val="147163008"/>
        <c:crosses val="autoZero"/>
        <c:crossBetween val="between"/>
        <c:majorUnit val="0.5"/>
      </c:valAx>
    </c:plotArea>
    <c:legend>
      <c:legendPos val="t"/>
      <c:layout>
        <c:manualLayout>
          <c:xMode val="edge"/>
          <c:yMode val="edge"/>
          <c:x val="0.05"/>
          <c:y val="2.7777777777777776E-2"/>
          <c:w val="0.9"/>
          <c:h val="0.14294036162146398"/>
        </c:manualLayout>
      </c:layout>
      <c:overlay val="0"/>
      <c:txPr>
        <a:bodyPr/>
        <a:lstStyle/>
        <a:p>
          <a:pPr>
            <a:defRPr sz="900"/>
          </a:pPr>
          <a:endParaRPr lang="ja-JP"/>
        </a:p>
      </c:txPr>
    </c:legend>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Sheet1!$D$73</c:f>
              <c:strCache>
                <c:ptCount val="1"/>
                <c:pt idx="0">
                  <c:v>できている</c:v>
                </c:pt>
              </c:strCache>
            </c:strRef>
          </c:tx>
          <c:invertIfNegative val="0"/>
          <c:dLbls>
            <c:txPr>
              <a:bodyPr/>
              <a:lstStyle/>
              <a:p>
                <a:pPr>
                  <a:defRPr sz="1200"/>
                </a:pPr>
                <a:endParaRPr lang="ja-JP"/>
              </a:p>
            </c:txPr>
            <c:showLegendKey val="0"/>
            <c:showVal val="1"/>
            <c:showCatName val="0"/>
            <c:showSerName val="0"/>
            <c:showPercent val="0"/>
            <c:showBubbleSize val="0"/>
            <c:showLeaderLines val="0"/>
          </c:dLbls>
          <c:val>
            <c:numRef>
              <c:f>Sheet1!$D$74:$D$78</c:f>
              <c:numCache>
                <c:formatCode>0.0%</c:formatCode>
                <c:ptCount val="5"/>
                <c:pt idx="0">
                  <c:v>0.54200000000000004</c:v>
                </c:pt>
                <c:pt idx="1">
                  <c:v>0.77100000000000002</c:v>
                </c:pt>
                <c:pt idx="2">
                  <c:v>0.75</c:v>
                </c:pt>
                <c:pt idx="3">
                  <c:v>0.58299999999999996</c:v>
                </c:pt>
                <c:pt idx="4">
                  <c:v>0.625</c:v>
                </c:pt>
              </c:numCache>
            </c:numRef>
          </c:val>
        </c:ser>
        <c:ser>
          <c:idx val="1"/>
          <c:order val="1"/>
          <c:tx>
            <c:strRef>
              <c:f>Sheet1!$E$73</c:f>
              <c:strCache>
                <c:ptCount val="1"/>
                <c:pt idx="0">
                  <c:v>できていない</c:v>
                </c:pt>
              </c:strCache>
            </c:strRef>
          </c:tx>
          <c:invertIfNegative val="0"/>
          <c:dLbls>
            <c:txPr>
              <a:bodyPr/>
              <a:lstStyle/>
              <a:p>
                <a:pPr>
                  <a:defRPr sz="1200"/>
                </a:pPr>
                <a:endParaRPr lang="ja-JP"/>
              </a:p>
            </c:txPr>
            <c:showLegendKey val="0"/>
            <c:showVal val="1"/>
            <c:showCatName val="0"/>
            <c:showSerName val="0"/>
            <c:showPercent val="0"/>
            <c:showBubbleSize val="0"/>
            <c:showLeaderLines val="0"/>
          </c:dLbls>
          <c:val>
            <c:numRef>
              <c:f>Sheet1!$E$74:$E$78</c:f>
              <c:numCache>
                <c:formatCode>0.0%</c:formatCode>
                <c:ptCount val="5"/>
                <c:pt idx="0">
                  <c:v>0.45800000000000002</c:v>
                </c:pt>
                <c:pt idx="1">
                  <c:v>0.22900000000000001</c:v>
                </c:pt>
                <c:pt idx="2">
                  <c:v>0.25</c:v>
                </c:pt>
                <c:pt idx="3">
                  <c:v>0.41699999999999998</c:v>
                </c:pt>
                <c:pt idx="4">
                  <c:v>0.375</c:v>
                </c:pt>
              </c:numCache>
            </c:numRef>
          </c:val>
        </c:ser>
        <c:dLbls>
          <c:showLegendKey val="0"/>
          <c:showVal val="0"/>
          <c:showCatName val="0"/>
          <c:showSerName val="0"/>
          <c:showPercent val="0"/>
          <c:showBubbleSize val="0"/>
        </c:dLbls>
        <c:gapWidth val="150"/>
        <c:overlap val="100"/>
        <c:axId val="147280640"/>
        <c:axId val="147282176"/>
      </c:barChart>
      <c:catAx>
        <c:axId val="147280640"/>
        <c:scaling>
          <c:orientation val="minMax"/>
        </c:scaling>
        <c:delete val="1"/>
        <c:axPos val="l"/>
        <c:majorTickMark val="out"/>
        <c:minorTickMark val="none"/>
        <c:tickLblPos val="nextTo"/>
        <c:crossAx val="147282176"/>
        <c:crosses val="autoZero"/>
        <c:auto val="1"/>
        <c:lblAlgn val="ctr"/>
        <c:lblOffset val="100"/>
        <c:noMultiLvlLbl val="0"/>
      </c:catAx>
      <c:valAx>
        <c:axId val="147282176"/>
        <c:scaling>
          <c:orientation val="minMax"/>
        </c:scaling>
        <c:delete val="0"/>
        <c:axPos val="b"/>
        <c:majorGridlines/>
        <c:numFmt formatCode="0%" sourceLinked="1"/>
        <c:majorTickMark val="out"/>
        <c:minorTickMark val="none"/>
        <c:tickLblPos val="nextTo"/>
        <c:crossAx val="147280640"/>
        <c:crosses val="autoZero"/>
        <c:crossBetween val="between"/>
      </c:valAx>
    </c:plotArea>
    <c:legend>
      <c:legendPos val="t"/>
      <c:layout>
        <c:manualLayout>
          <c:xMode val="edge"/>
          <c:yMode val="edge"/>
          <c:x val="0.29525994197069538"/>
          <c:y val="6.2464124356552977E-2"/>
          <c:w val="0.39947234624677114"/>
          <c:h val="7.0899240362181981E-2"/>
        </c:manualLayout>
      </c:layout>
      <c:overlay val="0"/>
      <c:txPr>
        <a:bodyPr/>
        <a:lstStyle/>
        <a:p>
          <a:pPr>
            <a:defRPr sz="1100"/>
          </a:pPr>
          <a:endParaRPr lang="ja-JP"/>
        </a:p>
      </c:txPr>
    </c:legend>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0.77869</cdr:x>
      <cdr:y>0.29412</cdr:y>
    </cdr:from>
    <cdr:to>
      <cdr:x>0.95902</cdr:x>
      <cdr:y>0.34118</cdr:y>
    </cdr:to>
    <cdr:sp macro="" textlink="">
      <cdr:nvSpPr>
        <cdr:cNvPr id="2" name="円形吹き出し 1"/>
        <cdr:cNvSpPr/>
      </cdr:nvSpPr>
      <cdr:spPr>
        <a:xfrm xmlns:a="http://schemas.openxmlformats.org/drawingml/2006/main">
          <a:off x="6840761" y="1800214"/>
          <a:ext cx="1584176" cy="288040"/>
        </a:xfrm>
        <a:prstGeom xmlns:a="http://schemas.openxmlformats.org/drawingml/2006/main" prst="wedgeEllipseCallout">
          <a:avLst>
            <a:gd name="adj1" fmla="val -35475"/>
            <a:gd name="adj2" fmla="val 77475"/>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dirty="0" smtClean="0">
              <a:solidFill>
                <a:srgbClr val="FF0000"/>
              </a:solidFill>
              <a:latin typeface="ＭＳ ゴシック" panose="020B0609070205080204" pitchFamily="49" charset="-128"/>
              <a:ea typeface="ＭＳ ゴシック" panose="020B0609070205080204" pitchFamily="49" charset="-128"/>
            </a:rPr>
            <a:t>１億人をきる</a:t>
          </a:r>
          <a:endParaRPr lang="ja-JP" dirty="0">
            <a:solidFill>
              <a:srgbClr val="FF0000"/>
            </a:solidFill>
            <a:latin typeface="ＭＳ ゴシック" panose="020B0609070205080204" pitchFamily="49" charset="-128"/>
            <a:ea typeface="ＭＳ ゴシック" panose="020B0609070205080204" pitchFamily="49"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4871" cy="501015"/>
          </a:xfrm>
          <a:prstGeom prst="rect">
            <a:avLst/>
          </a:prstGeom>
        </p:spPr>
        <p:txBody>
          <a:bodyPr vert="horz" lIns="92318" tIns="46159" rIns="92318" bIns="4615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9" y="1"/>
            <a:ext cx="2984871" cy="501015"/>
          </a:xfrm>
          <a:prstGeom prst="rect">
            <a:avLst/>
          </a:prstGeom>
        </p:spPr>
        <p:txBody>
          <a:bodyPr vert="horz" lIns="92318" tIns="46159" rIns="92318" bIns="46159" rtlCol="0"/>
          <a:lstStyle>
            <a:lvl1pPr algn="r">
              <a:defRPr sz="1200"/>
            </a:lvl1pPr>
          </a:lstStyle>
          <a:p>
            <a:fld id="{EF7B6461-B0DE-42C0-8266-96C71235C0EB}" type="datetimeFigureOut">
              <a:rPr kumimoji="1" lang="ja-JP" altLang="en-US" smtClean="0"/>
              <a:t>2013/11/2</a:t>
            </a:fld>
            <a:endParaRPr kumimoji="1" lang="ja-JP" altLang="en-US"/>
          </a:p>
        </p:txBody>
      </p:sp>
      <p:sp>
        <p:nvSpPr>
          <p:cNvPr id="4" name="スライド イメージ プレースホルダー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92318" tIns="46159" rIns="92318" bIns="46159"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2318" tIns="46159" rIns="92318" bIns="4615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2318" tIns="46159" rIns="92318" bIns="4615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9" y="9517546"/>
            <a:ext cx="2984871" cy="501015"/>
          </a:xfrm>
          <a:prstGeom prst="rect">
            <a:avLst/>
          </a:prstGeom>
        </p:spPr>
        <p:txBody>
          <a:bodyPr vert="horz" lIns="92318" tIns="46159" rIns="92318" bIns="46159" rtlCol="0" anchor="b"/>
          <a:lstStyle>
            <a:lvl1pPr algn="r">
              <a:defRPr sz="1200"/>
            </a:lvl1pPr>
          </a:lstStyle>
          <a:p>
            <a:fld id="{40EC442F-B139-4DDC-BC08-A51783AAA8EB}" type="slidenum">
              <a:rPr kumimoji="1" lang="ja-JP" altLang="en-US" smtClean="0"/>
              <a:t>‹#›</a:t>
            </a:fld>
            <a:endParaRPr kumimoji="1" lang="ja-JP" altLang="en-US"/>
          </a:p>
        </p:txBody>
      </p:sp>
    </p:spTree>
    <p:extLst>
      <p:ext uri="{BB962C8B-B14F-4D97-AF65-F5344CB8AC3E}">
        <p14:creationId xmlns:p14="http://schemas.microsoft.com/office/powerpoint/2010/main" val="2281992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これからお伝えする提言を通して、子どもたちの育ちへ、皆さんの関心が高まれば幸いです。</a:t>
            </a:r>
            <a:endParaRPr kumimoji="1" lang="en-US" altLang="ja-JP" dirty="0" smtClean="0"/>
          </a:p>
          <a:p>
            <a:r>
              <a:rPr kumimoji="1" lang="ja-JP" altLang="en-US" dirty="0" smtClean="0"/>
              <a:t>どうぞよろしくお願いします。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1</a:t>
            </a:fld>
            <a:endParaRPr kumimoji="1" lang="ja-JP" altLang="en-US"/>
          </a:p>
        </p:txBody>
      </p:sp>
    </p:spTree>
    <p:extLst>
      <p:ext uri="{BB962C8B-B14F-4D97-AF65-F5344CB8AC3E}">
        <p14:creationId xmlns:p14="http://schemas.microsoft.com/office/powerpoint/2010/main" val="294431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な子どもたちの実態に対して、本県でも様々な施策が行われています。しかし、その取組には地域差がありますし、実際に行われている内容が年間を通じた日常的な活動や交流にはなりえていない実態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10</a:t>
            </a:fld>
            <a:endParaRPr kumimoji="1" lang="ja-JP" altLang="en-US"/>
          </a:p>
        </p:txBody>
      </p:sp>
    </p:spTree>
    <p:extLst>
      <p:ext uri="{BB962C8B-B14F-4D97-AF65-F5344CB8AC3E}">
        <p14:creationId xmlns:p14="http://schemas.microsoft.com/office/powerpoint/2010/main" val="1531998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11</a:t>
            </a:fld>
            <a:endParaRPr kumimoji="1" lang="ja-JP" altLang="en-US"/>
          </a:p>
        </p:txBody>
      </p:sp>
    </p:spTree>
    <p:extLst>
      <p:ext uri="{BB962C8B-B14F-4D97-AF65-F5344CB8AC3E}">
        <p14:creationId xmlns:p14="http://schemas.microsoft.com/office/powerpoint/2010/main" val="290622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12</a:t>
            </a:fld>
            <a:endParaRPr kumimoji="1" lang="ja-JP" altLang="en-US"/>
          </a:p>
        </p:txBody>
      </p:sp>
    </p:spTree>
    <p:extLst>
      <p:ext uri="{BB962C8B-B14F-4D97-AF65-F5344CB8AC3E}">
        <p14:creationId xmlns:p14="http://schemas.microsoft.com/office/powerpoint/2010/main" val="183706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13</a:t>
            </a:fld>
            <a:endParaRPr kumimoji="1" lang="ja-JP" altLang="en-US"/>
          </a:p>
        </p:txBody>
      </p:sp>
    </p:spTree>
    <p:extLst>
      <p:ext uri="{BB962C8B-B14F-4D97-AF65-F5344CB8AC3E}">
        <p14:creationId xmlns:p14="http://schemas.microsoft.com/office/powerpoint/2010/main" val="296523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14</a:t>
            </a:fld>
            <a:endParaRPr kumimoji="1" lang="ja-JP" altLang="en-US"/>
          </a:p>
        </p:txBody>
      </p:sp>
    </p:spTree>
    <p:extLst>
      <p:ext uri="{BB962C8B-B14F-4D97-AF65-F5344CB8AC3E}">
        <p14:creationId xmlns:p14="http://schemas.microsoft.com/office/powerpoint/2010/main" val="351230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さて、みなさんも御承知の通り、これからの我が国の最大の課題は、こちらに示します通り少子高齢化を伴う人口の減少と言われています。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2</a:t>
            </a:fld>
            <a:endParaRPr kumimoji="1" lang="ja-JP" altLang="en-US"/>
          </a:p>
        </p:txBody>
      </p:sp>
    </p:spTree>
    <p:extLst>
      <p:ext uri="{BB962C8B-B14F-4D97-AF65-F5344CB8AC3E}">
        <p14:creationId xmlns:p14="http://schemas.microsoft.com/office/powerpoint/2010/main" val="23178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１７年後の２０３０年を例にとりますと、総人口は、１２５０万人減少すると予想されています。また、７５歳以上の割合は、全人口の約２０％となり、国民の５人に１人が高齢者となる時代となります。</a:t>
            </a:r>
            <a:endParaRPr kumimoji="1" lang="en-US" altLang="ja-JP" dirty="0" smtClean="0"/>
          </a:p>
          <a:p>
            <a:r>
              <a:rPr kumimoji="1" lang="ja-JP" altLang="en-US" dirty="0" smtClean="0"/>
              <a:t>このような未だかって経験したことのない急激な社会変化の中、経済の低迷、社会活力の低下、人間関係の希薄化など様々な課題も存在しています。</a:t>
            </a:r>
            <a:endParaRPr kumimoji="1" lang="en-US" altLang="ja-JP" dirty="0" smtClean="0"/>
          </a:p>
          <a:p>
            <a:r>
              <a:rPr kumimoji="1" lang="ja-JP" altLang="en-US" dirty="0" smtClean="0"/>
              <a:t>未来の熊本が、すべての人々にとって幸せを実感できる社会であるために、今やらなければならないことは、くまもとの人づくりです。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3</a:t>
            </a:fld>
            <a:endParaRPr kumimoji="1" lang="ja-JP" altLang="en-US"/>
          </a:p>
        </p:txBody>
      </p:sp>
    </p:spTree>
    <p:extLst>
      <p:ext uri="{BB962C8B-B14F-4D97-AF65-F5344CB8AC3E}">
        <p14:creationId xmlns:p14="http://schemas.microsoft.com/office/powerpoint/2010/main" val="187142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子どもたちに求められている「生きる力」の中でも、「豊かな人間性」「健康・体力」は「確かな学力」を支える基盤とも言うべき資質や能力と考えます。豊かな心と体を持つ熊本の人づくりに向けて、様々な課題を抱える今の幼児期の教育に高齢者をはじめとする地域人材の活用を図っ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4</a:t>
            </a:fld>
            <a:endParaRPr kumimoji="1" lang="ja-JP" altLang="en-US"/>
          </a:p>
        </p:txBody>
      </p:sp>
    </p:spTree>
    <p:extLst>
      <p:ext uri="{BB962C8B-B14F-4D97-AF65-F5344CB8AC3E}">
        <p14:creationId xmlns:p14="http://schemas.microsoft.com/office/powerpoint/2010/main" val="262217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では、今の子どもたちの実態を皆さんと考えていきたいと思います。</a:t>
            </a:r>
            <a:endParaRPr kumimoji="1" lang="en-US" altLang="ja-JP" dirty="0" smtClean="0"/>
          </a:p>
          <a:p>
            <a:r>
              <a:rPr kumimoji="1" lang="ja-JP" altLang="en-US" dirty="0" smtClean="0"/>
              <a:t>平成１７年中教審答申では、この６点が課題として挙げられました。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5</a:t>
            </a:fld>
            <a:endParaRPr kumimoji="1" lang="ja-JP" altLang="en-US"/>
          </a:p>
        </p:txBody>
      </p:sp>
    </p:spTree>
    <p:extLst>
      <p:ext uri="{BB962C8B-B14F-4D97-AF65-F5344CB8AC3E}">
        <p14:creationId xmlns:p14="http://schemas.microsoft.com/office/powerpoint/2010/main" val="249634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その背景には、子どもたちを取り巻く「３つの間」の減少が考えられます。</a:t>
            </a:r>
            <a:endParaRPr kumimoji="1" lang="en-US" altLang="ja-JP" dirty="0" smtClean="0"/>
          </a:p>
          <a:p>
            <a:r>
              <a:rPr kumimoji="1" lang="ja-JP" altLang="en-US" dirty="0" smtClean="0"/>
              <a:t>一昔前は、空き地であったり、道端であったり、子どもたちが自由に遊ぶ姿がありましたが、安全面の問題からも、その姿を見ることは少なくなりました。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6</a:t>
            </a:fld>
            <a:endParaRPr kumimoji="1" lang="ja-JP" altLang="en-US"/>
          </a:p>
        </p:txBody>
      </p:sp>
    </p:spTree>
    <p:extLst>
      <p:ext uri="{BB962C8B-B14F-4D97-AF65-F5344CB8AC3E}">
        <p14:creationId xmlns:p14="http://schemas.microsoft.com/office/powerpoint/2010/main" val="4207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小学校児童のデータから、遊ぶ時間が子どもたちからなくなってきていることは明らかであります。その理由として挙げられている塾や習い事が、幼児期から広まってきていることはここ数年で顕著となってき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7</a:t>
            </a:fld>
            <a:endParaRPr kumimoji="1" lang="ja-JP" altLang="en-US"/>
          </a:p>
        </p:txBody>
      </p:sp>
    </p:spTree>
    <p:extLst>
      <p:ext uri="{BB962C8B-B14F-4D97-AF65-F5344CB8AC3E}">
        <p14:creationId xmlns:p14="http://schemas.microsoft.com/office/powerpoint/2010/main" val="407358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遊ぶ仲間も、少人数化・固定化が見られます。異年齢が集まり、時には喧嘩やトラブルもおこりながら、その中でルールや秩序を自然と身に着けてきた子どもたちのコミュニティーはへってきています。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8</a:t>
            </a:fld>
            <a:endParaRPr kumimoji="1" lang="ja-JP" altLang="en-US"/>
          </a:p>
        </p:txBody>
      </p:sp>
    </p:spTree>
    <p:extLst>
      <p:ext uri="{BB962C8B-B14F-4D97-AF65-F5344CB8AC3E}">
        <p14:creationId xmlns:p14="http://schemas.microsoft.com/office/powerpoint/2010/main" val="400372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そのような遊びの経験がない子どもたちの実態を幼稚園等の先生方にアンケートしてみました。今の子どもたちが遊びの中でできていないことに、規範意識と創造性が大きく表れています。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40EC442F-B139-4DDC-BC08-A51783AAA8EB}" type="slidenum">
              <a:rPr kumimoji="1" lang="ja-JP" altLang="en-US" smtClean="0"/>
              <a:t>9</a:t>
            </a:fld>
            <a:endParaRPr kumimoji="1" lang="ja-JP" altLang="en-US"/>
          </a:p>
        </p:txBody>
      </p:sp>
    </p:spTree>
    <p:extLst>
      <p:ext uri="{BB962C8B-B14F-4D97-AF65-F5344CB8AC3E}">
        <p14:creationId xmlns:p14="http://schemas.microsoft.com/office/powerpoint/2010/main" val="266547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301259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235212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425631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295335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35136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316641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164506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418243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96581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286305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C24F15F-5E09-4FFA-A05B-6CC87F6972B4}" type="datetimeFigureOut">
              <a:rPr kumimoji="1" lang="ja-JP" altLang="en-US" smtClean="0"/>
              <a:t>2013/11/2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198025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4F15F-5E09-4FFA-A05B-6CC87F6972B4}" type="datetimeFigureOut">
              <a:rPr kumimoji="1" lang="ja-JP" altLang="en-US" smtClean="0"/>
              <a:t>2013/11/2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1B43-8414-4F46-9502-B73589EBAD81}" type="slidenum">
              <a:rPr kumimoji="1" lang="ja-JP" altLang="en-US" smtClean="0"/>
              <a:t>‹#›</a:t>
            </a:fld>
            <a:endParaRPr kumimoji="1" lang="ja-JP" altLang="en-US"/>
          </a:p>
        </p:txBody>
      </p:sp>
    </p:spTree>
    <p:extLst>
      <p:ext uri="{BB962C8B-B14F-4D97-AF65-F5344CB8AC3E}">
        <p14:creationId xmlns:p14="http://schemas.microsoft.com/office/powerpoint/2010/main" val="3527237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docid=uTddEJeZ8tuAZM&amp;tbnid=7ZW6TDc2rmTPiM:&amp;ved=0CAUQjRw&amp;url=http://www.ena-gif.ed.jp/higashino-k/news/2013/2013.9.13/&amp;ei=2jxqUovrA6WwiAfw9IDoAQ&amp;bvm=bv.55123115,d.cGE&amp;psig=AFQjCNHLwNINMZ0D95ndiLJi-L8JemPtfA&amp;ust=138278046945973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jp/url?sa=i&amp;rct=j&amp;q=&amp;esrc=s&amp;frm=1&amp;source=images&amp;cd=&amp;cad=rja&amp;docid=uTddEJeZ8tuAZM&amp;tbnid=yxH_DHkIa_In5M:&amp;ved=0CAUQjRw&amp;url=http://www.ena-gif.ed.jp/higashino-k/news/2013/2013.9.13/&amp;ei=-TxqUoKIA6fyiAeXwoHQDQ&amp;bvm=bv.55123115,d.cGE&amp;psig=AFQjCNHLwNINMZ0D95ndiLJi-L8JemPtfA&amp;ust=1382780469459738"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764704"/>
            <a:ext cx="7772400" cy="1470025"/>
          </a:xfrm>
        </p:spPr>
        <p:txBody>
          <a:bodyPr>
            <a:normAutofit/>
          </a:bodyPr>
          <a:lstStyle/>
          <a:p>
            <a:r>
              <a:rPr kumimoji="1" lang="ja-JP" altLang="en-US" sz="4000" dirty="0" smtClean="0">
                <a:solidFill>
                  <a:srgbClr val="002060"/>
                </a:solidFill>
                <a:latin typeface="ＭＳ ゴシック" panose="020B0609070205080204" pitchFamily="49" charset="-128"/>
                <a:ea typeface="ＭＳ ゴシック" panose="020B0609070205080204" pitchFamily="49" charset="-128"/>
              </a:rPr>
              <a:t>未来を拓く豊かな心と体を育む</a:t>
            </a:r>
            <a:r>
              <a:rPr kumimoji="1" lang="en-US" altLang="ja-JP" sz="4000" dirty="0" smtClean="0">
                <a:solidFill>
                  <a:srgbClr val="002060"/>
                </a:solidFill>
                <a:latin typeface="ＭＳ ゴシック" panose="020B0609070205080204" pitchFamily="49" charset="-128"/>
                <a:ea typeface="ＭＳ ゴシック" panose="020B0609070205080204" pitchFamily="49" charset="-128"/>
              </a:rPr>
              <a:t/>
            </a:r>
            <a:br>
              <a:rPr kumimoji="1" lang="en-US" altLang="ja-JP" sz="4000" dirty="0" smtClean="0">
                <a:solidFill>
                  <a:srgbClr val="002060"/>
                </a:solidFill>
                <a:latin typeface="ＭＳ ゴシック" panose="020B0609070205080204" pitchFamily="49" charset="-128"/>
                <a:ea typeface="ＭＳ ゴシック" panose="020B0609070205080204" pitchFamily="49" charset="-128"/>
              </a:rPr>
            </a:br>
            <a:r>
              <a:rPr lang="ja-JP" altLang="en-US" sz="4000" dirty="0">
                <a:solidFill>
                  <a:srgbClr val="002060"/>
                </a:solidFill>
                <a:latin typeface="ＭＳ ゴシック" panose="020B0609070205080204" pitchFamily="49" charset="-128"/>
                <a:ea typeface="ＭＳ ゴシック" panose="020B0609070205080204" pitchFamily="49" charset="-128"/>
              </a:rPr>
              <a:t>幼児</a:t>
            </a:r>
            <a:r>
              <a:rPr lang="ja-JP" altLang="en-US" sz="4000" dirty="0" smtClean="0">
                <a:solidFill>
                  <a:srgbClr val="002060"/>
                </a:solidFill>
                <a:latin typeface="ＭＳ ゴシック" panose="020B0609070205080204" pitchFamily="49" charset="-128"/>
                <a:ea typeface="ＭＳ ゴシック" panose="020B0609070205080204" pitchFamily="49" charset="-128"/>
              </a:rPr>
              <a:t>の学びの創造</a:t>
            </a:r>
            <a:endParaRPr kumimoji="1" lang="ja-JP" altLang="en-US" sz="4000" dirty="0">
              <a:solidFill>
                <a:srgbClr val="002060"/>
              </a:solidFill>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467544" y="2708920"/>
            <a:ext cx="8136904" cy="593079"/>
          </a:xfrm>
        </p:spPr>
        <p:txBody>
          <a:bodyPr>
            <a:noAutofit/>
          </a:bodyPr>
          <a:lstStyle/>
          <a:p>
            <a:r>
              <a:rPr lang="ja-JP" altLang="en-US" sz="3200" dirty="0" smtClean="0">
                <a:latin typeface="HG丸ｺﾞｼｯｸM-PRO" panose="020F0600000000000000" pitchFamily="50" charset="-128"/>
                <a:ea typeface="HG丸ｺﾞｼｯｸM-PRO" panose="020F0600000000000000" pitchFamily="50" charset="-128"/>
              </a:rPr>
              <a:t>こどもニコニコ</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おじいちゃんおばあちゃんイキイキタイム</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868144" y="6185702"/>
            <a:ext cx="3201140" cy="369332"/>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子どもたちの心と体を育む会</a:t>
            </a:r>
            <a:endParaRPr kumimoji="1" lang="ja-JP" altLang="en-US" dirty="0">
              <a:latin typeface="ＭＳ ゴシック" panose="020B0609070205080204" pitchFamily="49" charset="-128"/>
              <a:ea typeface="ＭＳ ゴシック" panose="020B0609070205080204" pitchFamily="49"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05" y="4820359"/>
            <a:ext cx="2664296" cy="177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wksv\private$\watanabe\Documents\益城第2幼稚園写真\100CANON\IMG_80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820359"/>
            <a:ext cx="2664296" cy="177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5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2840108218"/>
              </p:ext>
            </p:extLst>
          </p:nvPr>
        </p:nvGraphicFramePr>
        <p:xfrm>
          <a:off x="3707904" y="1340768"/>
          <a:ext cx="5040560" cy="188586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51520" y="1556792"/>
            <a:ext cx="461665" cy="4276513"/>
          </a:xfrm>
          <a:prstGeom prst="rect">
            <a:avLst/>
          </a:prstGeom>
          <a:noFill/>
        </p:spPr>
        <p:txBody>
          <a:bodyPr vert="eaVert" wrap="square" rtlCol="0">
            <a:spAutoFit/>
          </a:bodyPr>
          <a:lstStyle/>
          <a:p>
            <a:r>
              <a:rPr kumimoji="1" lang="en-US" altLang="ja-JP" dirty="0" smtClean="0"/>
              <a:t>〈</a:t>
            </a:r>
            <a:r>
              <a:rPr kumimoji="1" lang="ja-JP" altLang="en-US" dirty="0" smtClean="0"/>
              <a:t>地域で子育てを支援する仕組みづくり</a:t>
            </a:r>
            <a:r>
              <a:rPr lang="en-US" altLang="ja-JP" dirty="0"/>
              <a:t>〉</a:t>
            </a:r>
            <a:endParaRPr kumimoji="1" lang="ja-JP" altLang="en-US" dirty="0"/>
          </a:p>
        </p:txBody>
      </p:sp>
      <p:sp>
        <p:nvSpPr>
          <p:cNvPr id="7" name="横巻き 6"/>
          <p:cNvSpPr/>
          <p:nvPr/>
        </p:nvSpPr>
        <p:spPr>
          <a:xfrm>
            <a:off x="178610" y="50894"/>
            <a:ext cx="4465398"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本県の就学前教育の取組</a:t>
            </a:r>
            <a:endParaRPr kumimoji="1" lang="ja-JP" altLang="en-US" sz="2800" dirty="0">
              <a:solidFill>
                <a:srgbClr val="002060"/>
              </a:solidFill>
            </a:endParaRPr>
          </a:p>
        </p:txBody>
      </p:sp>
      <p:sp>
        <p:nvSpPr>
          <p:cNvPr id="3" name="テキスト ボックス 2"/>
          <p:cNvSpPr txBox="1"/>
          <p:nvPr/>
        </p:nvSpPr>
        <p:spPr>
          <a:xfrm>
            <a:off x="948442" y="1556792"/>
            <a:ext cx="2664296" cy="1477328"/>
          </a:xfrm>
          <a:prstGeom prst="rect">
            <a:avLst/>
          </a:prstGeom>
          <a:noFill/>
        </p:spPr>
        <p:txBody>
          <a:bodyPr wrap="square" rtlCol="0">
            <a:spAutoFit/>
          </a:bodyPr>
          <a:lstStyle/>
          <a:p>
            <a:r>
              <a:rPr kumimoji="1" lang="ja-JP" altLang="en-US" dirty="0" smtClean="0"/>
              <a:t>地域の実情に応じて、保育所や幼稚園等の関係機関や子育てを支援するための仕組みづくりを実践している地域の割合</a:t>
            </a:r>
            <a:endParaRPr kumimoji="1" lang="ja-JP" altLang="en-US" dirty="0"/>
          </a:p>
        </p:txBody>
      </p:sp>
      <p:grpSp>
        <p:nvGrpSpPr>
          <p:cNvPr id="8" name="グループ化 7"/>
          <p:cNvGrpSpPr/>
          <p:nvPr/>
        </p:nvGrpSpPr>
        <p:grpSpPr>
          <a:xfrm>
            <a:off x="778095" y="3212976"/>
            <a:ext cx="8245499" cy="3456384"/>
            <a:chOff x="778095" y="3212976"/>
            <a:chExt cx="8245499" cy="3456384"/>
          </a:xfrm>
        </p:grpSpPr>
        <p:graphicFrame>
          <p:nvGraphicFramePr>
            <p:cNvPr id="9" name="グラフ 8"/>
            <p:cNvGraphicFramePr>
              <a:graphicFrameLocks/>
            </p:cNvGraphicFramePr>
            <p:nvPr>
              <p:extLst>
                <p:ext uri="{D42A27DB-BD31-4B8C-83A1-F6EECF244321}">
                  <p14:modId xmlns:p14="http://schemas.microsoft.com/office/powerpoint/2010/main" val="2976534468"/>
                </p:ext>
              </p:extLst>
            </p:nvPr>
          </p:nvGraphicFramePr>
          <p:xfrm>
            <a:off x="3947538" y="3212976"/>
            <a:ext cx="5076056" cy="3456384"/>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827584" y="3695048"/>
              <a:ext cx="3384376" cy="584775"/>
            </a:xfrm>
            <a:prstGeom prst="rect">
              <a:avLst/>
            </a:prstGeom>
            <a:noFill/>
          </p:spPr>
          <p:txBody>
            <a:bodyPr wrap="square" rtlCol="0">
              <a:spAutoFit/>
            </a:bodyPr>
            <a:lstStyle/>
            <a:p>
              <a:pPr algn="ctr"/>
              <a:r>
                <a:rPr kumimoji="1" lang="ja-JP" altLang="en-US" sz="1600" dirty="0" smtClean="0"/>
                <a:t>公民館、児童館、公園などを利用した子どもの居場所設置</a:t>
              </a:r>
              <a:endParaRPr kumimoji="1" lang="ja-JP" altLang="en-US" sz="1600" dirty="0"/>
            </a:p>
          </p:txBody>
        </p:sp>
        <p:sp>
          <p:nvSpPr>
            <p:cNvPr id="11" name="テキスト ボックス 10"/>
            <p:cNvSpPr txBox="1"/>
            <p:nvPr/>
          </p:nvSpPr>
          <p:spPr>
            <a:xfrm>
              <a:off x="827584" y="4279890"/>
              <a:ext cx="3384376" cy="338554"/>
            </a:xfrm>
            <a:prstGeom prst="rect">
              <a:avLst/>
            </a:prstGeom>
            <a:noFill/>
          </p:spPr>
          <p:txBody>
            <a:bodyPr wrap="square" rtlCol="0">
              <a:spAutoFit/>
            </a:bodyPr>
            <a:lstStyle/>
            <a:p>
              <a:pPr algn="r"/>
              <a:r>
                <a:rPr kumimoji="1" lang="ja-JP" altLang="en-US" sz="1600" dirty="0" smtClean="0"/>
                <a:t>異年齢の子どもの交流機会の設定</a:t>
              </a:r>
              <a:endParaRPr kumimoji="1" lang="ja-JP" altLang="en-US" sz="1600" dirty="0"/>
            </a:p>
          </p:txBody>
        </p:sp>
        <p:sp>
          <p:nvSpPr>
            <p:cNvPr id="12" name="テキスト ボックス 11"/>
            <p:cNvSpPr txBox="1"/>
            <p:nvPr/>
          </p:nvSpPr>
          <p:spPr>
            <a:xfrm>
              <a:off x="827584" y="4847143"/>
              <a:ext cx="3384376" cy="338554"/>
            </a:xfrm>
            <a:prstGeom prst="rect">
              <a:avLst/>
            </a:prstGeom>
            <a:noFill/>
          </p:spPr>
          <p:txBody>
            <a:bodyPr wrap="square" rtlCol="0">
              <a:spAutoFit/>
            </a:bodyPr>
            <a:lstStyle/>
            <a:p>
              <a:pPr algn="r"/>
              <a:r>
                <a:rPr kumimoji="1" lang="ja-JP" altLang="en-US" sz="1600" dirty="0" smtClean="0"/>
                <a:t>高齢者との交流機会の設定</a:t>
              </a:r>
              <a:endParaRPr kumimoji="1" lang="ja-JP" altLang="en-US" sz="1600" dirty="0"/>
            </a:p>
          </p:txBody>
        </p:sp>
        <p:sp>
          <p:nvSpPr>
            <p:cNvPr id="13" name="テキスト ボックス 12"/>
            <p:cNvSpPr txBox="1"/>
            <p:nvPr/>
          </p:nvSpPr>
          <p:spPr>
            <a:xfrm>
              <a:off x="821227" y="5342570"/>
              <a:ext cx="3384376" cy="338554"/>
            </a:xfrm>
            <a:prstGeom prst="rect">
              <a:avLst/>
            </a:prstGeom>
            <a:noFill/>
          </p:spPr>
          <p:txBody>
            <a:bodyPr wrap="square" rtlCol="0">
              <a:spAutoFit/>
            </a:bodyPr>
            <a:lstStyle/>
            <a:p>
              <a:pPr algn="r"/>
              <a:r>
                <a:rPr kumimoji="1" lang="ja-JP" altLang="en-US" sz="1600" dirty="0" smtClean="0"/>
                <a:t>社会性を育むための体験活動の設定</a:t>
              </a:r>
              <a:endParaRPr kumimoji="1" lang="ja-JP" altLang="en-US" sz="1600" dirty="0"/>
            </a:p>
          </p:txBody>
        </p:sp>
        <p:sp>
          <p:nvSpPr>
            <p:cNvPr id="14" name="テキスト ボックス 13"/>
            <p:cNvSpPr txBox="1"/>
            <p:nvPr/>
          </p:nvSpPr>
          <p:spPr>
            <a:xfrm>
              <a:off x="778095" y="5949280"/>
              <a:ext cx="3384376" cy="584775"/>
            </a:xfrm>
            <a:prstGeom prst="rect">
              <a:avLst/>
            </a:prstGeom>
            <a:noFill/>
          </p:spPr>
          <p:txBody>
            <a:bodyPr wrap="square" rtlCol="0">
              <a:spAutoFit/>
            </a:bodyPr>
            <a:lstStyle/>
            <a:p>
              <a:pPr algn="ctr"/>
              <a:r>
                <a:rPr kumimoji="1" lang="ja-JP" altLang="en-US" sz="1600" dirty="0" smtClean="0"/>
                <a:t>ボランティア活動等の地域活動・体験活動の場の提供</a:t>
              </a:r>
              <a:endParaRPr kumimoji="1" lang="ja-JP" altLang="en-US" sz="1600" dirty="0"/>
            </a:p>
          </p:txBody>
        </p:sp>
      </p:grpSp>
      <p:sp>
        <p:nvSpPr>
          <p:cNvPr id="16" name="テキスト ボックス 15"/>
          <p:cNvSpPr txBox="1"/>
          <p:nvPr/>
        </p:nvSpPr>
        <p:spPr>
          <a:xfrm>
            <a:off x="160266" y="930121"/>
            <a:ext cx="8732214" cy="338554"/>
          </a:xfrm>
          <a:prstGeom prst="rect">
            <a:avLst/>
          </a:prstGeom>
          <a:noFill/>
        </p:spPr>
        <p:txBody>
          <a:bodyPr wrap="square" rtlCol="0">
            <a:spAutoFit/>
          </a:bodyPr>
          <a:lstStyle/>
          <a:p>
            <a:r>
              <a:rPr kumimoji="1" lang="ja-JP" altLang="en-US" sz="1600" dirty="0" smtClean="0"/>
              <a:t>平成</a:t>
            </a:r>
            <a:r>
              <a:rPr kumimoji="1" lang="en-US" altLang="ja-JP" sz="1600" dirty="0" smtClean="0"/>
              <a:t>20</a:t>
            </a:r>
            <a:r>
              <a:rPr kumimoji="1" lang="ja-JP" altLang="en-US" sz="1600" dirty="0" smtClean="0">
                <a:latin typeface="+mn-ea"/>
              </a:rPr>
              <a:t>年　熊本県就学前教育振興「肥後っ子かがやきプラン」の進捗状況に関する調査から</a:t>
            </a:r>
            <a:endParaRPr kumimoji="1" lang="ja-JP" altLang="en-US" sz="1600" dirty="0"/>
          </a:p>
        </p:txBody>
      </p:sp>
    </p:spTree>
    <p:extLst>
      <p:ext uri="{BB962C8B-B14F-4D97-AF65-F5344CB8AC3E}">
        <p14:creationId xmlns:p14="http://schemas.microsoft.com/office/powerpoint/2010/main" val="286693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68555" y="116632"/>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幼児期における運動</a:t>
            </a:r>
            <a:endParaRPr kumimoji="1" lang="ja-JP" altLang="en-US" sz="2800"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179512" y="1268760"/>
            <a:ext cx="4506708" cy="5040560"/>
          </a:xfrm>
          <a:prstGeom prst="rect">
            <a:avLst/>
          </a:prstGeom>
          <a:noFill/>
          <a:ln w="9525">
            <a:noFill/>
            <a:miter lim="800000"/>
            <a:headEnd/>
            <a:tailEnd/>
          </a:ln>
          <a:effectLst/>
        </p:spPr>
      </p:pic>
      <p:sp>
        <p:nvSpPr>
          <p:cNvPr id="6" name="テキスト ボックス 5"/>
          <p:cNvSpPr txBox="1"/>
          <p:nvPr/>
        </p:nvSpPr>
        <p:spPr>
          <a:xfrm>
            <a:off x="4805772" y="2636912"/>
            <a:ext cx="4248472" cy="954107"/>
          </a:xfrm>
          <a:prstGeom prst="rect">
            <a:avLst/>
          </a:prstGeom>
          <a:noFill/>
        </p:spPr>
        <p:txBody>
          <a:bodyPr wrap="square" rtlCol="0">
            <a:spAutoFit/>
          </a:bodyPr>
          <a:lstStyle/>
          <a:p>
            <a:r>
              <a:rPr kumimoji="1" lang="ja-JP" altLang="en-US" sz="2800" dirty="0" smtClean="0"/>
              <a:t>○多様な動きが経験できる</a:t>
            </a:r>
            <a:endParaRPr kumimoji="1" lang="en-US" altLang="ja-JP" sz="2800" dirty="0" smtClean="0"/>
          </a:p>
          <a:p>
            <a:r>
              <a:rPr lang="ja-JP" altLang="en-US" sz="2800" dirty="0" smtClean="0"/>
              <a:t>　　</a:t>
            </a:r>
            <a:r>
              <a:rPr kumimoji="1" lang="ja-JP" altLang="en-US" sz="2800" dirty="0" smtClean="0"/>
              <a:t>様々な遊び</a:t>
            </a:r>
            <a:endParaRPr kumimoji="1" lang="ja-JP" altLang="en-US" sz="2800" dirty="0"/>
          </a:p>
        </p:txBody>
      </p:sp>
      <p:sp>
        <p:nvSpPr>
          <p:cNvPr id="7" name="テキスト ボックス 6"/>
          <p:cNvSpPr txBox="1"/>
          <p:nvPr/>
        </p:nvSpPr>
        <p:spPr>
          <a:xfrm>
            <a:off x="4842867" y="3933056"/>
            <a:ext cx="4176464" cy="954107"/>
          </a:xfrm>
          <a:prstGeom prst="rect">
            <a:avLst/>
          </a:prstGeom>
          <a:noFill/>
        </p:spPr>
        <p:txBody>
          <a:bodyPr wrap="square" rtlCol="0">
            <a:spAutoFit/>
          </a:bodyPr>
          <a:lstStyle/>
          <a:p>
            <a:r>
              <a:rPr kumimoji="1" lang="ja-JP" altLang="en-US" sz="2800" dirty="0" smtClean="0"/>
              <a:t>○楽しく体を動かす時間の</a:t>
            </a:r>
            <a:endParaRPr kumimoji="1" lang="en-US" altLang="ja-JP" sz="2800" dirty="0" smtClean="0"/>
          </a:p>
          <a:p>
            <a:r>
              <a:rPr lang="ja-JP" altLang="en-US" sz="2800" dirty="0" smtClean="0"/>
              <a:t>　　</a:t>
            </a:r>
            <a:r>
              <a:rPr kumimoji="1" lang="ja-JP" altLang="en-US" sz="2800" dirty="0" smtClean="0"/>
              <a:t>確保</a:t>
            </a:r>
            <a:endParaRPr kumimoji="1" lang="ja-JP" altLang="en-US" sz="2800" dirty="0"/>
          </a:p>
        </p:txBody>
      </p:sp>
      <p:sp>
        <p:nvSpPr>
          <p:cNvPr id="8" name="テキスト ボックス 7"/>
          <p:cNvSpPr txBox="1"/>
          <p:nvPr/>
        </p:nvSpPr>
        <p:spPr>
          <a:xfrm>
            <a:off x="4842867" y="5202197"/>
            <a:ext cx="4427984" cy="954107"/>
          </a:xfrm>
          <a:prstGeom prst="rect">
            <a:avLst/>
          </a:prstGeom>
          <a:noFill/>
        </p:spPr>
        <p:txBody>
          <a:bodyPr wrap="square" rtlCol="0">
            <a:spAutoFit/>
          </a:bodyPr>
          <a:lstStyle/>
          <a:p>
            <a:r>
              <a:rPr kumimoji="1" lang="ja-JP" altLang="en-US" sz="2800" dirty="0" smtClean="0"/>
              <a:t>○発達の特性に応じた遊び</a:t>
            </a:r>
            <a:endParaRPr kumimoji="1" lang="en-US" altLang="ja-JP" sz="2800" dirty="0" smtClean="0"/>
          </a:p>
          <a:p>
            <a:r>
              <a:rPr lang="ja-JP" altLang="en-US" sz="2800" dirty="0" smtClean="0"/>
              <a:t>　　</a:t>
            </a:r>
            <a:r>
              <a:rPr kumimoji="1" lang="ja-JP" altLang="en-US" sz="2800" dirty="0" smtClean="0"/>
              <a:t>の提供</a:t>
            </a:r>
            <a:endParaRPr kumimoji="1" lang="ja-JP" altLang="en-US" sz="2800" dirty="0"/>
          </a:p>
        </p:txBody>
      </p:sp>
      <p:sp>
        <p:nvSpPr>
          <p:cNvPr id="9" name="テキスト ボックス 8"/>
          <p:cNvSpPr txBox="1"/>
          <p:nvPr/>
        </p:nvSpPr>
        <p:spPr>
          <a:xfrm>
            <a:off x="3923928" y="6309320"/>
            <a:ext cx="5040560" cy="369332"/>
          </a:xfrm>
          <a:prstGeom prst="rect">
            <a:avLst/>
          </a:prstGeom>
          <a:noFill/>
        </p:spPr>
        <p:txBody>
          <a:bodyPr wrap="square" rtlCol="0">
            <a:spAutoFit/>
          </a:bodyPr>
          <a:lstStyle/>
          <a:p>
            <a:r>
              <a:rPr kumimoji="1" lang="ja-JP" altLang="en-US" dirty="0" smtClean="0"/>
              <a:t>平成</a:t>
            </a:r>
            <a:r>
              <a:rPr kumimoji="1" lang="en-US" altLang="ja-JP" dirty="0" smtClean="0">
                <a:latin typeface="+mj-ea"/>
                <a:ea typeface="+mj-ea"/>
              </a:rPr>
              <a:t>24</a:t>
            </a:r>
            <a:r>
              <a:rPr kumimoji="1" lang="ja-JP" altLang="en-US" dirty="0" smtClean="0">
                <a:latin typeface="+mj-ea"/>
                <a:ea typeface="+mj-ea"/>
              </a:rPr>
              <a:t>年</a:t>
            </a:r>
            <a:r>
              <a:rPr kumimoji="1" lang="ja-JP" altLang="en-US" dirty="0" smtClean="0"/>
              <a:t>３月　文部科学省　幼児期運動指針から</a:t>
            </a:r>
            <a:endParaRPr kumimoji="1" lang="ja-JP" altLang="en-US"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0281" y="188640"/>
            <a:ext cx="3660191" cy="223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0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85720" y="50894"/>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幼児期における運動</a:t>
            </a:r>
            <a:endParaRPr kumimoji="1" lang="ja-JP" altLang="en-US" sz="2800" dirty="0">
              <a:solidFill>
                <a:srgbClr val="002060"/>
              </a:solidFill>
            </a:endParaRPr>
          </a:p>
        </p:txBody>
      </p:sp>
      <p:sp>
        <p:nvSpPr>
          <p:cNvPr id="9" name="テキスト ボックス 8"/>
          <p:cNvSpPr txBox="1"/>
          <p:nvPr/>
        </p:nvSpPr>
        <p:spPr>
          <a:xfrm>
            <a:off x="3923928" y="6453336"/>
            <a:ext cx="5040560" cy="369332"/>
          </a:xfrm>
          <a:prstGeom prst="rect">
            <a:avLst/>
          </a:prstGeom>
          <a:noFill/>
        </p:spPr>
        <p:txBody>
          <a:bodyPr wrap="square" rtlCol="0">
            <a:spAutoFit/>
          </a:bodyPr>
          <a:lstStyle/>
          <a:p>
            <a:r>
              <a:rPr kumimoji="1" lang="ja-JP" altLang="en-US" dirty="0" smtClean="0"/>
              <a:t>平成</a:t>
            </a:r>
            <a:r>
              <a:rPr kumimoji="1" lang="en-US" altLang="ja-JP" dirty="0" smtClean="0">
                <a:latin typeface="+mj-ea"/>
                <a:ea typeface="+mj-ea"/>
              </a:rPr>
              <a:t>24</a:t>
            </a:r>
            <a:r>
              <a:rPr kumimoji="1" lang="ja-JP" altLang="en-US" dirty="0" smtClean="0">
                <a:latin typeface="+mj-ea"/>
                <a:ea typeface="+mj-ea"/>
              </a:rPr>
              <a:t>年</a:t>
            </a:r>
            <a:r>
              <a:rPr kumimoji="1" lang="ja-JP" altLang="en-US" dirty="0" smtClean="0"/>
              <a:t>３月　文部科学省　幼児期運動指針から</a:t>
            </a:r>
            <a:endParaRPr kumimoji="1" lang="ja-JP"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3" t="5815" r="1270" b="2623"/>
          <a:stretch/>
        </p:blipFill>
        <p:spPr bwMode="auto">
          <a:xfrm>
            <a:off x="179512" y="836712"/>
            <a:ext cx="8856984" cy="56166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148064" y="505741"/>
            <a:ext cx="3600400" cy="369332"/>
          </a:xfrm>
          <a:prstGeom prst="rect">
            <a:avLst/>
          </a:prstGeom>
          <a:noFill/>
        </p:spPr>
        <p:txBody>
          <a:bodyPr wrap="square" rtlCol="0">
            <a:spAutoFit/>
          </a:bodyPr>
          <a:lstStyle/>
          <a:p>
            <a:r>
              <a:rPr kumimoji="1" lang="ja-JP" altLang="en-US" dirty="0" smtClean="0"/>
              <a:t>１日の運動量目標値　６０分以上！</a:t>
            </a:r>
            <a:endParaRPr kumimoji="1" lang="ja-JP" altLang="en-US" dirty="0"/>
          </a:p>
        </p:txBody>
      </p:sp>
    </p:spTree>
    <p:extLst>
      <p:ext uri="{BB962C8B-B14F-4D97-AF65-F5344CB8AC3E}">
        <p14:creationId xmlns:p14="http://schemas.microsoft.com/office/powerpoint/2010/main" val="252613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85720" y="285728"/>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幼児期における運動</a:t>
            </a:r>
            <a:endParaRPr kumimoji="1" lang="ja-JP" altLang="en-US" sz="2800" dirty="0">
              <a:solidFill>
                <a:srgbClr val="002060"/>
              </a:solidFill>
            </a:endParaRPr>
          </a:p>
        </p:txBody>
      </p:sp>
      <p:pic>
        <p:nvPicPr>
          <p:cNvPr id="2050" name="Picture 2"/>
          <p:cNvPicPr>
            <a:picLocks noChangeAspect="1" noChangeArrowheads="1"/>
          </p:cNvPicPr>
          <p:nvPr/>
        </p:nvPicPr>
        <p:blipFill>
          <a:blip r:embed="rId3" cstate="print"/>
          <a:srcRect/>
          <a:stretch>
            <a:fillRect/>
          </a:stretch>
        </p:blipFill>
        <p:spPr bwMode="auto">
          <a:xfrm rot="16200000">
            <a:off x="1959587" y="-465157"/>
            <a:ext cx="5270987" cy="8450786"/>
          </a:xfrm>
          <a:prstGeom prst="rect">
            <a:avLst/>
          </a:prstGeom>
          <a:noFill/>
          <a:ln w="9525">
            <a:noFill/>
            <a:miter lim="800000"/>
            <a:headEnd/>
            <a:tailEnd/>
          </a:ln>
          <a:effectLst/>
        </p:spPr>
      </p:pic>
      <p:sp>
        <p:nvSpPr>
          <p:cNvPr id="6" name="テキスト ボックス 5"/>
          <p:cNvSpPr txBox="1"/>
          <p:nvPr/>
        </p:nvSpPr>
        <p:spPr>
          <a:xfrm>
            <a:off x="4067944" y="6381328"/>
            <a:ext cx="4896544" cy="307777"/>
          </a:xfrm>
          <a:prstGeom prst="rect">
            <a:avLst/>
          </a:prstGeom>
          <a:noFill/>
        </p:spPr>
        <p:txBody>
          <a:bodyPr wrap="square" rtlCol="0">
            <a:spAutoFit/>
          </a:bodyPr>
          <a:lstStyle/>
          <a:p>
            <a:r>
              <a:rPr kumimoji="1" lang="ja-JP" altLang="en-US" sz="1400" dirty="0" smtClean="0"/>
              <a:t>平成</a:t>
            </a:r>
            <a:r>
              <a:rPr kumimoji="1" lang="en-US" altLang="ja-JP" sz="1400" dirty="0" smtClean="0">
                <a:latin typeface="+mj-ea"/>
                <a:ea typeface="+mj-ea"/>
              </a:rPr>
              <a:t>24</a:t>
            </a:r>
            <a:r>
              <a:rPr kumimoji="1" lang="ja-JP" altLang="en-US" sz="1400" dirty="0" smtClean="0">
                <a:latin typeface="+mj-ea"/>
                <a:ea typeface="+mj-ea"/>
              </a:rPr>
              <a:t>年</a:t>
            </a:r>
            <a:r>
              <a:rPr kumimoji="1" lang="ja-JP" altLang="en-US" sz="1400" dirty="0" smtClean="0"/>
              <a:t>３月　文部科学省　幼児期運動指針パンフレット資料</a:t>
            </a:r>
            <a:endParaRPr kumimoji="1" lang="ja-JP" altLang="en-US" sz="1400" dirty="0"/>
          </a:p>
        </p:txBody>
      </p:sp>
    </p:spTree>
    <p:extLst>
      <p:ext uri="{BB962C8B-B14F-4D97-AF65-F5344CB8AC3E}">
        <p14:creationId xmlns:p14="http://schemas.microsoft.com/office/powerpoint/2010/main" val="234929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33801" y="1628800"/>
            <a:ext cx="7876397" cy="2049677"/>
          </a:xfrm>
        </p:spPr>
        <p:txBody>
          <a:bodyPr>
            <a:normAutofit/>
          </a:bodyPr>
          <a:lstStyle/>
          <a:p>
            <a:r>
              <a:rPr kumimoji="1" lang="ja-JP" altLang="en-US" sz="3600" dirty="0" smtClean="0"/>
              <a:t>幼稚園・保育所等の遊びの時間に</a:t>
            </a:r>
            <a:endParaRPr kumimoji="1" lang="en-US" altLang="ja-JP" sz="3600" dirty="0" smtClean="0"/>
          </a:p>
          <a:p>
            <a:r>
              <a:rPr lang="ja-JP" altLang="en-US" sz="3600" dirty="0"/>
              <a:t>地域</a:t>
            </a:r>
            <a:r>
              <a:rPr lang="ja-JP" altLang="en-US" sz="3600" dirty="0" smtClean="0"/>
              <a:t>の高齢者が参加する機会を設け</a:t>
            </a:r>
            <a:endParaRPr lang="en-US" altLang="ja-JP" sz="3600" dirty="0" smtClean="0"/>
          </a:p>
          <a:p>
            <a:r>
              <a:rPr kumimoji="1" lang="ja-JP" altLang="en-US" sz="3600" dirty="0"/>
              <a:t>子ども</a:t>
            </a:r>
            <a:r>
              <a:rPr kumimoji="1" lang="ja-JP" altLang="en-US" sz="3600" dirty="0" smtClean="0"/>
              <a:t>たちと一緒に遊ぶ機会をつくる</a:t>
            </a:r>
            <a:endParaRPr kumimoji="1" lang="ja-JP" altLang="en-US" sz="3600" dirty="0"/>
          </a:p>
        </p:txBody>
      </p:sp>
      <p:sp>
        <p:nvSpPr>
          <p:cNvPr id="4" name="サブタイトル 2"/>
          <p:cNvSpPr txBox="1">
            <a:spLocks/>
          </p:cNvSpPr>
          <p:nvPr/>
        </p:nvSpPr>
        <p:spPr>
          <a:xfrm>
            <a:off x="107504" y="3789040"/>
            <a:ext cx="8928992" cy="59307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None/>
            </a:pPr>
            <a:r>
              <a:rPr lang="ja-JP" altLang="en-US" sz="2800" dirty="0" smtClean="0">
                <a:solidFill>
                  <a:srgbClr val="FF0000"/>
                </a:solidFill>
              </a:rPr>
              <a:t>こどもニコニコ・おじいちゃんおばあちゃんイキイキタイム</a:t>
            </a:r>
            <a:endParaRPr lang="ja-JP" altLang="en-US" sz="2800" dirty="0">
              <a:solidFill>
                <a:srgbClr val="FF0000"/>
              </a:solidFill>
            </a:endParaRPr>
          </a:p>
        </p:txBody>
      </p:sp>
      <p:pic>
        <p:nvPicPr>
          <p:cNvPr id="1026" name="Picture 2" descr="http://www.ena-gif.ed.jp/files/cache/ad241009e13aa2c57a04b0d062bb15b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311100"/>
            <a:ext cx="3185498" cy="2389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na-gif.ed.jp/files/cache/cb336108495847eca685812395a5388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326700"/>
            <a:ext cx="3178324" cy="2383743"/>
          </a:xfrm>
          <a:prstGeom prst="rect">
            <a:avLst/>
          </a:prstGeom>
          <a:noFill/>
          <a:extLst>
            <a:ext uri="{909E8E84-426E-40DD-AFC4-6F175D3DCCD1}">
              <a14:hiddenFill xmlns:a14="http://schemas.microsoft.com/office/drawing/2010/main">
                <a:solidFill>
                  <a:srgbClr val="FFFFFF"/>
                </a:solidFill>
              </a14:hiddenFill>
            </a:ext>
          </a:extLst>
        </p:spPr>
      </p:pic>
      <p:sp>
        <p:nvSpPr>
          <p:cNvPr id="9" name="額縁 8"/>
          <p:cNvSpPr/>
          <p:nvPr/>
        </p:nvSpPr>
        <p:spPr>
          <a:xfrm>
            <a:off x="2699792" y="569755"/>
            <a:ext cx="3166240" cy="820390"/>
          </a:xfrm>
          <a:prstGeom prst="beve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dirty="0" smtClean="0"/>
              <a:t>提　言</a:t>
            </a:r>
            <a:endParaRPr kumimoji="1" lang="ja-JP" altLang="en-US" sz="3600" dirty="0"/>
          </a:p>
        </p:txBody>
      </p:sp>
    </p:spTree>
    <p:extLst>
      <p:ext uri="{BB962C8B-B14F-4D97-AF65-F5344CB8AC3E}">
        <p14:creationId xmlns:p14="http://schemas.microsoft.com/office/powerpoint/2010/main" val="139308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extLst>
              <p:ext uri="{D42A27DB-BD31-4B8C-83A1-F6EECF244321}">
                <p14:modId xmlns:p14="http://schemas.microsoft.com/office/powerpoint/2010/main" val="1345255257"/>
              </p:ext>
            </p:extLst>
          </p:nvPr>
        </p:nvGraphicFramePr>
        <p:xfrm>
          <a:off x="179512" y="548680"/>
          <a:ext cx="8784976"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107504" y="6453336"/>
            <a:ext cx="792088" cy="246221"/>
          </a:xfrm>
          <a:prstGeom prst="rect">
            <a:avLst/>
          </a:prstGeom>
          <a:noFill/>
        </p:spPr>
        <p:txBody>
          <a:bodyPr wrap="square" rtlCol="0">
            <a:spAutoFit/>
          </a:bodyPr>
          <a:lstStyle/>
          <a:p>
            <a:r>
              <a:rPr kumimoji="1" lang="ja-JP" altLang="en-US" sz="1000" dirty="0" smtClean="0">
                <a:latin typeface="ＭＳ ゴシック" panose="020B0609070205080204" pitchFamily="49" charset="-128"/>
                <a:ea typeface="ＭＳ ゴシック" panose="020B0609070205080204" pitchFamily="49" charset="-128"/>
              </a:rPr>
              <a:t>（千人）</a:t>
            </a:r>
            <a:endParaRPr kumimoji="1" lang="ja-JP" altLang="en-US" sz="10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528603" y="6451238"/>
            <a:ext cx="576064" cy="246221"/>
          </a:xfrm>
          <a:prstGeom prst="rect">
            <a:avLst/>
          </a:prstGeom>
          <a:noFill/>
        </p:spPr>
        <p:txBody>
          <a:bodyPr wrap="square" rtlCol="0">
            <a:spAutoFit/>
          </a:bodyPr>
          <a:lstStyle/>
          <a:p>
            <a:r>
              <a:rPr kumimoji="1" lang="ja-JP" altLang="en-US" sz="1000" dirty="0" smtClean="0">
                <a:latin typeface="ＭＳ ゴシック" panose="020B0609070205080204" pitchFamily="49" charset="-128"/>
                <a:ea typeface="ＭＳ ゴシック" panose="020B0609070205080204" pitchFamily="49" charset="-128"/>
              </a:rPr>
              <a:t>（％）</a:t>
            </a:r>
            <a:endParaRPr kumimoji="1" lang="ja-JP" altLang="en-US" sz="10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323528" y="116632"/>
            <a:ext cx="6120680" cy="400110"/>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国立社会保障・人口問題研究所</a:t>
            </a:r>
            <a:r>
              <a:rPr lang="ja-JP" altLang="en-US" sz="2000" dirty="0">
                <a:latin typeface="ＭＳ ゴシック" panose="020B0609070205080204" pitchFamily="49" charset="-128"/>
                <a:ea typeface="ＭＳ ゴシック" panose="020B0609070205080204" pitchFamily="49" charset="-128"/>
              </a:rPr>
              <a:t>に</a:t>
            </a:r>
            <a:r>
              <a:rPr lang="ja-JP" altLang="en-US" sz="2000" dirty="0" smtClean="0">
                <a:latin typeface="ＭＳ ゴシック" panose="020B0609070205080204" pitchFamily="49" charset="-128"/>
                <a:ea typeface="ＭＳ ゴシック" panose="020B0609070205080204" pitchFamily="49" charset="-128"/>
              </a:rPr>
              <a:t>よる人口推移予測</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9" name="円形吹き出し 8"/>
          <p:cNvSpPr/>
          <p:nvPr/>
        </p:nvSpPr>
        <p:spPr>
          <a:xfrm>
            <a:off x="5076056" y="1340768"/>
            <a:ext cx="1152128" cy="504056"/>
          </a:xfrm>
          <a:prstGeom prst="wedgeEllipseCallout">
            <a:avLst>
              <a:gd name="adj1" fmla="val -32813"/>
              <a:gd name="adj2" fmla="val 62500"/>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dirty="0" smtClean="0">
                <a:solidFill>
                  <a:srgbClr val="FF0000"/>
                </a:solidFill>
                <a:latin typeface="ＭＳ ゴシック" panose="020B0609070205080204" pitchFamily="49" charset="-128"/>
                <a:ea typeface="ＭＳ ゴシック" panose="020B0609070205080204" pitchFamily="49" charset="-128"/>
              </a:rPr>
              <a:t>1</a:t>
            </a:r>
            <a:r>
              <a:rPr lang="ja-JP" altLang="en-US" dirty="0" smtClean="0">
                <a:solidFill>
                  <a:srgbClr val="FF0000"/>
                </a:solidFill>
                <a:latin typeface="ＭＳ ゴシック" panose="020B0609070205080204" pitchFamily="49" charset="-128"/>
                <a:ea typeface="ＭＳ ゴシック" panose="020B0609070205080204" pitchFamily="49" charset="-128"/>
              </a:rPr>
              <a:t>億２千万人をきる</a:t>
            </a:r>
            <a:endParaRPr lang="ja-JP"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281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24" y="908720"/>
            <a:ext cx="2158128" cy="878510"/>
          </a:xfrm>
          <a:prstGeom prst="rect">
            <a:avLst/>
          </a:prstGeom>
          <a:noFill/>
        </p:spPr>
        <p:txBody>
          <a:bodyPr wrap="square" rtlCol="0">
            <a:spAutoFit/>
          </a:bodyPr>
          <a:lstStyle/>
          <a:p>
            <a:pPr>
              <a:lnSpc>
                <a:spcPts val="3000"/>
              </a:lnSpc>
            </a:pPr>
            <a:r>
              <a:rPr kumimoji="1" lang="ja-JP" altLang="en-US" sz="3200" dirty="0" smtClean="0"/>
              <a:t>２０３０年の</a:t>
            </a:r>
            <a:endParaRPr kumimoji="1" lang="en-US" altLang="ja-JP" sz="3200" dirty="0" smtClean="0"/>
          </a:p>
          <a:p>
            <a:pPr>
              <a:lnSpc>
                <a:spcPts val="3000"/>
              </a:lnSpc>
            </a:pPr>
            <a:r>
              <a:rPr lang="ja-JP" altLang="en-US" sz="3200" dirty="0" smtClean="0"/>
              <a:t>　日　本</a:t>
            </a:r>
            <a:endParaRPr kumimoji="1" lang="ja-JP" altLang="en-US" sz="3200" dirty="0"/>
          </a:p>
        </p:txBody>
      </p:sp>
      <p:sp>
        <p:nvSpPr>
          <p:cNvPr id="3" name="テキスト ボックス 2"/>
          <p:cNvSpPr txBox="1"/>
          <p:nvPr/>
        </p:nvSpPr>
        <p:spPr>
          <a:xfrm>
            <a:off x="2339752" y="908720"/>
            <a:ext cx="6624736" cy="1815882"/>
          </a:xfrm>
          <a:prstGeom prst="rect">
            <a:avLst/>
          </a:prstGeom>
          <a:noFill/>
          <a:ln>
            <a:solidFill>
              <a:schemeClr val="tx1"/>
            </a:solidFill>
          </a:ln>
        </p:spPr>
        <p:txBody>
          <a:bodyPr wrap="square" rtlCol="0">
            <a:spAutoFit/>
          </a:bodyPr>
          <a:lstStyle/>
          <a:p>
            <a:pPr algn="ctr"/>
            <a:r>
              <a:rPr kumimoji="1" lang="ja-JP" altLang="en-US" sz="2800" dirty="0" smtClean="0">
                <a:solidFill>
                  <a:srgbClr val="002060"/>
                </a:solidFill>
              </a:rPr>
              <a:t>２００７年と２０３０年の比較</a:t>
            </a:r>
            <a:endParaRPr kumimoji="1" lang="en-US" altLang="ja-JP" sz="2800" dirty="0" smtClean="0">
              <a:solidFill>
                <a:srgbClr val="002060"/>
              </a:solidFill>
            </a:endParaRPr>
          </a:p>
          <a:p>
            <a:r>
              <a:rPr lang="ja-JP" altLang="en-US" sz="2800" dirty="0" smtClean="0"/>
              <a:t>総人口　　　　　　　</a:t>
            </a:r>
            <a:r>
              <a:rPr lang="ja-JP" altLang="en-US" sz="2800" dirty="0" smtClean="0">
                <a:solidFill>
                  <a:srgbClr val="FF0000"/>
                </a:solidFill>
              </a:rPr>
              <a:t>約１２５０万人減</a:t>
            </a:r>
            <a:r>
              <a:rPr lang="ja-JP" altLang="en-US" sz="2800" dirty="0" smtClean="0"/>
              <a:t>　　</a:t>
            </a:r>
            <a:endParaRPr lang="en-US" altLang="ja-JP" sz="2800" dirty="0" smtClean="0"/>
          </a:p>
          <a:p>
            <a:r>
              <a:rPr kumimoji="1" lang="ja-JP" altLang="en-US" sz="2800" dirty="0"/>
              <a:t>生産年齢</a:t>
            </a:r>
            <a:r>
              <a:rPr kumimoji="1" lang="ja-JP" altLang="en-US" sz="2800" dirty="0" smtClean="0"/>
              <a:t>人口　　　</a:t>
            </a:r>
            <a:r>
              <a:rPr kumimoji="1" lang="ja-JP" altLang="en-US" sz="2800" dirty="0" smtClean="0">
                <a:solidFill>
                  <a:srgbClr val="FF0000"/>
                </a:solidFill>
              </a:rPr>
              <a:t>約１５６０万人減</a:t>
            </a:r>
            <a:endParaRPr kumimoji="1" lang="en-US" altLang="ja-JP" sz="2800" dirty="0" smtClean="0">
              <a:solidFill>
                <a:srgbClr val="FF0000"/>
              </a:solidFill>
            </a:endParaRPr>
          </a:p>
          <a:p>
            <a:r>
              <a:rPr lang="ja-JP" altLang="en-US" sz="2800" dirty="0" smtClean="0"/>
              <a:t>７５歳以上割合　全人口</a:t>
            </a:r>
            <a:r>
              <a:rPr lang="ja-JP" altLang="en-US" sz="2800" dirty="0" smtClean="0">
                <a:solidFill>
                  <a:srgbClr val="FF0000"/>
                </a:solidFill>
              </a:rPr>
              <a:t>約１０％</a:t>
            </a:r>
            <a:r>
              <a:rPr lang="ja-JP" altLang="en-US" sz="2800" dirty="0" smtClean="0"/>
              <a:t>→</a:t>
            </a:r>
            <a:r>
              <a:rPr lang="ja-JP" altLang="en-US" sz="2800" dirty="0" smtClean="0">
                <a:solidFill>
                  <a:srgbClr val="FF0000"/>
                </a:solidFill>
              </a:rPr>
              <a:t>約２０％</a:t>
            </a:r>
            <a:endParaRPr kumimoji="1" lang="ja-JP" altLang="en-US" sz="2800" dirty="0">
              <a:solidFill>
                <a:srgbClr val="FF0000"/>
              </a:solidFill>
            </a:endParaRPr>
          </a:p>
        </p:txBody>
      </p:sp>
      <p:sp>
        <p:nvSpPr>
          <p:cNvPr id="4" name="AutoShape 2" descr="data:image/jpeg;base64,/9j/4AAQSkZJRgABAQAAAQABAAD/2wCEAAkGBxMHBhMIBxAVFhQVFA4bFxUVERUUFRcXFxYdIhUaFxQcHCkgGBolHBQUIzEhJSksMTMuHB80ODMsNyovLjcBCgoKDg0OGhAQGzAkHyY2LywsLCw0LCwsLCwsLCwsLC8sLCwsLCwsLCwsLCwsLCwsLCwsLC0sLCwsLCwsLCwsLP/AABEIALIBGwMBEQACEQEDEQH/xAAcAAEAAgMBAQEAAAAAAAAAAAAABgcBBAUDCAL/xAA9EAEAAQMCAQgGCAMJAAAAAAAAAQIDBAURBgcSITFBUWGRIkJxgaHBExQyUmKCorEkktEVIyUzU3KywtL/xAAbAQEAAgMBAQAAAAAAAAAAAAAABAUCAwYHAf/EADQRAQACAQIDBAgFBAMAAAAAAAABAgMEEQUhMQYSQVETIjJhcbHB0RRCgZGhM2Jy4SRDUv/aAAwDAQACEQMRAD8AvEAAAAAAAAAAAAAAAAAAAAAAAAAAAAAAAAAAAAAAAAAAAAAAAAAAAAAAAAAAAAAAAAAAAAAAAAAAAAAAAAAAAAAAAAAAAAAAAAAAAAAAAAAAAAAAAAAAAAAAAAAAAAAAAAAAAAAAAAAAAAAAAAAAAAAAAAAAAAAGJnYHD1ji3D0ieZl5FPO+5RvXV74p329+zVfNSnWU/TcM1Wp/p0nbz6R/KLZXKtbpnbExblXjXXTR8I3Rp11fCFzj7LZp9u8R+8udXyrXpn0MS3EeNyqfjtDX+OnyS47LY/HJP7PfH5V6t/4nDj8l75TT82Ua7zhqydlv/GT94drTeUvDyp5uX9JZn8dPOp/mp329+zdTV47deSu1HZ3V4uddrfD/AHsl2Jm28219Lh3Ka6Z9aiqKo84SYtE9FLfHfHO142n3th9YAAAAAAAAAAAAAAAAAAAAAAAAAAAOVr2v2dBxPrGfXtvvzaY6a657qae35NeTJXHG8pWk0eXVX7mKN/lH6qk4i46ydZqm1Zqmzan1KKtqpj8VyOmfZG0e1W5dVa/KvKHb6DgOn08Ra/rW9/T9IRaI26kVeRGzI+gAANrTdRu6XkfWNOu1W6vwz0T/ALqeqqPCYZ0vas7xKNqNLh1Fe7lrv8/0nwWbwlyiUZtdOHre1u5O0U3I6Ldc+P3J+Cxw6qLcrcpcbxLgF8ETkw+tXxjxj7rAid43THOMgAAAAAAAAAAAAAAAAAAAAAAAA4nFfENHDumzk3fSrnot299prq+UR1zLVlyxjr3k3h+hvrM0Y69PGfKFHatqd3V86rMz65qqnypjsppjshT5Lzed5ejaTSYtLjimOPj5y02CWAAAAAAAn3J9xrODcp0rV697UztbuVTvNud+imqZ9Tuns6Ozqn6fU/ls5TjfBotE58Ec/GPrC2YneOhYuMZAAAAAAAAAAAAAAAAAAAAAAB5ZV+nFx6r9+dqaYmapnqiIjpl8mdo3ZVpN7RWOsqB4n1yviDVqs27vFPVbpn1aI6o9s9Mz7fBTZsnpLbvS+G6CujwxSOvWZ85cppWIAAAAAAABPTG0j4t3kw4knUsGdMzat7tqI5sz112+z309EezZa6XN367T1hwXHuG/h8vpaR6tv4lO0tz4AAAAAAAAAAAAAAAAAAAAACvuVvWJxtNo0uzVtVdmZr2/06ez31beUoesybV7seLpOzek9JnnNbpXp8Z6KoVbuQfQAAAAAAAAG/oOqTo2sWtQt7+hVHOiJ251E/bjx6Pjs24sncvEoXENLGp09sfjPT4voazci7biuid4mImJ8J6l3E7w8vmJidpfsfAAAAAAAAAAAAAAAAAAAACQUZyi5k5nF16N94t8yiO6NqYmdvzTKo1Vt8kvROAYfR6Ks+e8o0jLoAAAAAAAAAABeHJtn/XuE7UVddvnW5/L1fpmlc6a3exw8241g9DrLx58/wB0ob1UAAAAAAAAAAAAAAAAAAAAA+cdWuTe1a/dq65vX5/XKiyTveXqmirFdPjiPKPk1WCUAAAAAAAAAAD4tbkbub6PkWu6/E+dun/ytNFPqS4ftPXbU0n+36ysJMc0AAAAAAAAAAAAAAAAAAAAA+b9Rp5mo3aZ7Lt6PKuVDf2p+L1bSTvgpPuj5NdikAAAAAAAAAAA+LU5G6f8Lya++9RHlRH9VnofYlxHaif+RSP7frKxE1zIAAAAAAAAAAAAAAAAAAABIKD43w/qPFeTaiNomvnR7K4ir95lTamvdyzD0rg2b0uipPly/Zw2haAAAAAAAAAAALm5KsKcXhaLtcf5ty5XHs6KY/4LfSV2x/F552gzRk1kxH5YiEySVIAAAAAAAAAAAAAAAAAAAAAq7lf0rm3bWr246J/u6+jt6Zomf1R5IGtp0tDruy+q9rTzPvj6q4VzsAAAAAAAAAAHrh4tWdl0YmNG9dyqmmn2zP7Mq1m0xVqz5q4cdslukc30TpmHTp+Bbw7Eejboppj3QvKxtEQ8qzZbZclslus820yawAAAAAAAAAAAAAAAAAAAAGhrmmUaxpdzAyOqumY3jrifVmPGJ2lhekWrNZb9LqLafLXLXrD59z8KvTs2vDy42romYqj5x4TG0qW9JpO0vUNNqKajFGSnSXgwbwAAAAAAAAFiclHD301+dcyqfRp51Nnftq6q6/d00x+ZYaPF+eXIdo+IdNNSf8vpC1IWDkAAAAAAAAAAAAAAAAAAAAAAAEL5QuEv7cx/ruBH8RRG0R0R9JTv9mZ743mYn+qNqMHpI3jqvOC8V/CZO5f2J/j3/dTldM0VzRXExMTMTExtMTHXEx2SqZjblL0CtotEWrzhh8ZAAAAAAAO/wfwvXxJnc2YmmzTMfSXP+tPfVPw8kjBgnJPPop+LcVpo8e0c7z0j6yvPFx6cXHpsY9MRTTERTEdURHUt4iIjaHnd72vabW5zL2fWIAAAAAAAAAAAAAAAAAAAAAADEwCH8Y8D29d3ysSYt3+/b0bnhXHf+L90fPp4yc46rrhfGcmjnu29anl5fBUeqaZe0nJnG1G3VRV4x6NXjTV1VR7FVfHak7Wh3Wl1mHU072K2/wA4/RqMEoAAAAfXyZiOqY8KcBXtYqjI1GKrVneOuna5XHdTE/Zjxn3JeHSWtztyhzvEuP48ETTD61vPwj7rd07At6biU4uFRFFFPVEdHtme+Z71nWsVjaHEZct8tpved5ltPrWAAAAAAAAAAAAAAAAAAAAAAAAAA1NR061qVibGfbprpnsqjfy7p8YY2rFo2mGzFmyYrd7HO0+5BtY5LrV3evSL025+5Xvcp/m350fFEyaKs86zs6LS9ps1OWaO97+k/ZF8rk7z7HTRRbrj8Fz5VRCNOjyQucfaPRW67x8Yc2eEs6J2nDu+UT82v8Pk8kyOMaGf+yP5+z2xuCc/Iq2jFqp8a6qaY/dlGlyT4NWTjuhp+ff4O5pvJdkXq99RvW7dPdRvcq+O0R8W6uitPtSrs/afFH9GkzPv5JvofBOJo9cXbVvn3I9e5POmPGmOqn3QmY9PSnSHO6vi+q1PK9to8o5JJENysZAAAAAAAAAAAAAAAAAAAAAAAAAAAAABjYDYDYGQAAAAAAAAAAAAAAAAAAAAAAAAAAAAAAAAAAAAAAAAAAAAAAAAAAAAAAAAAAAAAAAAAAAAAAAAAAAAAAAAAAAAAAAAAAAAAAAAAAAAAAAAAAAAAAAAAAAAAAAAAAAAAAAAAAAAAAAAAAAAAAAAAAAAAAAAAAAAAAAA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76" y="1710982"/>
            <a:ext cx="1600423" cy="10081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額縁 4"/>
          <p:cNvSpPr/>
          <p:nvPr/>
        </p:nvSpPr>
        <p:spPr>
          <a:xfrm>
            <a:off x="181624" y="160338"/>
            <a:ext cx="3166240" cy="676374"/>
          </a:xfrm>
          <a:prstGeom prst="beve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dirty="0" smtClean="0">
                <a:latin typeface="ＭＳ ゴシック" panose="020B0609070205080204" pitchFamily="49" charset="-128"/>
                <a:ea typeface="ＭＳ ゴシック" panose="020B0609070205080204" pitchFamily="49" charset="-128"/>
              </a:rPr>
              <a:t>問題・課題</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9" name="正方形/長方形 2"/>
          <p:cNvSpPr>
            <a:spLocks noChangeArrowheads="1"/>
          </p:cNvSpPr>
          <p:nvPr/>
        </p:nvSpPr>
        <p:spPr bwMode="auto">
          <a:xfrm>
            <a:off x="4415999" y="4411825"/>
            <a:ext cx="4680520" cy="923330"/>
          </a:xfrm>
          <a:prstGeom prst="rect">
            <a:avLst/>
          </a:prstGeom>
          <a:noFill/>
          <a:ln w="9525">
            <a:noFill/>
            <a:miter lim="800000"/>
            <a:headEnd/>
            <a:tailEnd/>
          </a:ln>
        </p:spPr>
        <p:txBody>
          <a:bodyPr wrap="square">
            <a:spAutoFit/>
          </a:bodyPr>
          <a:lstStyle/>
          <a:p>
            <a:pPr algn="ctr">
              <a:lnSpc>
                <a:spcPct val="150000"/>
              </a:lnSpc>
              <a:defRPr/>
            </a:pPr>
            <a:r>
              <a:rPr lang="ja-JP" altLang="en-US" sz="3600" dirty="0" smtClean="0">
                <a:solidFill>
                  <a:srgbClr val="FF0000"/>
                </a:solidFill>
                <a:latin typeface="+mn-ea"/>
                <a:ea typeface="+mn-ea"/>
              </a:rPr>
              <a:t>くまもとの人づくり</a:t>
            </a:r>
            <a:endParaRPr lang="en-US" altLang="ja-JP" sz="3600" dirty="0">
              <a:solidFill>
                <a:srgbClr val="FF0000"/>
              </a:solidFill>
              <a:latin typeface="+mn-ea"/>
              <a:ea typeface="+mn-ea"/>
            </a:endParaRPr>
          </a:p>
        </p:txBody>
      </p:sp>
      <p:sp>
        <p:nvSpPr>
          <p:cNvPr id="10" name="角丸四角形 9"/>
          <p:cNvSpPr/>
          <p:nvPr/>
        </p:nvSpPr>
        <p:spPr>
          <a:xfrm>
            <a:off x="1160478" y="5373216"/>
            <a:ext cx="6624736" cy="3603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j-ea"/>
              </a:rPr>
              <a:t>持続的発展のための人づくり</a:t>
            </a:r>
            <a:endParaRPr lang="ja-JP" altLang="en-US" sz="2400" dirty="0">
              <a:solidFill>
                <a:schemeClr val="bg1"/>
              </a:solidFill>
            </a:endParaRPr>
          </a:p>
        </p:txBody>
      </p:sp>
      <p:sp>
        <p:nvSpPr>
          <p:cNvPr id="11" name="角丸四角形 10"/>
          <p:cNvSpPr/>
          <p:nvPr/>
        </p:nvSpPr>
        <p:spPr>
          <a:xfrm>
            <a:off x="1160478" y="5805264"/>
            <a:ext cx="6624638" cy="3612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j-ea"/>
              </a:rPr>
              <a:t>夢のある社会の実現</a:t>
            </a:r>
            <a:endParaRPr lang="ja-JP" altLang="en-US" sz="2400" dirty="0">
              <a:solidFill>
                <a:schemeClr val="bg1"/>
              </a:solidFill>
            </a:endParaRPr>
          </a:p>
        </p:txBody>
      </p:sp>
      <p:sp>
        <p:nvSpPr>
          <p:cNvPr id="12" name="角丸四角形 11"/>
          <p:cNvSpPr/>
          <p:nvPr/>
        </p:nvSpPr>
        <p:spPr>
          <a:xfrm>
            <a:off x="295737" y="4132436"/>
            <a:ext cx="1854718" cy="27999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少子高齢化</a:t>
            </a:r>
          </a:p>
        </p:txBody>
      </p:sp>
      <p:sp>
        <p:nvSpPr>
          <p:cNvPr id="13" name="角丸四角形 12"/>
          <p:cNvSpPr/>
          <p:nvPr/>
        </p:nvSpPr>
        <p:spPr>
          <a:xfrm>
            <a:off x="2168159" y="4131489"/>
            <a:ext cx="2034288" cy="27999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グローバル化</a:t>
            </a:r>
          </a:p>
        </p:txBody>
      </p:sp>
      <p:sp>
        <p:nvSpPr>
          <p:cNvPr id="14" name="テキスト ボックス 20"/>
          <p:cNvSpPr txBox="1">
            <a:spLocks noChangeArrowheads="1"/>
          </p:cNvSpPr>
          <p:nvPr/>
        </p:nvSpPr>
        <p:spPr bwMode="auto">
          <a:xfrm>
            <a:off x="4183356" y="4087490"/>
            <a:ext cx="360363" cy="369888"/>
          </a:xfrm>
          <a:prstGeom prst="rect">
            <a:avLst/>
          </a:prstGeom>
          <a:noFill/>
          <a:ln w="9525">
            <a:noFill/>
            <a:miter lim="800000"/>
            <a:headEnd/>
            <a:tailEnd/>
          </a:ln>
        </p:spPr>
        <p:txBody>
          <a:bodyPr>
            <a:spAutoFit/>
          </a:bodyPr>
          <a:lstStyle/>
          <a:p>
            <a:r>
              <a:rPr lang="ja-JP" altLang="en-US" dirty="0"/>
              <a:t>等</a:t>
            </a:r>
          </a:p>
        </p:txBody>
      </p:sp>
      <p:sp>
        <p:nvSpPr>
          <p:cNvPr id="15" name="円/楕円 14"/>
          <p:cNvSpPr/>
          <p:nvPr/>
        </p:nvSpPr>
        <p:spPr>
          <a:xfrm>
            <a:off x="511469" y="3234949"/>
            <a:ext cx="4032250" cy="881499"/>
          </a:xfrm>
          <a:prstGeom prst="ellipse">
            <a:avLst/>
          </a:prstGeom>
          <a:gradFill>
            <a:gsLst>
              <a:gs pos="50000">
                <a:schemeClr val="tx2">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n-ea"/>
              </a:rPr>
              <a:t>社会の　　　　　　急激な変化</a:t>
            </a:r>
          </a:p>
        </p:txBody>
      </p:sp>
      <p:sp>
        <p:nvSpPr>
          <p:cNvPr id="16" name="角丸四角形 15"/>
          <p:cNvSpPr/>
          <p:nvPr/>
        </p:nvSpPr>
        <p:spPr>
          <a:xfrm>
            <a:off x="5138551" y="4116448"/>
            <a:ext cx="1512168" cy="27999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tx1"/>
                </a:solidFill>
              </a:rPr>
              <a:t>経済問題</a:t>
            </a:r>
            <a:endParaRPr lang="ja-JP" altLang="en-US" sz="2000" dirty="0">
              <a:solidFill>
                <a:schemeClr val="tx1"/>
              </a:solidFill>
            </a:endParaRPr>
          </a:p>
        </p:txBody>
      </p:sp>
      <p:sp>
        <p:nvSpPr>
          <p:cNvPr id="17" name="角丸四角形 16"/>
          <p:cNvSpPr/>
          <p:nvPr/>
        </p:nvSpPr>
        <p:spPr>
          <a:xfrm>
            <a:off x="6746746" y="4121410"/>
            <a:ext cx="1629156" cy="279995"/>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tx1"/>
                </a:solidFill>
              </a:rPr>
              <a:t>社会問題</a:t>
            </a:r>
            <a:endParaRPr lang="ja-JP" altLang="en-US" sz="2000" dirty="0">
              <a:solidFill>
                <a:schemeClr val="tx1"/>
              </a:solidFill>
            </a:endParaRPr>
          </a:p>
        </p:txBody>
      </p:sp>
      <p:sp>
        <p:nvSpPr>
          <p:cNvPr id="18" name="テキスト ボックス 23"/>
          <p:cNvSpPr txBox="1">
            <a:spLocks noChangeArrowheads="1"/>
          </p:cNvSpPr>
          <p:nvPr/>
        </p:nvSpPr>
        <p:spPr bwMode="auto">
          <a:xfrm>
            <a:off x="8375902" y="4090951"/>
            <a:ext cx="360363" cy="369888"/>
          </a:xfrm>
          <a:prstGeom prst="rect">
            <a:avLst/>
          </a:prstGeom>
          <a:noFill/>
          <a:ln w="9525">
            <a:noFill/>
            <a:miter lim="800000"/>
            <a:headEnd/>
            <a:tailEnd/>
          </a:ln>
        </p:spPr>
        <p:txBody>
          <a:bodyPr>
            <a:spAutoFit/>
          </a:bodyPr>
          <a:lstStyle/>
          <a:p>
            <a:r>
              <a:rPr lang="ja-JP" altLang="en-US" dirty="0"/>
              <a:t>等</a:t>
            </a:r>
          </a:p>
        </p:txBody>
      </p:sp>
      <p:sp>
        <p:nvSpPr>
          <p:cNvPr id="19" name="円/楕円 18"/>
          <p:cNvSpPr/>
          <p:nvPr/>
        </p:nvSpPr>
        <p:spPr>
          <a:xfrm>
            <a:off x="4778511" y="3205991"/>
            <a:ext cx="3960812" cy="881499"/>
          </a:xfrm>
          <a:prstGeom prst="ellipse">
            <a:avLst/>
          </a:prstGeom>
          <a:gradFill>
            <a:gsLst>
              <a:gs pos="50000">
                <a:schemeClr val="tx2">
                  <a:lumMod val="40000"/>
                  <a:lumOff val="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mn-ea"/>
              </a:rPr>
              <a:t>様々な課題</a:t>
            </a:r>
          </a:p>
        </p:txBody>
      </p:sp>
      <p:sp>
        <p:nvSpPr>
          <p:cNvPr id="20" name="角丸四角形 19"/>
          <p:cNvSpPr/>
          <p:nvPr/>
        </p:nvSpPr>
        <p:spPr>
          <a:xfrm>
            <a:off x="1187624" y="6309320"/>
            <a:ext cx="6624638" cy="3612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bg1"/>
                </a:solidFill>
                <a:latin typeface="+mj-ea"/>
              </a:rPr>
              <a:t>未来を</a:t>
            </a:r>
            <a:r>
              <a:rPr lang="ja-JP" altLang="en-US" sz="2400" dirty="0" smtClean="0">
                <a:solidFill>
                  <a:schemeClr val="bg1"/>
                </a:solidFill>
                <a:latin typeface="+mj-ea"/>
              </a:rPr>
              <a:t>拓く子どもたちの</a:t>
            </a:r>
            <a:r>
              <a:rPr lang="ja-JP" altLang="en-US" sz="2400" dirty="0">
                <a:solidFill>
                  <a:schemeClr val="bg1"/>
                </a:solidFill>
                <a:latin typeface="+mj-ea"/>
              </a:rPr>
              <a:t>育成</a:t>
            </a:r>
            <a:endParaRPr lang="ja-JP" altLang="en-US" sz="2400" dirty="0">
              <a:solidFill>
                <a:schemeClr val="bg1"/>
              </a:solidFill>
            </a:endParaRPr>
          </a:p>
        </p:txBody>
      </p:sp>
      <p:sp>
        <p:nvSpPr>
          <p:cNvPr id="21" name="テキスト ボックス 18"/>
          <p:cNvSpPr txBox="1">
            <a:spLocks noChangeArrowheads="1"/>
          </p:cNvSpPr>
          <p:nvPr/>
        </p:nvSpPr>
        <p:spPr bwMode="auto">
          <a:xfrm>
            <a:off x="205767" y="2773284"/>
            <a:ext cx="1944688" cy="461665"/>
          </a:xfrm>
          <a:prstGeom prst="rect">
            <a:avLst/>
          </a:prstGeom>
          <a:solidFill>
            <a:schemeClr val="bg1"/>
          </a:solidFill>
          <a:ln w="9525">
            <a:noFill/>
            <a:miter lim="800000"/>
            <a:headEnd/>
            <a:tailEnd/>
          </a:ln>
        </p:spPr>
        <p:txBody>
          <a:bodyPr>
            <a:spAutoFit/>
          </a:bodyPr>
          <a:lstStyle/>
          <a:p>
            <a:pPr algn="ctr"/>
            <a:r>
              <a:rPr lang="ja-JP" altLang="en-US" sz="2400" dirty="0">
                <a:solidFill>
                  <a:srgbClr val="002060"/>
                </a:solidFill>
              </a:rPr>
              <a:t>未来を拓く</a:t>
            </a:r>
          </a:p>
        </p:txBody>
      </p:sp>
      <p:sp>
        <p:nvSpPr>
          <p:cNvPr id="22" name="ホームベース 21"/>
          <p:cNvSpPr/>
          <p:nvPr/>
        </p:nvSpPr>
        <p:spPr>
          <a:xfrm>
            <a:off x="237277" y="4653136"/>
            <a:ext cx="4325012" cy="440708"/>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dirty="0" smtClean="0"/>
              <a:t>百年の礎を築く</a:t>
            </a:r>
            <a:endParaRPr kumimoji="1" lang="ja-JP" altLang="en-US" sz="3200" dirty="0"/>
          </a:p>
        </p:txBody>
      </p:sp>
    </p:spTree>
    <p:extLst>
      <p:ext uri="{BB962C8B-B14F-4D97-AF65-F5344CB8AC3E}">
        <p14:creationId xmlns:p14="http://schemas.microsoft.com/office/powerpoint/2010/main" val="11317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2159732" y="908720"/>
            <a:ext cx="4752528" cy="129614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t>確かな学力</a:t>
            </a:r>
            <a:endParaRPr kumimoji="1" lang="en-US" altLang="ja-JP" sz="3200" dirty="0" smtClean="0"/>
          </a:p>
          <a:p>
            <a:pPr algn="ctr"/>
            <a:endParaRPr kumimoji="1" lang="ja-JP" altLang="en-US" sz="4000" dirty="0"/>
          </a:p>
        </p:txBody>
      </p:sp>
      <p:sp>
        <p:nvSpPr>
          <p:cNvPr id="6" name="円/楕円 5"/>
          <p:cNvSpPr/>
          <p:nvPr/>
        </p:nvSpPr>
        <p:spPr>
          <a:xfrm>
            <a:off x="971600" y="1916832"/>
            <a:ext cx="3816424" cy="110958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rgbClr val="FF0000"/>
                </a:solidFill>
              </a:rPr>
              <a:t>豊かな人間性</a:t>
            </a:r>
            <a:endParaRPr kumimoji="1" lang="ja-JP" altLang="en-US" sz="3200" dirty="0">
              <a:solidFill>
                <a:srgbClr val="FF0000"/>
              </a:solidFill>
            </a:endParaRPr>
          </a:p>
        </p:txBody>
      </p:sp>
      <p:sp>
        <p:nvSpPr>
          <p:cNvPr id="7" name="円/楕円 6"/>
          <p:cNvSpPr/>
          <p:nvPr/>
        </p:nvSpPr>
        <p:spPr>
          <a:xfrm>
            <a:off x="4355976" y="1881010"/>
            <a:ext cx="3816424" cy="114540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smtClean="0">
                <a:solidFill>
                  <a:srgbClr val="FF0000"/>
                </a:solidFill>
              </a:rPr>
              <a:t>健康・</a:t>
            </a:r>
            <a:r>
              <a:rPr lang="ja-JP" altLang="en-US" sz="3200" dirty="0" smtClean="0">
                <a:solidFill>
                  <a:srgbClr val="FF0000"/>
                </a:solidFill>
              </a:rPr>
              <a:t>体力</a:t>
            </a:r>
            <a:endParaRPr kumimoji="1" lang="ja-JP" altLang="en-US" sz="3200" dirty="0">
              <a:solidFill>
                <a:srgbClr val="FF0000"/>
              </a:solidFill>
            </a:endParaRPr>
          </a:p>
        </p:txBody>
      </p:sp>
      <p:sp>
        <p:nvSpPr>
          <p:cNvPr id="4" name="角丸四角形 3"/>
          <p:cNvSpPr/>
          <p:nvPr/>
        </p:nvSpPr>
        <p:spPr>
          <a:xfrm>
            <a:off x="2627784" y="1556792"/>
            <a:ext cx="3960440" cy="5400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生きる力</a:t>
            </a:r>
            <a:endParaRPr kumimoji="1" lang="ja-JP" altLang="en-US" sz="4000" dirty="0"/>
          </a:p>
        </p:txBody>
      </p:sp>
      <p:sp>
        <p:nvSpPr>
          <p:cNvPr id="8" name="額縁 7"/>
          <p:cNvSpPr/>
          <p:nvPr/>
        </p:nvSpPr>
        <p:spPr>
          <a:xfrm>
            <a:off x="181624" y="160338"/>
            <a:ext cx="3166240" cy="604366"/>
          </a:xfrm>
          <a:prstGeom prst="beve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dirty="0" smtClean="0"/>
              <a:t>目　的</a:t>
            </a:r>
            <a:endParaRPr kumimoji="1" lang="ja-JP" altLang="en-US" sz="3600" dirty="0"/>
          </a:p>
        </p:txBody>
      </p:sp>
      <p:sp>
        <p:nvSpPr>
          <p:cNvPr id="9" name="テキスト ボックス 8"/>
          <p:cNvSpPr txBox="1"/>
          <p:nvPr/>
        </p:nvSpPr>
        <p:spPr>
          <a:xfrm>
            <a:off x="340330" y="3140968"/>
            <a:ext cx="8568952" cy="646331"/>
          </a:xfrm>
          <a:prstGeom prst="rect">
            <a:avLst/>
          </a:prstGeom>
          <a:noFill/>
        </p:spPr>
        <p:txBody>
          <a:bodyPr wrap="square" rtlCol="0">
            <a:spAutoFit/>
          </a:bodyPr>
          <a:lstStyle/>
          <a:p>
            <a:r>
              <a:rPr kumimoji="1" lang="ja-JP" altLang="en-US" sz="3600" dirty="0" smtClean="0">
                <a:solidFill>
                  <a:srgbClr val="002060"/>
                </a:solidFill>
              </a:rPr>
              <a:t>「豊かな心と体」をもつ「くまもとの人づくり」</a:t>
            </a:r>
            <a:endParaRPr kumimoji="1" lang="ja-JP" altLang="en-US" sz="3600" dirty="0">
              <a:solidFill>
                <a:srgbClr val="002060"/>
              </a:solidFill>
            </a:endParaRPr>
          </a:p>
        </p:txBody>
      </p:sp>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041"/>
          <a:stretch/>
        </p:blipFill>
        <p:spPr bwMode="auto">
          <a:xfrm>
            <a:off x="1933807" y="4288463"/>
            <a:ext cx="5381998" cy="24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 10"/>
          <p:cNvSpPr/>
          <p:nvPr/>
        </p:nvSpPr>
        <p:spPr>
          <a:xfrm>
            <a:off x="1933807" y="3929293"/>
            <a:ext cx="5381998" cy="7183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4800" dirty="0" smtClean="0">
                <a:solidFill>
                  <a:srgbClr val="FF0000"/>
                </a:solidFill>
              </a:rPr>
              <a:t>幼児期の教育</a:t>
            </a:r>
            <a:endParaRPr kumimoji="1" lang="ja-JP" altLang="en-US" sz="4800" dirty="0">
              <a:solidFill>
                <a:srgbClr val="FF0000"/>
              </a:solidFill>
            </a:endParaRPr>
          </a:p>
        </p:txBody>
      </p:sp>
      <p:sp>
        <p:nvSpPr>
          <p:cNvPr id="12" name="円形吹き出し 11"/>
          <p:cNvSpPr/>
          <p:nvPr/>
        </p:nvSpPr>
        <p:spPr>
          <a:xfrm>
            <a:off x="6681397" y="4437112"/>
            <a:ext cx="2304256" cy="1296144"/>
          </a:xfrm>
          <a:prstGeom prst="wedgeEllipseCallout">
            <a:avLst>
              <a:gd name="adj1" fmla="val -52641"/>
              <a:gd name="adj2" fmla="val -5078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dirty="0"/>
              <a:t>地域</a:t>
            </a:r>
            <a:r>
              <a:rPr lang="ja-JP" altLang="en-US" sz="2800" dirty="0" smtClean="0"/>
              <a:t>の</a:t>
            </a:r>
            <a:endParaRPr lang="en-US" altLang="ja-JP" sz="2800" dirty="0" smtClean="0"/>
          </a:p>
          <a:p>
            <a:pPr algn="ctr"/>
            <a:r>
              <a:rPr lang="ja-JP" altLang="en-US" sz="2800" dirty="0" smtClean="0"/>
              <a:t>人材</a:t>
            </a:r>
            <a:r>
              <a:rPr lang="ja-JP" altLang="en-US" sz="2800" dirty="0"/>
              <a:t>活用</a:t>
            </a:r>
            <a:endParaRPr kumimoji="1" lang="ja-JP" altLang="en-US" sz="2800" dirty="0"/>
          </a:p>
        </p:txBody>
      </p:sp>
    </p:spTree>
    <p:extLst>
      <p:ext uri="{BB962C8B-B14F-4D97-AF65-F5344CB8AC3E}">
        <p14:creationId xmlns:p14="http://schemas.microsoft.com/office/powerpoint/2010/main" val="321342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520" y="2276872"/>
            <a:ext cx="8352928" cy="2677656"/>
          </a:xfrm>
          <a:prstGeom prst="rect">
            <a:avLst/>
          </a:prstGeom>
        </p:spPr>
        <p:txBody>
          <a:bodyPr wrap="square">
            <a:spAutoFit/>
          </a:bodyPr>
          <a:lstStyle/>
          <a:p>
            <a:r>
              <a:rPr lang="ja-JP" altLang="ja-JP" sz="2800" dirty="0"/>
              <a:t>①　基本的な生活習慣や態度が身に付いていない</a:t>
            </a:r>
            <a:r>
              <a:rPr lang="ja-JP" altLang="ja-JP" sz="2800" dirty="0" smtClean="0"/>
              <a:t>。</a:t>
            </a:r>
            <a:endParaRPr lang="en-US" altLang="ja-JP" sz="2800" dirty="0" smtClean="0"/>
          </a:p>
          <a:p>
            <a:r>
              <a:rPr lang="ja-JP" altLang="ja-JP" sz="2800" dirty="0" smtClean="0"/>
              <a:t>②</a:t>
            </a:r>
            <a:r>
              <a:rPr lang="ja-JP" altLang="ja-JP" sz="2800" dirty="0"/>
              <a:t>　他者とのかかわりが苦手である</a:t>
            </a:r>
            <a:r>
              <a:rPr lang="ja-JP" altLang="ja-JP" sz="2800" dirty="0" smtClean="0"/>
              <a:t>。</a:t>
            </a:r>
            <a:endParaRPr lang="en-US" altLang="ja-JP" sz="2800" dirty="0" smtClean="0"/>
          </a:p>
          <a:p>
            <a:r>
              <a:rPr lang="ja-JP" altLang="ja-JP" sz="2800" dirty="0" smtClean="0"/>
              <a:t>③</a:t>
            </a:r>
            <a:r>
              <a:rPr lang="ja-JP" altLang="ja-JP" sz="2800" dirty="0"/>
              <a:t>　自制心や耐性、規範意識が十分に育っていない</a:t>
            </a:r>
            <a:r>
              <a:rPr lang="ja-JP" altLang="ja-JP" sz="2800" dirty="0" smtClean="0"/>
              <a:t>。</a:t>
            </a:r>
            <a:endParaRPr lang="en-US" altLang="ja-JP" sz="2800" dirty="0" smtClean="0"/>
          </a:p>
          <a:p>
            <a:r>
              <a:rPr lang="ja-JP" altLang="ja-JP" sz="2800" dirty="0" smtClean="0"/>
              <a:t>④</a:t>
            </a:r>
            <a:r>
              <a:rPr lang="ja-JP" altLang="ja-JP" sz="2800" dirty="0"/>
              <a:t>　運動能力が低下している</a:t>
            </a:r>
            <a:r>
              <a:rPr lang="ja-JP" altLang="ja-JP" sz="2800" dirty="0" smtClean="0"/>
              <a:t>。</a:t>
            </a:r>
            <a:endParaRPr lang="en-US" altLang="ja-JP" sz="2800" dirty="0" smtClean="0"/>
          </a:p>
          <a:p>
            <a:r>
              <a:rPr lang="ja-JP" altLang="ja-JP" sz="2800" dirty="0" smtClean="0"/>
              <a:t>⑤</a:t>
            </a:r>
            <a:r>
              <a:rPr lang="ja-JP" altLang="ja-JP" sz="2800" dirty="0"/>
              <a:t>　受身的で学びに対する意欲や関心が低い</a:t>
            </a:r>
            <a:r>
              <a:rPr lang="ja-JP" altLang="ja-JP" sz="2800" dirty="0" smtClean="0"/>
              <a:t>。</a:t>
            </a:r>
            <a:endParaRPr lang="en-US" altLang="ja-JP" sz="2800" dirty="0" smtClean="0"/>
          </a:p>
          <a:p>
            <a:r>
              <a:rPr lang="ja-JP" altLang="ja-JP" sz="2800" dirty="0" smtClean="0"/>
              <a:t>⑥</a:t>
            </a:r>
            <a:r>
              <a:rPr lang="ja-JP" altLang="ja-JP" sz="2800" dirty="0"/>
              <a:t>　小学校生活にうまく適応できない。</a:t>
            </a:r>
          </a:p>
        </p:txBody>
      </p:sp>
      <p:sp>
        <p:nvSpPr>
          <p:cNvPr id="6" name="額縁 5"/>
          <p:cNvSpPr/>
          <p:nvPr/>
        </p:nvSpPr>
        <p:spPr>
          <a:xfrm>
            <a:off x="181624" y="160338"/>
            <a:ext cx="3166240" cy="820390"/>
          </a:xfrm>
          <a:prstGeom prst="beve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3600" dirty="0" smtClean="0"/>
              <a:t>提言の根拠</a:t>
            </a:r>
            <a:endParaRPr kumimoji="1" lang="ja-JP" altLang="en-US" sz="3600" dirty="0"/>
          </a:p>
        </p:txBody>
      </p:sp>
      <p:sp>
        <p:nvSpPr>
          <p:cNvPr id="7" name="横巻き 6"/>
          <p:cNvSpPr/>
          <p:nvPr/>
        </p:nvSpPr>
        <p:spPr>
          <a:xfrm>
            <a:off x="181624" y="995709"/>
            <a:ext cx="4462384"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今の子どもたちの実態　</a:t>
            </a:r>
            <a:endParaRPr kumimoji="1" lang="ja-JP" altLang="en-US" sz="2800" dirty="0">
              <a:solidFill>
                <a:srgbClr val="002060"/>
              </a:solidFill>
            </a:endParaRPr>
          </a:p>
        </p:txBody>
      </p:sp>
      <p:sp>
        <p:nvSpPr>
          <p:cNvPr id="8" name="テキスト ボックス 7"/>
          <p:cNvSpPr txBox="1"/>
          <p:nvPr/>
        </p:nvSpPr>
        <p:spPr>
          <a:xfrm>
            <a:off x="371475" y="1813349"/>
            <a:ext cx="8748464" cy="369332"/>
          </a:xfrm>
          <a:prstGeom prst="rect">
            <a:avLst/>
          </a:prstGeom>
          <a:noFill/>
        </p:spPr>
        <p:txBody>
          <a:bodyPr wrap="square" rtlCol="0">
            <a:spAutoFit/>
          </a:bodyPr>
          <a:lstStyle/>
          <a:p>
            <a:r>
              <a:rPr kumimoji="1" lang="ja-JP" altLang="en-US" dirty="0" smtClean="0"/>
              <a:t>平成１７年　中教審答申から</a:t>
            </a:r>
            <a:endParaRPr kumimoji="1" lang="ja-JP" altLang="en-US" dirty="0"/>
          </a:p>
        </p:txBody>
      </p:sp>
    </p:spTree>
    <p:extLst>
      <p:ext uri="{BB962C8B-B14F-4D97-AF65-F5344CB8AC3E}">
        <p14:creationId xmlns:p14="http://schemas.microsoft.com/office/powerpoint/2010/main" val="21839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96960" y="3933056"/>
            <a:ext cx="6408712" cy="1384995"/>
          </a:xfrm>
          <a:prstGeom prst="rect">
            <a:avLst/>
          </a:prstGeom>
          <a:noFill/>
        </p:spPr>
        <p:txBody>
          <a:bodyPr wrap="square" rtlCol="0">
            <a:spAutoFit/>
          </a:bodyPr>
          <a:lstStyle/>
          <a:p>
            <a:r>
              <a:rPr kumimoji="1" lang="ja-JP" altLang="en-US" sz="2800" dirty="0" smtClean="0"/>
              <a:t>○精神的・肉体的なストレスの増加</a:t>
            </a:r>
            <a:endParaRPr kumimoji="1" lang="en-US" altLang="ja-JP" sz="2800" dirty="0" smtClean="0"/>
          </a:p>
          <a:p>
            <a:r>
              <a:rPr lang="ja-JP" altLang="en-US" sz="2800" dirty="0" smtClean="0"/>
              <a:t>○コミュニケーション能力の未発達</a:t>
            </a:r>
            <a:endParaRPr lang="en-US" altLang="ja-JP" sz="2800" dirty="0" smtClean="0"/>
          </a:p>
          <a:p>
            <a:r>
              <a:rPr kumimoji="1" lang="ja-JP" altLang="en-US" sz="2800" dirty="0" smtClean="0"/>
              <a:t>○体力・運動能力の低下傾向　　　　　等</a:t>
            </a:r>
            <a:endParaRPr kumimoji="1" lang="ja-JP" altLang="en-US" sz="2800" dirty="0"/>
          </a:p>
        </p:txBody>
      </p:sp>
      <p:sp>
        <p:nvSpPr>
          <p:cNvPr id="3" name="テキスト ボックス 2"/>
          <p:cNvSpPr txBox="1"/>
          <p:nvPr/>
        </p:nvSpPr>
        <p:spPr>
          <a:xfrm>
            <a:off x="2123728" y="1449650"/>
            <a:ext cx="468052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600" dirty="0" smtClean="0"/>
              <a:t>三つの「</a:t>
            </a:r>
            <a:r>
              <a:rPr kumimoji="1" lang="ja-JP" altLang="en-US" sz="3600" dirty="0" smtClean="0">
                <a:solidFill>
                  <a:srgbClr val="FF0000"/>
                </a:solidFill>
              </a:rPr>
              <a:t>間</a:t>
            </a:r>
            <a:r>
              <a:rPr kumimoji="1" lang="ja-JP" altLang="en-US" sz="3600" dirty="0" smtClean="0"/>
              <a:t>」の減少</a:t>
            </a:r>
            <a:endParaRPr kumimoji="1" lang="ja-JP" altLang="en-US" sz="3600" dirty="0">
              <a:solidFill>
                <a:srgbClr val="FF0000"/>
              </a:solidFill>
            </a:endParaRPr>
          </a:p>
        </p:txBody>
      </p:sp>
      <p:sp>
        <p:nvSpPr>
          <p:cNvPr id="4" name="角丸四角形 3"/>
          <p:cNvSpPr/>
          <p:nvPr/>
        </p:nvSpPr>
        <p:spPr>
          <a:xfrm>
            <a:off x="611560" y="2320017"/>
            <a:ext cx="1639084"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smtClean="0"/>
              <a:t>仲　間</a:t>
            </a:r>
            <a:endParaRPr kumimoji="1" lang="ja-JP" altLang="en-US" sz="2800" dirty="0"/>
          </a:p>
        </p:txBody>
      </p:sp>
      <p:sp>
        <p:nvSpPr>
          <p:cNvPr id="5" name="角丸四角形 4"/>
          <p:cNvSpPr/>
          <p:nvPr/>
        </p:nvSpPr>
        <p:spPr>
          <a:xfrm>
            <a:off x="3644446" y="2307892"/>
            <a:ext cx="1639084"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smtClean="0"/>
              <a:t>時　間</a:t>
            </a:r>
            <a:endParaRPr kumimoji="1" lang="ja-JP" altLang="en-US" sz="2800" dirty="0"/>
          </a:p>
        </p:txBody>
      </p:sp>
      <p:sp>
        <p:nvSpPr>
          <p:cNvPr id="6" name="角丸四角形 5"/>
          <p:cNvSpPr/>
          <p:nvPr/>
        </p:nvSpPr>
        <p:spPr>
          <a:xfrm>
            <a:off x="6660232" y="2307892"/>
            <a:ext cx="1639084"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smtClean="0"/>
              <a:t>空　間</a:t>
            </a:r>
            <a:endParaRPr kumimoji="1" lang="ja-JP" altLang="en-US" sz="2800" dirty="0"/>
          </a:p>
        </p:txBody>
      </p:sp>
      <p:sp>
        <p:nvSpPr>
          <p:cNvPr id="7" name="横巻き 6"/>
          <p:cNvSpPr/>
          <p:nvPr/>
        </p:nvSpPr>
        <p:spPr>
          <a:xfrm>
            <a:off x="179512" y="116632"/>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子どもの生活・実態の変化</a:t>
            </a:r>
            <a:endParaRPr kumimoji="1" lang="ja-JP" altLang="en-US" sz="2800" dirty="0">
              <a:solidFill>
                <a:srgbClr val="002060"/>
              </a:solidFill>
            </a:endParaRPr>
          </a:p>
        </p:txBody>
      </p:sp>
    </p:spTree>
    <p:extLst>
      <p:ext uri="{BB962C8B-B14F-4D97-AF65-F5344CB8AC3E}">
        <p14:creationId xmlns:p14="http://schemas.microsoft.com/office/powerpoint/2010/main" val="106461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横巻き 2"/>
          <p:cNvSpPr/>
          <p:nvPr/>
        </p:nvSpPr>
        <p:spPr>
          <a:xfrm>
            <a:off x="179512" y="116632"/>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子どもの生活・実態の変化</a:t>
            </a:r>
            <a:endParaRPr kumimoji="1" lang="ja-JP" altLang="en-US" sz="2800"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21309"/>
            <a:ext cx="4008859" cy="82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2" y="980728"/>
            <a:ext cx="8748464" cy="369332"/>
          </a:xfrm>
          <a:prstGeom prst="rect">
            <a:avLst/>
          </a:prstGeom>
          <a:noFill/>
        </p:spPr>
        <p:txBody>
          <a:bodyPr wrap="square" rtlCol="0">
            <a:spAutoFit/>
          </a:bodyPr>
          <a:lstStyle/>
          <a:p>
            <a:r>
              <a:rPr kumimoji="1" lang="ja-JP" altLang="en-US" dirty="0" smtClean="0"/>
              <a:t>熊本県教育委員会平成１９年度子どもの遊び実態調査から（小３・小６児童</a:t>
            </a:r>
            <a:r>
              <a:rPr kumimoji="1" lang="en-US" altLang="ja-JP" dirty="0" smtClean="0"/>
              <a:t>3346</a:t>
            </a:r>
            <a:r>
              <a:rPr kumimoji="1" lang="ja-JP" altLang="en-US" dirty="0" smtClean="0"/>
              <a:t>人対象）</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2078903320"/>
              </p:ext>
            </p:extLst>
          </p:nvPr>
        </p:nvGraphicFramePr>
        <p:xfrm>
          <a:off x="323528" y="1772816"/>
          <a:ext cx="8640960"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251520" y="1484784"/>
            <a:ext cx="5688632" cy="369332"/>
          </a:xfrm>
          <a:prstGeom prst="rect">
            <a:avLst/>
          </a:prstGeom>
          <a:noFill/>
        </p:spPr>
        <p:txBody>
          <a:bodyPr wrap="square" rtlCol="0">
            <a:spAutoFit/>
          </a:bodyPr>
          <a:lstStyle/>
          <a:p>
            <a:r>
              <a:rPr kumimoji="1" lang="ja-JP" altLang="en-US" dirty="0" smtClean="0"/>
              <a:t>Ｑ　放課後や休みの日に遊ばない理由は？</a:t>
            </a:r>
            <a:endParaRPr kumimoji="1" lang="ja-JP" altLang="en-US" dirty="0"/>
          </a:p>
        </p:txBody>
      </p:sp>
    </p:spTree>
    <p:extLst>
      <p:ext uri="{BB962C8B-B14F-4D97-AF65-F5344CB8AC3E}">
        <p14:creationId xmlns:p14="http://schemas.microsoft.com/office/powerpoint/2010/main" val="229263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6528" y="942010"/>
            <a:ext cx="5688632" cy="369332"/>
          </a:xfrm>
          <a:prstGeom prst="rect">
            <a:avLst/>
          </a:prstGeom>
          <a:noFill/>
        </p:spPr>
        <p:txBody>
          <a:bodyPr wrap="square" rtlCol="0">
            <a:spAutoFit/>
          </a:bodyPr>
          <a:lstStyle/>
          <a:p>
            <a:r>
              <a:rPr kumimoji="1" lang="ja-JP" altLang="en-US" dirty="0" smtClean="0"/>
              <a:t>Ｑ　放課後、何人で遊ぶことが多いですか？</a:t>
            </a:r>
            <a:endParaRPr kumimoji="1" lang="ja-JP" altLang="en-US" dirty="0"/>
          </a:p>
        </p:txBody>
      </p:sp>
      <p:sp>
        <p:nvSpPr>
          <p:cNvPr id="4" name="横巻き 3"/>
          <p:cNvSpPr/>
          <p:nvPr/>
        </p:nvSpPr>
        <p:spPr>
          <a:xfrm>
            <a:off x="179512" y="116632"/>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子どもの生活・実態の変化</a:t>
            </a:r>
            <a:endParaRPr kumimoji="1" lang="ja-JP" altLang="en-US" sz="2800" dirty="0">
              <a:solidFill>
                <a:srgbClr val="00206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21309"/>
            <a:ext cx="4008859" cy="82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グラフ 8"/>
          <p:cNvGraphicFramePr>
            <a:graphicFrameLocks/>
          </p:cNvGraphicFramePr>
          <p:nvPr>
            <p:extLst>
              <p:ext uri="{D42A27DB-BD31-4B8C-83A1-F6EECF244321}">
                <p14:modId xmlns:p14="http://schemas.microsoft.com/office/powerpoint/2010/main" val="1672970032"/>
              </p:ext>
            </p:extLst>
          </p:nvPr>
        </p:nvGraphicFramePr>
        <p:xfrm>
          <a:off x="323528" y="1319103"/>
          <a:ext cx="8640960" cy="2325921"/>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226732" y="3861048"/>
            <a:ext cx="5688632" cy="369332"/>
          </a:xfrm>
          <a:prstGeom prst="rect">
            <a:avLst/>
          </a:prstGeom>
          <a:noFill/>
        </p:spPr>
        <p:txBody>
          <a:bodyPr wrap="square" rtlCol="0">
            <a:spAutoFit/>
          </a:bodyPr>
          <a:lstStyle/>
          <a:p>
            <a:r>
              <a:rPr kumimoji="1" lang="ja-JP" altLang="en-US" dirty="0" smtClean="0"/>
              <a:t>Ｑ　放課後、だれと遊ぶことが多いですか？</a:t>
            </a:r>
            <a:endParaRPr kumimoji="1" lang="ja-JP" altLang="en-US" dirty="0"/>
          </a:p>
        </p:txBody>
      </p:sp>
      <p:graphicFrame>
        <p:nvGraphicFramePr>
          <p:cNvPr id="11" name="グラフ 10"/>
          <p:cNvGraphicFramePr>
            <a:graphicFrameLocks/>
          </p:cNvGraphicFramePr>
          <p:nvPr>
            <p:extLst>
              <p:ext uri="{D42A27DB-BD31-4B8C-83A1-F6EECF244321}">
                <p14:modId xmlns:p14="http://schemas.microsoft.com/office/powerpoint/2010/main" val="415679908"/>
              </p:ext>
            </p:extLst>
          </p:nvPr>
        </p:nvGraphicFramePr>
        <p:xfrm>
          <a:off x="347159" y="4230380"/>
          <a:ext cx="8665748" cy="23924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296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0266" y="930121"/>
            <a:ext cx="7704856" cy="369332"/>
          </a:xfrm>
          <a:prstGeom prst="rect">
            <a:avLst/>
          </a:prstGeom>
          <a:noFill/>
        </p:spPr>
        <p:txBody>
          <a:bodyPr wrap="square" rtlCol="0">
            <a:spAutoFit/>
          </a:bodyPr>
          <a:lstStyle/>
          <a:p>
            <a:r>
              <a:rPr kumimoji="1" lang="ja-JP" altLang="en-US" dirty="0" smtClean="0"/>
              <a:t>平成</a:t>
            </a:r>
            <a:r>
              <a:rPr kumimoji="1" lang="ja-JP" altLang="en-US" dirty="0" smtClean="0">
                <a:latin typeface="+mn-ea"/>
              </a:rPr>
              <a:t>２１・２２年度</a:t>
            </a:r>
            <a:r>
              <a:rPr kumimoji="1" lang="ja-JP" altLang="en-US" dirty="0" smtClean="0"/>
              <a:t>幼稚園等新規採用教員・保育士研修　アンケートから</a:t>
            </a:r>
            <a:endParaRPr kumimoji="1" lang="ja-JP" altLang="en-US" dirty="0"/>
          </a:p>
        </p:txBody>
      </p:sp>
      <p:sp>
        <p:nvSpPr>
          <p:cNvPr id="10" name="テキスト ボックス 9"/>
          <p:cNvSpPr txBox="1"/>
          <p:nvPr/>
        </p:nvSpPr>
        <p:spPr>
          <a:xfrm>
            <a:off x="179512" y="2128630"/>
            <a:ext cx="738664" cy="2592288"/>
          </a:xfrm>
          <a:prstGeom prst="rect">
            <a:avLst/>
          </a:prstGeom>
          <a:noFill/>
          <a:ln>
            <a:solidFill>
              <a:schemeClr val="tx1"/>
            </a:solidFill>
          </a:ln>
        </p:spPr>
        <p:txBody>
          <a:bodyPr vert="eaVert" wrap="square" rtlCol="0">
            <a:spAutoFit/>
          </a:bodyPr>
          <a:lstStyle/>
          <a:p>
            <a:r>
              <a:rPr kumimoji="1" lang="ja-JP" altLang="en-US" dirty="0" smtClean="0"/>
              <a:t>遊びの中で子どもたちが</a:t>
            </a:r>
            <a:endParaRPr kumimoji="1" lang="en-US" altLang="ja-JP" dirty="0" smtClean="0"/>
          </a:p>
          <a:p>
            <a:r>
              <a:rPr kumimoji="1" lang="ja-JP" altLang="en-US" dirty="0" smtClean="0"/>
              <a:t>十分にできていないこと</a:t>
            </a:r>
            <a:endParaRPr kumimoji="1"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2966388633"/>
              </p:ext>
            </p:extLst>
          </p:nvPr>
        </p:nvGraphicFramePr>
        <p:xfrm>
          <a:off x="1187624" y="1196752"/>
          <a:ext cx="7776864"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8568444" y="1484784"/>
            <a:ext cx="216024" cy="184666"/>
          </a:xfrm>
          <a:prstGeom prst="rect">
            <a:avLst/>
          </a:prstGeom>
          <a:noFill/>
        </p:spPr>
        <p:txBody>
          <a:bodyPr wrap="square" rtlCol="0">
            <a:spAutoFit/>
          </a:bodyPr>
          <a:lstStyle/>
          <a:p>
            <a:r>
              <a:rPr lang="ja-JP" altLang="en-US" sz="600" dirty="0"/>
              <a:t>人</a:t>
            </a:r>
            <a:endParaRPr kumimoji="1" lang="ja-JP" altLang="en-US" sz="600" dirty="0"/>
          </a:p>
        </p:txBody>
      </p:sp>
      <p:sp>
        <p:nvSpPr>
          <p:cNvPr id="6" name="横巻き 5"/>
          <p:cNvSpPr/>
          <p:nvPr/>
        </p:nvSpPr>
        <p:spPr>
          <a:xfrm>
            <a:off x="179512" y="116632"/>
            <a:ext cx="4574312" cy="78581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2060"/>
                </a:solidFill>
              </a:rPr>
              <a:t>子どもの生活・実態の変化</a:t>
            </a:r>
            <a:endParaRPr kumimoji="1" lang="ja-JP" altLang="en-US" sz="2800" dirty="0">
              <a:solidFill>
                <a:srgbClr val="002060"/>
              </a:solidFill>
            </a:endParaRPr>
          </a:p>
        </p:txBody>
      </p:sp>
      <p:sp>
        <p:nvSpPr>
          <p:cNvPr id="3" name="正方形/長方形 2"/>
          <p:cNvSpPr/>
          <p:nvPr/>
        </p:nvSpPr>
        <p:spPr>
          <a:xfrm>
            <a:off x="6516216" y="5373216"/>
            <a:ext cx="792088"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Ｈ</a:t>
            </a:r>
            <a:r>
              <a:rPr kumimoji="1" lang="en-US" altLang="ja-JP" dirty="0" smtClean="0"/>
              <a:t>21</a:t>
            </a:r>
            <a:endParaRPr kumimoji="1" lang="ja-JP" altLang="en-US" dirty="0"/>
          </a:p>
        </p:txBody>
      </p:sp>
      <p:sp>
        <p:nvSpPr>
          <p:cNvPr id="8" name="正方形/長方形 7"/>
          <p:cNvSpPr/>
          <p:nvPr/>
        </p:nvSpPr>
        <p:spPr>
          <a:xfrm>
            <a:off x="6516216" y="5885656"/>
            <a:ext cx="792088" cy="36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Ｈ</a:t>
            </a:r>
            <a:r>
              <a:rPr kumimoji="1" lang="en-US" altLang="ja-JP" dirty="0" smtClean="0"/>
              <a:t>22</a:t>
            </a:r>
            <a:endParaRPr kumimoji="1" lang="ja-JP" altLang="en-US" dirty="0"/>
          </a:p>
        </p:txBody>
      </p:sp>
    </p:spTree>
    <p:extLst>
      <p:ext uri="{BB962C8B-B14F-4D97-AF65-F5344CB8AC3E}">
        <p14:creationId xmlns:p14="http://schemas.microsoft.com/office/powerpoint/2010/main" val="3190250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989</Words>
  <Application>Microsoft Office PowerPoint</Application>
  <PresentationFormat>画面に合わせる (4:3)</PresentationFormat>
  <Paragraphs>127</Paragraphs>
  <Slides>14</Slides>
  <Notes>14</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Office ​​テーマ</vt:lpstr>
      <vt:lpstr>未来を拓く豊かな心と体を育む 幼児の学びの創造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未来を拓く豊かな心と体を育む 幼児の学びの創造</dc:title>
  <dc:creator>watanabe</dc:creator>
  <cp:lastModifiedBy>FJ-USER</cp:lastModifiedBy>
  <cp:revision>26</cp:revision>
  <cp:lastPrinted>2013-11-01T23:48:42Z</cp:lastPrinted>
  <dcterms:created xsi:type="dcterms:W3CDTF">2013-10-16T02:11:11Z</dcterms:created>
  <dcterms:modified xsi:type="dcterms:W3CDTF">2013-11-01T23:57:29Z</dcterms:modified>
</cp:coreProperties>
</file>