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sf" ContentType="video/x-ms-as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95" r:id="rId3"/>
    <p:sldId id="296" r:id="rId4"/>
    <p:sldId id="263" r:id="rId5"/>
    <p:sldId id="264" r:id="rId6"/>
    <p:sldId id="265" r:id="rId7"/>
    <p:sldId id="266" r:id="rId8"/>
    <p:sldId id="286" r:id="rId9"/>
    <p:sldId id="291" r:id="rId10"/>
    <p:sldId id="290" r:id="rId11"/>
    <p:sldId id="297" r:id="rId12"/>
    <p:sldId id="270" r:id="rId13"/>
    <p:sldId id="275" r:id="rId14"/>
    <p:sldId id="292" r:id="rId15"/>
    <p:sldId id="277" r:id="rId16"/>
    <p:sldId id="288" r:id="rId17"/>
    <p:sldId id="283" r:id="rId18"/>
    <p:sldId id="271" r:id="rId19"/>
    <p:sldId id="294" r:id="rId20"/>
    <p:sldId id="272" r:id="rId21"/>
    <p:sldId id="259" r:id="rId22"/>
    <p:sldId id="257" r:id="rId23"/>
    <p:sldId id="293" r:id="rId24"/>
    <p:sldId id="289" r:id="rId25"/>
    <p:sldId id="285" r:id="rId2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95" autoAdjust="0"/>
  </p:normalViewPr>
  <p:slideViewPr>
    <p:cSldViewPr>
      <p:cViewPr>
        <p:scale>
          <a:sx n="100" d="100"/>
          <a:sy n="100" d="100"/>
        </p:scale>
        <p:origin x="-1944" y="-4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715604-E0EE-4C79-B7E4-31B156585041}" type="datetimeFigureOut">
              <a:rPr kumimoji="1" lang="ja-JP" altLang="en-US" smtClean="0"/>
              <a:t>2013/11/2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9E45ED-FF28-481F-8B23-58F005BDFD5B}" type="slidenum">
              <a:rPr kumimoji="1" lang="ja-JP" altLang="en-US" smtClean="0"/>
              <a:t>‹#›</a:t>
            </a:fld>
            <a:endParaRPr kumimoji="1" lang="ja-JP" altLang="en-US"/>
          </a:p>
        </p:txBody>
      </p:sp>
    </p:spTree>
    <p:extLst>
      <p:ext uri="{BB962C8B-B14F-4D97-AF65-F5344CB8AC3E}">
        <p14:creationId xmlns:p14="http://schemas.microsoft.com/office/powerpoint/2010/main" val="4530599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域学連携による地域活性化、社会実験に基づく上天草市「湯島」へのモデル提案、</a:t>
            </a:r>
            <a:r>
              <a:rPr kumimoji="1" lang="en-US" altLang="ja-JP" dirty="0" smtClean="0"/>
              <a:t>YUSHIMA</a:t>
            </a:r>
            <a:r>
              <a:rPr kumimoji="1" lang="ja-JP" altLang="en-US" dirty="0" smtClean="0"/>
              <a:t>　</a:t>
            </a:r>
            <a:r>
              <a:rPr kumimoji="1" lang="en-US" altLang="ja-JP" dirty="0" smtClean="0"/>
              <a:t>STUDENT</a:t>
            </a:r>
            <a:r>
              <a:rPr kumimoji="1" lang="ja-JP" altLang="en-US" dirty="0" smtClean="0"/>
              <a:t>　</a:t>
            </a:r>
            <a:r>
              <a:rPr kumimoji="1" lang="en-US" altLang="ja-JP" dirty="0" smtClean="0"/>
              <a:t>POWER</a:t>
            </a:r>
            <a:r>
              <a:rPr kumimoji="1" lang="ja-JP" altLang="en-US" dirty="0" smtClean="0"/>
              <a:t>チームが発表します。</a:t>
            </a:r>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1</a:t>
            </a:fld>
            <a:endParaRPr kumimoji="1" lang="ja-JP" altLang="en-US"/>
          </a:p>
        </p:txBody>
      </p:sp>
    </p:spTree>
    <p:extLst>
      <p:ext uri="{BB962C8B-B14F-4D97-AF65-F5344CB8AC3E}">
        <p14:creationId xmlns:p14="http://schemas.microsoft.com/office/powerpoint/2010/main" val="16241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これが作成してもらったパースです。</a:t>
            </a:r>
            <a:endParaRPr kumimoji="1" lang="en-US" altLang="ja-JP" dirty="0" smtClean="0"/>
          </a:p>
          <a:p>
            <a:r>
              <a:rPr kumimoji="1" lang="ja-JP" altLang="en-US" dirty="0" smtClean="0"/>
              <a:t>地域と大学が連携することで、地域に教育の恩恵がもたらされるのはもちろん、賑わいが生まれると共に、経済的な効果ももたらします。</a:t>
            </a:r>
            <a:endParaRPr kumimoji="1" lang="en-US" altLang="ja-JP" dirty="0" smtClean="0"/>
          </a:p>
          <a:p>
            <a:r>
              <a:rPr kumimoji="1" lang="ja-JP" altLang="en-US" dirty="0" smtClean="0"/>
              <a:t>大学側にも教育の実践の場を与えるとともに地域の人と学生が交流することにより人間形成を図ることができます。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10</a:t>
            </a:fld>
            <a:endParaRPr kumimoji="1" lang="ja-JP" altLang="en-US"/>
          </a:p>
        </p:txBody>
      </p:sp>
    </p:spTree>
    <p:extLst>
      <p:ext uri="{BB962C8B-B14F-4D97-AF65-F5344CB8AC3E}">
        <p14:creationId xmlns:p14="http://schemas.microsoft.com/office/powerpoint/2010/main" val="162130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私たちはこの２つの提案を行います。</a:t>
            </a:r>
            <a:endParaRPr kumimoji="1" lang="en-US" altLang="ja-JP" dirty="0" smtClean="0"/>
          </a:p>
          <a:p>
            <a:r>
              <a:rPr kumimoji="1" lang="ja-JP" altLang="en-US" dirty="0" smtClean="0"/>
              <a:t>１つが空き家の活用に関するもの、もう一つが文化イベントのある夏休みのリゾートアイランドです。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11</a:t>
            </a:fld>
            <a:endParaRPr kumimoji="1" lang="ja-JP" altLang="en-US"/>
          </a:p>
        </p:txBody>
      </p:sp>
    </p:spTree>
    <p:extLst>
      <p:ext uri="{BB962C8B-B14F-4D97-AF65-F5344CB8AC3E}">
        <p14:creationId xmlns:p14="http://schemas.microsoft.com/office/powerpoint/2010/main" val="427780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合宿・キャンプを誘致するための調査として、熊本県内にある大学の部活、サークルにアンケート調査を行いました。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12</a:t>
            </a:fld>
            <a:endParaRPr kumimoji="1" lang="ja-JP" altLang="en-US"/>
          </a:p>
        </p:txBody>
      </p:sp>
    </p:spTree>
    <p:extLst>
      <p:ext uri="{BB962C8B-B14F-4D97-AF65-F5344CB8AC3E}">
        <p14:creationId xmlns:p14="http://schemas.microsoft.com/office/powerpoint/2010/main" val="130062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２つめに文化イベントのある夏休みのリゾートアイランドについてです。</a:t>
            </a:r>
            <a:endParaRPr kumimoji="1" lang="en-US" altLang="ja-JP" dirty="0" smtClean="0"/>
          </a:p>
          <a:p>
            <a:r>
              <a:rPr kumimoji="1" lang="ja-JP" altLang="en-US" dirty="0" smtClean="0"/>
              <a:t>大学が夏季休業中の９月中旬に</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14</a:t>
            </a:fld>
            <a:endParaRPr kumimoji="1" lang="ja-JP" altLang="en-US"/>
          </a:p>
        </p:txBody>
      </p:sp>
    </p:spTree>
    <p:extLst>
      <p:ext uri="{BB962C8B-B14F-4D97-AF65-F5344CB8AC3E}">
        <p14:creationId xmlns:p14="http://schemas.microsoft.com/office/powerpoint/2010/main" val="382432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まずはじめに本提案の事例として２つのプロジェクトを説明します。</a:t>
            </a:r>
            <a:endParaRPr kumimoji="1" lang="en-US" altLang="ja-JP" dirty="0" smtClean="0"/>
          </a:p>
          <a:p>
            <a:r>
              <a:rPr kumimoji="1" lang="ja-JP" altLang="en-US" dirty="0" smtClean="0"/>
              <a:t>１つが空き家の活用に関するもの、もう一つが文化イベントのある夏休みのリゾートアイランドです。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19</a:t>
            </a:fld>
            <a:endParaRPr kumimoji="1" lang="ja-JP" altLang="en-US"/>
          </a:p>
        </p:txBody>
      </p:sp>
    </p:spTree>
    <p:extLst>
      <p:ext uri="{BB962C8B-B14F-4D97-AF65-F5344CB8AC3E}">
        <p14:creationId xmlns:p14="http://schemas.microsoft.com/office/powerpoint/2010/main" val="427780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私たちはこの２つの提案を行います。</a:t>
            </a:r>
            <a:endParaRPr kumimoji="1" lang="en-US" altLang="ja-JP" dirty="0" smtClean="0"/>
          </a:p>
          <a:p>
            <a:r>
              <a:rPr kumimoji="1" lang="ja-JP" altLang="en-US" dirty="0" smtClean="0"/>
              <a:t>１つが空き家の活用に関するもの、もう一つが文化イベントのある夏休みのリゾートアイランドです。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2</a:t>
            </a:fld>
            <a:endParaRPr kumimoji="1" lang="ja-JP" altLang="en-US"/>
          </a:p>
        </p:txBody>
      </p:sp>
    </p:spTree>
    <p:extLst>
      <p:ext uri="{BB962C8B-B14F-4D97-AF65-F5344CB8AC3E}">
        <p14:creationId xmlns:p14="http://schemas.microsoft.com/office/powerpoint/2010/main" val="427780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私たちはこの２つの提案を行います。</a:t>
            </a:r>
            <a:endParaRPr kumimoji="1" lang="en-US" altLang="ja-JP" dirty="0" smtClean="0"/>
          </a:p>
          <a:p>
            <a:r>
              <a:rPr kumimoji="1" lang="ja-JP" altLang="en-US" dirty="0" smtClean="0"/>
              <a:t>１つが空き家の活用に関するもの、もう一つが文化イベントのある夏休みのリゾートアイランドです。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3</a:t>
            </a:fld>
            <a:endParaRPr kumimoji="1" lang="ja-JP" altLang="en-US"/>
          </a:p>
        </p:txBody>
      </p:sp>
    </p:spTree>
    <p:extLst>
      <p:ext uri="{BB962C8B-B14F-4D97-AF65-F5344CB8AC3E}">
        <p14:creationId xmlns:p14="http://schemas.microsoft.com/office/powerpoint/2010/main" val="427780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私たちはこの２つの提案を行います。</a:t>
            </a:r>
            <a:endParaRPr kumimoji="1" lang="en-US" altLang="ja-JP" dirty="0" smtClean="0"/>
          </a:p>
          <a:p>
            <a:r>
              <a:rPr kumimoji="1" lang="ja-JP" altLang="en-US" dirty="0" smtClean="0"/>
              <a:t>１つが空き家の活用に関するもの、もう一つが文化イベントのある夏休みのリゾートアイランドです。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4</a:t>
            </a:fld>
            <a:endParaRPr kumimoji="1" lang="ja-JP" altLang="en-US"/>
          </a:p>
        </p:txBody>
      </p:sp>
    </p:spTree>
    <p:extLst>
      <p:ext uri="{BB962C8B-B14F-4D97-AF65-F5344CB8AC3E}">
        <p14:creationId xmlns:p14="http://schemas.microsoft.com/office/powerpoint/2010/main" val="427780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空き家の現状を把握するため、学生に協力を依頼して、空き家の調査を行いました。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5</a:t>
            </a:fld>
            <a:endParaRPr kumimoji="1" lang="ja-JP" altLang="en-US"/>
          </a:p>
        </p:txBody>
      </p:sp>
    </p:spTree>
    <p:extLst>
      <p:ext uri="{BB962C8B-B14F-4D97-AF65-F5344CB8AC3E}">
        <p14:creationId xmlns:p14="http://schemas.microsoft.com/office/powerpoint/2010/main" val="293879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調査結果から作成した空き家マップです。</a:t>
            </a:r>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6</a:t>
            </a:fld>
            <a:endParaRPr kumimoji="1" lang="ja-JP" altLang="en-US"/>
          </a:p>
        </p:txBody>
      </p:sp>
    </p:spTree>
    <p:extLst>
      <p:ext uri="{BB962C8B-B14F-4D97-AF65-F5344CB8AC3E}">
        <p14:creationId xmlns:p14="http://schemas.microsoft.com/office/powerpoint/2010/main" val="192092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周辺住民に聞き取り調査をした持ち主の意向では、土地は手放したくない。管理が大変。古くなり周囲に迷惑が</a:t>
            </a:r>
            <a:r>
              <a:rPr kumimoji="1" lang="ja-JP" altLang="en-US" dirty="0" err="1" smtClean="0"/>
              <a:t>。。。</a:t>
            </a:r>
            <a:r>
              <a:rPr kumimoji="1" lang="ja-JP" altLang="en-US" dirty="0" smtClean="0"/>
              <a:t>ただでも良いので使って欲しい。解体費用は出したくない。というような声が聞かれました。</a:t>
            </a:r>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7</a:t>
            </a:fld>
            <a:endParaRPr kumimoji="1" lang="ja-JP" altLang="en-US"/>
          </a:p>
        </p:txBody>
      </p:sp>
    </p:spTree>
    <p:extLst>
      <p:ext uri="{BB962C8B-B14F-4D97-AF65-F5344CB8AC3E}">
        <p14:creationId xmlns:p14="http://schemas.microsoft.com/office/powerpoint/2010/main" val="176047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そこで地域と大学が連携した空き家活用の仕組みを示します。</a:t>
            </a:r>
            <a:endParaRPr kumimoji="1" lang="en-US" altLang="ja-JP" dirty="0" smtClean="0"/>
          </a:p>
          <a:p>
            <a:r>
              <a:rPr kumimoji="1" lang="en-US" altLang="ja-JP" dirty="0" smtClean="0"/>
              <a:t>NPO</a:t>
            </a:r>
            <a:r>
              <a:rPr kumimoji="1" lang="ja-JP" altLang="en-US" dirty="0" smtClean="0"/>
              <a:t>を創り、活用可能な空き家を学生に提供します。</a:t>
            </a:r>
            <a:endParaRPr kumimoji="1" lang="en-US" altLang="ja-JP" dirty="0" smtClean="0"/>
          </a:p>
          <a:p>
            <a:r>
              <a:rPr kumimoji="1" lang="ja-JP" altLang="en-US" dirty="0" smtClean="0"/>
              <a:t>学生はその空き家のリフォーム・リノベーションの設計案を作成し、地元工務店に見積りをお願いします。</a:t>
            </a:r>
            <a:endParaRPr kumimoji="1" lang="en-US" altLang="ja-JP" dirty="0" smtClean="0"/>
          </a:p>
          <a:p>
            <a:r>
              <a:rPr kumimoji="1" lang="ja-JP" altLang="en-US" dirty="0" smtClean="0"/>
              <a:t>その見積額の妥当性を</a:t>
            </a:r>
            <a:r>
              <a:rPr kumimoji="1" lang="en-US" altLang="ja-JP" dirty="0" smtClean="0"/>
              <a:t>NPO</a:t>
            </a:r>
            <a:r>
              <a:rPr kumimoji="1" lang="ja-JP" altLang="en-US" dirty="0" smtClean="0"/>
              <a:t>が判断し、妥当であればファンドをネットで公開したり、地域の出身者・大学同級生に呼びかけて出資を募ります。</a:t>
            </a:r>
            <a:endParaRPr kumimoji="1" lang="en-US" altLang="ja-JP" dirty="0" smtClean="0"/>
          </a:p>
          <a:p>
            <a:r>
              <a:rPr kumimoji="1" lang="ja-JP" altLang="en-US" dirty="0" smtClean="0"/>
              <a:t>出資額が見積額に達すると建設がはじまり、完成すれば出資者に無料宿泊等の特典を与える。という仕組みです。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8</a:t>
            </a:fld>
            <a:endParaRPr kumimoji="1" lang="ja-JP" altLang="en-US"/>
          </a:p>
        </p:txBody>
      </p:sp>
    </p:spTree>
    <p:extLst>
      <p:ext uri="{BB962C8B-B14F-4D97-AF65-F5344CB8AC3E}">
        <p14:creationId xmlns:p14="http://schemas.microsoft.com/office/powerpoint/2010/main" val="161204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１つのイメージとしてこれは熊本大学の学生にパースを依頼しました。</a:t>
            </a:r>
            <a:endParaRPr kumimoji="1" lang="en-US" altLang="ja-JP" dirty="0" smtClean="0"/>
          </a:p>
          <a:p>
            <a:r>
              <a:rPr kumimoji="1" lang="ja-JP" altLang="en-US" dirty="0" smtClean="0"/>
              <a:t>これが現状の調査の様子です。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D49E45ED-FF28-481F-8B23-58F005BDFD5B}" type="slidenum">
              <a:rPr kumimoji="1" lang="ja-JP" altLang="en-US" smtClean="0"/>
              <a:t>9</a:t>
            </a:fld>
            <a:endParaRPr kumimoji="1" lang="ja-JP" altLang="en-US"/>
          </a:p>
        </p:txBody>
      </p:sp>
    </p:spTree>
    <p:extLst>
      <p:ext uri="{BB962C8B-B14F-4D97-AF65-F5344CB8AC3E}">
        <p14:creationId xmlns:p14="http://schemas.microsoft.com/office/powerpoint/2010/main" val="246753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27EB592E-79B3-4335-A692-D3881FB6875B}" type="datetime1">
              <a:rPr kumimoji="1" lang="ja-JP" altLang="en-US" smtClean="0"/>
              <a:t>2013/11/2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C96A6D4-C392-46DC-89C3-E0A4C7B30C09}" type="datetime1">
              <a:rPr kumimoji="1" lang="ja-JP" altLang="en-US" smtClean="0"/>
              <a:t>2013/11/2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F8C4EB3A-1AED-4C9E-B1A4-3D1A86C858EA}" type="datetime1">
              <a:rPr kumimoji="1" lang="ja-JP" altLang="en-US" smtClean="0"/>
              <a:t>2013/11/2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05FFEAF5-0614-4815-9794-FDB307482DB8}" type="datetime1">
              <a:rPr kumimoji="1" lang="ja-JP" altLang="en-US" smtClean="0"/>
              <a:t>2013/11/2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5190DB7-A2CD-4EAD-8440-D8D6494BF095}" type="datetime1">
              <a:rPr kumimoji="1" lang="ja-JP" altLang="en-US" smtClean="0"/>
              <a:t>2013/11/2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DAC336E2-6B42-4394-8B17-631091FFE3F9}" type="datetime1">
              <a:rPr kumimoji="1" lang="ja-JP" altLang="en-US" smtClean="0"/>
              <a:t>2013/11/2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0D22CF6-6CF8-49EA-97A7-1D6860C408E3}" type="datetime1">
              <a:rPr kumimoji="1" lang="ja-JP" altLang="en-US" smtClean="0"/>
              <a:t>2013/11/2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3A498DB-914B-4DA6-815D-3E0A60AAC216}" type="datetime1">
              <a:rPr kumimoji="1" lang="ja-JP" altLang="en-US" smtClean="0"/>
              <a:t>2013/11/2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0A124C9-6A7C-4271-91F8-0D15AF63B639}" type="datetime1">
              <a:rPr kumimoji="1" lang="ja-JP" altLang="en-US" smtClean="0"/>
              <a:t>2013/11/2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C8F8AE3-7020-4F66-905F-17AFE3A322BC}" type="datetime1">
              <a:rPr kumimoji="1" lang="ja-JP" altLang="en-US" smtClean="0"/>
              <a:t>2013/11/2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C44E91B-D917-43AE-A5EE-8C91A0D38BC3}" type="datetime1">
              <a:rPr kumimoji="1" lang="ja-JP" altLang="en-US" smtClean="0"/>
              <a:t>2013/11/2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F1965-8541-4A4E-B376-B017C7525B09}" type="datetime1">
              <a:rPr kumimoji="1" lang="ja-JP" altLang="en-US" smtClean="0"/>
              <a:t>2013/11/2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3" name="サブタイトル 2"/>
          <p:cNvSpPr>
            <a:spLocks noGrp="1"/>
          </p:cNvSpPr>
          <p:nvPr>
            <p:ph type="subTitle" idx="1"/>
          </p:nvPr>
        </p:nvSpPr>
        <p:spPr>
          <a:xfrm>
            <a:off x="152410" y="5705872"/>
            <a:ext cx="8964488" cy="1152128"/>
          </a:xfrm>
        </p:spPr>
        <p:txBody>
          <a:bodyPr>
            <a:normAutofit/>
          </a:bodyPr>
          <a:lstStyle/>
          <a:p>
            <a:pPr algn="l"/>
            <a:r>
              <a:rPr kumimoji="1" lang="ja-JP" altLang="en-US" sz="2800" dirty="0" smtClean="0">
                <a:solidFill>
                  <a:schemeClr val="bg1"/>
                </a:solidFill>
              </a:rPr>
              <a:t>　域・学連携による地域</a:t>
            </a:r>
            <a:r>
              <a:rPr lang="ja-JP" altLang="en-US" sz="2800" dirty="0" smtClean="0">
                <a:solidFill>
                  <a:schemeClr val="bg1"/>
                </a:solidFill>
              </a:rPr>
              <a:t>活性化</a:t>
            </a:r>
            <a:endParaRPr lang="en-US" altLang="ja-JP" sz="2800" dirty="0" smtClean="0">
              <a:solidFill>
                <a:schemeClr val="bg1"/>
              </a:solidFill>
            </a:endParaRPr>
          </a:p>
          <a:p>
            <a:pPr algn="l"/>
            <a:r>
              <a:rPr lang="ja-JP" altLang="en-US" sz="2800" dirty="0" smtClean="0">
                <a:solidFill>
                  <a:schemeClr val="bg1"/>
                </a:solidFill>
              </a:rPr>
              <a:t>　      </a:t>
            </a:r>
            <a:r>
              <a:rPr lang="en-US" altLang="ja-JP" sz="2600" dirty="0" smtClean="0">
                <a:solidFill>
                  <a:schemeClr val="bg1"/>
                </a:solidFill>
              </a:rPr>
              <a:t>―</a:t>
            </a:r>
            <a:r>
              <a:rPr kumimoji="1" lang="ja-JP" altLang="en-US" sz="2600" dirty="0" smtClean="0">
                <a:solidFill>
                  <a:schemeClr val="bg1"/>
                </a:solidFill>
              </a:rPr>
              <a:t>社会実験に基づく上天草市「湯島」へのモデル提案</a:t>
            </a:r>
            <a:r>
              <a:rPr lang="en-US" altLang="ja-JP" sz="2600" dirty="0">
                <a:solidFill>
                  <a:schemeClr val="bg1"/>
                </a:solidFill>
              </a:rPr>
              <a:t>―</a:t>
            </a:r>
            <a:endParaRPr kumimoji="1" lang="ja-JP" altLang="en-US" sz="2600" dirty="0">
              <a:solidFill>
                <a:schemeClr val="bg1"/>
              </a:solidFill>
            </a:endParaRPr>
          </a:p>
        </p:txBody>
      </p:sp>
      <p:grpSp>
        <p:nvGrpSpPr>
          <p:cNvPr id="19" name="グループ化 18"/>
          <p:cNvGrpSpPr/>
          <p:nvPr/>
        </p:nvGrpSpPr>
        <p:grpSpPr>
          <a:xfrm>
            <a:off x="395536" y="260648"/>
            <a:ext cx="5734636" cy="1908215"/>
            <a:chOff x="395536" y="260648"/>
            <a:chExt cx="5734636" cy="1908215"/>
          </a:xfrm>
        </p:grpSpPr>
        <p:grpSp>
          <p:nvGrpSpPr>
            <p:cNvPr id="13" name="グループ化 12"/>
            <p:cNvGrpSpPr/>
            <p:nvPr/>
          </p:nvGrpSpPr>
          <p:grpSpPr>
            <a:xfrm>
              <a:off x="2774181" y="745654"/>
              <a:ext cx="3355991" cy="1423209"/>
              <a:chOff x="2408265" y="711786"/>
              <a:chExt cx="3355991" cy="1423209"/>
            </a:xfrm>
          </p:grpSpPr>
          <p:sp>
            <p:nvSpPr>
              <p:cNvPr id="15" name="正方形/長方形 14"/>
              <p:cNvSpPr/>
              <p:nvPr/>
            </p:nvSpPr>
            <p:spPr>
              <a:xfrm>
                <a:off x="2408265" y="711786"/>
                <a:ext cx="2970685" cy="1015663"/>
              </a:xfrm>
              <a:prstGeom prst="rect">
                <a:avLst/>
              </a:prstGeom>
            </p:spPr>
            <p:txBody>
              <a:bodyPr wrap="none">
                <a:spAutoFit/>
              </a:bodyPr>
              <a:lstStyle/>
              <a:p>
                <a:r>
                  <a:rPr lang="en-US" altLang="ja-JP" sz="6000" dirty="0" smtClean="0">
                    <a:latin typeface="Century Gothic" panose="020B0502020202020204" pitchFamily="34" charset="0"/>
                  </a:rPr>
                  <a:t>student</a:t>
                </a:r>
                <a:endParaRPr lang="ja-JP" altLang="en-US" sz="6000" dirty="0">
                  <a:latin typeface="Century Gothic" panose="020B0502020202020204" pitchFamily="34" charset="0"/>
                </a:endParaRPr>
              </a:p>
            </p:txBody>
          </p:sp>
          <p:sp>
            <p:nvSpPr>
              <p:cNvPr id="16" name="正方形/長方形 15"/>
              <p:cNvSpPr/>
              <p:nvPr/>
            </p:nvSpPr>
            <p:spPr>
              <a:xfrm>
                <a:off x="3181498" y="1119332"/>
                <a:ext cx="2582758" cy="1015663"/>
              </a:xfrm>
              <a:prstGeom prst="rect">
                <a:avLst/>
              </a:prstGeom>
            </p:spPr>
            <p:txBody>
              <a:bodyPr wrap="none">
                <a:spAutoFit/>
              </a:bodyPr>
              <a:lstStyle/>
              <a:p>
                <a:r>
                  <a:rPr lang="en-US" altLang="ja-JP" sz="6000" dirty="0">
                    <a:solidFill>
                      <a:schemeClr val="bg1"/>
                    </a:solidFill>
                    <a:latin typeface="Century Gothic" panose="020B0502020202020204" pitchFamily="34" charset="0"/>
                  </a:rPr>
                  <a:t>power</a:t>
                </a:r>
                <a:endParaRPr lang="ja-JP" altLang="en-US" sz="6000" dirty="0">
                  <a:latin typeface="Century Gothic" panose="020B0502020202020204" pitchFamily="34" charset="0"/>
                </a:endParaRPr>
              </a:p>
            </p:txBody>
          </p:sp>
        </p:grpSp>
        <p:sp>
          <p:nvSpPr>
            <p:cNvPr id="17" name="正方形/長方形 16"/>
            <p:cNvSpPr/>
            <p:nvPr/>
          </p:nvSpPr>
          <p:spPr>
            <a:xfrm>
              <a:off x="395536" y="260648"/>
              <a:ext cx="3892412" cy="1107996"/>
            </a:xfrm>
            <a:prstGeom prst="rect">
              <a:avLst/>
            </a:prstGeom>
          </p:spPr>
          <p:txBody>
            <a:bodyPr wrap="none">
              <a:spAutoFit/>
            </a:bodyPr>
            <a:lstStyle/>
            <a:p>
              <a:r>
                <a:rPr lang="en-US" altLang="ja-JP" sz="6600" b="1" dirty="0">
                  <a:solidFill>
                    <a:schemeClr val="bg1"/>
                  </a:solidFill>
                  <a:latin typeface="Century Gothic" panose="020B0502020202020204" pitchFamily="34" charset="0"/>
                </a:rPr>
                <a:t>YUSHIMA</a:t>
              </a:r>
              <a:endParaRPr lang="ja-JP" altLang="en-US" sz="6600" dirty="0">
                <a:latin typeface="Century Gothic" panose="020B0502020202020204" pitchFamily="34" charset="0"/>
              </a:endParaRPr>
            </a:p>
          </p:txBody>
        </p:sp>
      </p:grpSp>
      <p:sp>
        <p:nvSpPr>
          <p:cNvPr id="18" name="スライド番号プレースホルダー 17"/>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2623737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81" y="0"/>
            <a:ext cx="9175181" cy="6881386"/>
          </a:xfrm>
          <a:prstGeom prst="rect">
            <a:avLst/>
          </a:prstGeom>
        </p:spPr>
      </p:pic>
      <p:sp>
        <p:nvSpPr>
          <p:cNvPr id="66"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学生</a:t>
            </a:r>
            <a:r>
              <a:rPr lang="ja-JP" altLang="en-US" sz="2400" dirty="0" smtClean="0"/>
              <a:t>による設計提案（外観パース）</a:t>
            </a:r>
            <a:endParaRPr lang="ja-JP" altLang="en-US" sz="2400" dirty="0"/>
          </a:p>
        </p:txBody>
      </p:sp>
    </p:spTree>
    <p:extLst>
      <p:ext uri="{BB962C8B-B14F-4D97-AF65-F5344CB8AC3E}">
        <p14:creationId xmlns:p14="http://schemas.microsoft.com/office/powerpoint/2010/main" val="2281005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0"/>
            <a:ext cx="9144000" cy="6858000"/>
            <a:chOff x="0" y="0"/>
            <a:chExt cx="9144000" cy="6858000"/>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13" name="正方形/長方形 12"/>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5" name="正方形/長方形 34"/>
          <p:cNvSpPr/>
          <p:nvPr/>
        </p:nvSpPr>
        <p:spPr>
          <a:xfrm>
            <a:off x="4644008" y="1923247"/>
            <a:ext cx="4020441" cy="34699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808873" y="4565597"/>
            <a:ext cx="3843000" cy="830997"/>
          </a:xfrm>
          <a:prstGeom prst="rect">
            <a:avLst/>
          </a:prstGeom>
          <a:noFill/>
        </p:spPr>
        <p:txBody>
          <a:bodyPr wrap="square" rtlCol="0">
            <a:spAutoFit/>
          </a:bodyPr>
          <a:lstStyle/>
          <a:p>
            <a:r>
              <a:rPr lang="ja-JP" altLang="en-US" sz="2400" dirty="0" smtClean="0"/>
              <a:t>文化イベントのある夏休み</a:t>
            </a:r>
            <a:endParaRPr lang="en-US" altLang="ja-JP" sz="2400" dirty="0" smtClean="0"/>
          </a:p>
          <a:p>
            <a:r>
              <a:rPr kumimoji="1" lang="ja-JP" altLang="en-US" sz="2400" dirty="0" smtClean="0"/>
              <a:t>  のリゾート アイランド</a:t>
            </a:r>
            <a:endParaRPr kumimoji="1" lang="ja-JP" altLang="en-US" sz="2400" dirty="0"/>
          </a:p>
        </p:txBody>
      </p:sp>
      <p:pic>
        <p:nvPicPr>
          <p:cNvPr id="34" name="図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2728" y="2010553"/>
            <a:ext cx="3843000" cy="2546272"/>
          </a:xfrm>
          <a:prstGeom prst="rect">
            <a:avLst/>
          </a:prstGeom>
        </p:spPr>
      </p:pic>
      <p:sp>
        <p:nvSpPr>
          <p:cNvPr id="36" name="正方形/長方形 35"/>
          <p:cNvSpPr/>
          <p:nvPr/>
        </p:nvSpPr>
        <p:spPr>
          <a:xfrm>
            <a:off x="471537" y="1923247"/>
            <a:ext cx="3950713" cy="346994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561236" y="4750262"/>
            <a:ext cx="3841042" cy="461665"/>
          </a:xfrm>
          <a:prstGeom prst="rect">
            <a:avLst/>
          </a:prstGeom>
          <a:noFill/>
        </p:spPr>
        <p:txBody>
          <a:bodyPr wrap="square" rtlCol="0">
            <a:spAutoFit/>
          </a:bodyPr>
          <a:lstStyle/>
          <a:p>
            <a:pPr algn="ctr"/>
            <a:r>
              <a:rPr lang="ja-JP" altLang="en-US" sz="2400" dirty="0" smtClean="0"/>
              <a:t>空き家の活用</a:t>
            </a:r>
            <a:endParaRPr kumimoji="1" lang="ja-JP" altLang="en-US" sz="2400" dirty="0"/>
          </a:p>
        </p:txBody>
      </p:sp>
      <p:grpSp>
        <p:nvGrpSpPr>
          <p:cNvPr id="37" name="グループ化 36"/>
          <p:cNvGrpSpPr/>
          <p:nvPr/>
        </p:nvGrpSpPr>
        <p:grpSpPr>
          <a:xfrm>
            <a:off x="395536" y="260648"/>
            <a:ext cx="5734636" cy="1908215"/>
            <a:chOff x="395536" y="260648"/>
            <a:chExt cx="5734636" cy="1908215"/>
          </a:xfrm>
        </p:grpSpPr>
        <p:grpSp>
          <p:nvGrpSpPr>
            <p:cNvPr id="38" name="グループ化 37"/>
            <p:cNvGrpSpPr/>
            <p:nvPr/>
          </p:nvGrpSpPr>
          <p:grpSpPr>
            <a:xfrm>
              <a:off x="2774181" y="745654"/>
              <a:ext cx="3355991" cy="1423209"/>
              <a:chOff x="2408265" y="711786"/>
              <a:chExt cx="3355991" cy="1423209"/>
            </a:xfrm>
          </p:grpSpPr>
          <p:sp>
            <p:nvSpPr>
              <p:cNvPr id="40" name="正方形/長方形 39"/>
              <p:cNvSpPr/>
              <p:nvPr/>
            </p:nvSpPr>
            <p:spPr>
              <a:xfrm>
                <a:off x="2408265" y="711786"/>
                <a:ext cx="2970685" cy="1015663"/>
              </a:xfrm>
              <a:prstGeom prst="rect">
                <a:avLst/>
              </a:prstGeom>
            </p:spPr>
            <p:txBody>
              <a:bodyPr wrap="none">
                <a:spAutoFit/>
              </a:bodyPr>
              <a:lstStyle/>
              <a:p>
                <a:r>
                  <a:rPr lang="en-US" altLang="ja-JP" sz="6000" dirty="0" smtClean="0">
                    <a:latin typeface="Century Gothic" panose="020B0502020202020204" pitchFamily="34" charset="0"/>
                  </a:rPr>
                  <a:t>student</a:t>
                </a:r>
                <a:endParaRPr lang="ja-JP" altLang="en-US" sz="6000" dirty="0">
                  <a:latin typeface="Century Gothic" panose="020B0502020202020204" pitchFamily="34" charset="0"/>
                </a:endParaRPr>
              </a:p>
            </p:txBody>
          </p:sp>
          <p:sp>
            <p:nvSpPr>
              <p:cNvPr id="41" name="正方形/長方形 40"/>
              <p:cNvSpPr/>
              <p:nvPr/>
            </p:nvSpPr>
            <p:spPr>
              <a:xfrm>
                <a:off x="3181498" y="1119332"/>
                <a:ext cx="2582758" cy="1015663"/>
              </a:xfrm>
              <a:prstGeom prst="rect">
                <a:avLst/>
              </a:prstGeom>
            </p:spPr>
            <p:txBody>
              <a:bodyPr wrap="none">
                <a:spAutoFit/>
              </a:bodyPr>
              <a:lstStyle/>
              <a:p>
                <a:r>
                  <a:rPr lang="en-US" altLang="ja-JP" sz="6000" dirty="0">
                    <a:solidFill>
                      <a:schemeClr val="bg1"/>
                    </a:solidFill>
                    <a:latin typeface="Century Gothic" panose="020B0502020202020204" pitchFamily="34" charset="0"/>
                  </a:rPr>
                  <a:t>power</a:t>
                </a:r>
                <a:endParaRPr lang="ja-JP" altLang="en-US" sz="6000" dirty="0">
                  <a:latin typeface="Century Gothic" panose="020B0502020202020204" pitchFamily="34" charset="0"/>
                </a:endParaRPr>
              </a:p>
            </p:txBody>
          </p:sp>
        </p:grpSp>
        <p:sp>
          <p:nvSpPr>
            <p:cNvPr id="39" name="正方形/長方形 38"/>
            <p:cNvSpPr/>
            <p:nvPr/>
          </p:nvSpPr>
          <p:spPr>
            <a:xfrm>
              <a:off x="395536" y="260648"/>
              <a:ext cx="3892412" cy="1107996"/>
            </a:xfrm>
            <a:prstGeom prst="rect">
              <a:avLst/>
            </a:prstGeom>
          </p:spPr>
          <p:txBody>
            <a:bodyPr wrap="none">
              <a:spAutoFit/>
            </a:bodyPr>
            <a:lstStyle/>
            <a:p>
              <a:r>
                <a:rPr lang="en-US" altLang="ja-JP" sz="6600" b="1" dirty="0">
                  <a:solidFill>
                    <a:schemeClr val="bg1"/>
                  </a:solidFill>
                  <a:latin typeface="Century Gothic" panose="020B0502020202020204" pitchFamily="34" charset="0"/>
                </a:rPr>
                <a:t>YUSHIMA</a:t>
              </a:r>
              <a:endParaRPr lang="ja-JP" altLang="en-US" sz="6600" dirty="0">
                <a:latin typeface="Century Gothic" panose="020B0502020202020204" pitchFamily="34" charset="0"/>
              </a:endParaRPr>
            </a:p>
          </p:txBody>
        </p:sp>
      </p:grpSp>
      <p:sp>
        <p:nvSpPr>
          <p:cNvPr id="43" name="正方形/長方形 42"/>
          <p:cNvSpPr/>
          <p:nvPr/>
        </p:nvSpPr>
        <p:spPr>
          <a:xfrm>
            <a:off x="5954644" y="4979372"/>
            <a:ext cx="3144335" cy="1877437"/>
          </a:xfrm>
          <a:prstGeom prst="rect">
            <a:avLst/>
          </a:prstGeom>
        </p:spPr>
        <p:txBody>
          <a:bodyPr wrap="square">
            <a:spAutoFit/>
          </a:bodyPr>
          <a:lstStyle/>
          <a:p>
            <a:r>
              <a:rPr lang="en-US" altLang="ja-JP" sz="11600" b="1" dirty="0" smtClean="0">
                <a:solidFill>
                  <a:schemeClr val="bg1"/>
                </a:solidFill>
                <a:latin typeface="Century Gothic" panose="020B0502020202020204" pitchFamily="34" charset="0"/>
              </a:rPr>
              <a:t>2</a:t>
            </a:r>
            <a:r>
              <a:rPr lang="ja-JP" altLang="en-US" sz="4800" b="1" dirty="0" err="1" smtClean="0">
                <a:solidFill>
                  <a:schemeClr val="bg1"/>
                </a:solidFill>
                <a:latin typeface="Century Gothic" panose="020B0502020202020204" pitchFamily="34" charset="0"/>
              </a:rPr>
              <a:t>つ</a:t>
            </a:r>
            <a:r>
              <a:rPr lang="ja-JP" altLang="en-US" sz="3200" dirty="0" err="1" smtClean="0">
                <a:latin typeface="Century Gothic" panose="020B0502020202020204" pitchFamily="34" charset="0"/>
              </a:rPr>
              <a:t>の</a:t>
            </a:r>
            <a:r>
              <a:rPr lang="ja-JP" altLang="en-US" sz="3200" dirty="0" smtClean="0">
                <a:latin typeface="Century Gothic" panose="020B0502020202020204" pitchFamily="34" charset="0"/>
              </a:rPr>
              <a:t>提案</a:t>
            </a:r>
            <a:endParaRPr lang="ja-JP" altLang="en-US" sz="3200" dirty="0">
              <a:latin typeface="Century Gothic" panose="020B0502020202020204" pitchFamily="34" charset="0"/>
            </a:endParaRPr>
          </a:p>
        </p:txBody>
      </p:sp>
      <p:pic>
        <p:nvPicPr>
          <p:cNvPr id="19" name="図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023" y="2010553"/>
            <a:ext cx="3886227" cy="2570575"/>
          </a:xfrm>
          <a:prstGeom prst="rect">
            <a:avLst/>
          </a:prstGeom>
        </p:spPr>
      </p:pic>
    </p:spTree>
    <p:extLst>
      <p:ext uri="{BB962C8B-B14F-4D97-AF65-F5344CB8AC3E}">
        <p14:creationId xmlns:p14="http://schemas.microsoft.com/office/powerpoint/2010/main" val="328379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5"/>
                                        </p:tgtEl>
                                        <p:attrNameLst>
                                          <p:attrName>fillcolor</p:attrName>
                                        </p:attrNameLst>
                                      </p:cBhvr>
                                      <p:to>
                                        <a:schemeClr val="accent2"/>
                                      </p:to>
                                    </p:animClr>
                                    <p:set>
                                      <p:cBhvr>
                                        <p:cTn id="7" dur="500" fill="hold"/>
                                        <p:tgtEl>
                                          <p:spTgt spid="35"/>
                                        </p:tgtEl>
                                        <p:attrNameLst>
                                          <p:attrName>fill.type</p:attrName>
                                        </p:attrNameLst>
                                      </p:cBhvr>
                                      <p:to>
                                        <p:strVal val="solid"/>
                                      </p:to>
                                    </p:set>
                                    <p:set>
                                      <p:cBhvr>
                                        <p:cTn id="8" dur="5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大学生の合宿</a:t>
            </a:r>
            <a:r>
              <a:rPr lang="ja-JP" altLang="en-US" sz="2400" dirty="0"/>
              <a:t>・キャンプの実態</a:t>
            </a:r>
            <a:r>
              <a:rPr lang="en-US" altLang="ja-JP" sz="2400" dirty="0"/>
              <a:t>1</a:t>
            </a:r>
            <a:endParaRPr lang="ja-JP" altLang="en-US" sz="2400" dirty="0"/>
          </a:p>
        </p:txBody>
      </p:sp>
      <p:pic>
        <p:nvPicPr>
          <p:cNvPr id="19" name="図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2192" y="540281"/>
            <a:ext cx="2880360" cy="2880360"/>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9832" y="532691"/>
            <a:ext cx="2880360" cy="2880360"/>
          </a:xfrm>
          <a:prstGeom prst="rect">
            <a:avLst/>
          </a:prstGeom>
        </p:spPr>
      </p:pic>
      <p:pic>
        <p:nvPicPr>
          <p:cNvPr id="26" name="図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9832" y="3599482"/>
            <a:ext cx="2880360" cy="2880360"/>
          </a:xfrm>
          <a:prstGeom prst="rect">
            <a:avLst/>
          </a:prstGeom>
        </p:spPr>
      </p:pic>
      <p:pic>
        <p:nvPicPr>
          <p:cNvPr id="30" name="図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62192" y="3599482"/>
            <a:ext cx="2880360" cy="2880360"/>
          </a:xfrm>
          <a:prstGeom prst="rect">
            <a:avLst/>
          </a:prstGeom>
        </p:spPr>
      </p:pic>
    </p:spTree>
    <p:extLst>
      <p:ext uri="{BB962C8B-B14F-4D97-AF65-F5344CB8AC3E}">
        <p14:creationId xmlns:p14="http://schemas.microsoft.com/office/powerpoint/2010/main" val="1720364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大学生の合宿</a:t>
            </a:r>
            <a:r>
              <a:rPr lang="ja-JP" altLang="en-US" sz="2400" dirty="0"/>
              <a:t>・キャンプの</a:t>
            </a:r>
            <a:r>
              <a:rPr lang="ja-JP" altLang="en-US" sz="2400" dirty="0" smtClean="0"/>
              <a:t>実態</a:t>
            </a:r>
            <a:r>
              <a:rPr lang="en-US" altLang="ja-JP" sz="2400" dirty="0" smtClean="0"/>
              <a:t>2</a:t>
            </a:r>
            <a:endParaRPr lang="ja-JP" altLang="en-US" sz="2400" dirty="0"/>
          </a:p>
        </p:txBody>
      </p:sp>
      <p:pic>
        <p:nvPicPr>
          <p:cNvPr id="14" name="図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9832" y="532691"/>
            <a:ext cx="2880360" cy="2880360"/>
          </a:xfrm>
          <a:prstGeom prst="rect">
            <a:avLst/>
          </a:prstGeom>
        </p:spPr>
      </p:pic>
      <p:pic>
        <p:nvPicPr>
          <p:cNvPr id="15" name="図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3171" y="518924"/>
            <a:ext cx="2880360" cy="2880360"/>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9832" y="3599482"/>
            <a:ext cx="2880360" cy="2880360"/>
          </a:xfrm>
          <a:prstGeom prst="rect">
            <a:avLst/>
          </a:prstGeom>
        </p:spPr>
      </p:pic>
    </p:spTree>
    <p:extLst>
      <p:ext uri="{BB962C8B-B14F-4D97-AF65-F5344CB8AC3E}">
        <p14:creationId xmlns:p14="http://schemas.microsoft.com/office/powerpoint/2010/main" val="1881025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6"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“文化イベントのある夏休み”のリゾートアイランド</a:t>
            </a:r>
            <a:endParaRPr lang="ja-JP" altLang="en-US" sz="2400" dirty="0"/>
          </a:p>
        </p:txBody>
      </p:sp>
    </p:spTree>
    <p:extLst>
      <p:ext uri="{BB962C8B-B14F-4D97-AF65-F5344CB8AC3E}">
        <p14:creationId xmlns:p14="http://schemas.microsoft.com/office/powerpoint/2010/main" val="3179206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マンドリンコンサート(20s) ppt埋め込み用 1.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8" y="5782"/>
            <a:ext cx="9142042" cy="6856532"/>
          </a:xfrm>
          <a:prstGeom prst="rect">
            <a:avLst/>
          </a:prstGeom>
        </p:spPr>
      </p:pic>
      <p:sp>
        <p:nvSpPr>
          <p:cNvPr id="4" name="テキスト ボックス 3"/>
          <p:cNvSpPr txBox="1"/>
          <p:nvPr/>
        </p:nvSpPr>
        <p:spPr>
          <a:xfrm>
            <a:off x="9252520" y="4365104"/>
            <a:ext cx="1378904" cy="646331"/>
          </a:xfrm>
          <a:prstGeom prst="rect">
            <a:avLst/>
          </a:prstGeom>
          <a:noFill/>
        </p:spPr>
        <p:txBody>
          <a:bodyPr wrap="none" rtlCol="0">
            <a:spAutoFit/>
          </a:bodyPr>
          <a:lstStyle/>
          <a:p>
            <a:r>
              <a:rPr lang="ja-JP" altLang="en-US" dirty="0" smtClean="0"/>
              <a:t>拡張子：</a:t>
            </a:r>
            <a:r>
              <a:rPr kumimoji="1" lang="en-US" altLang="ja-JP" dirty="0" err="1" smtClean="0"/>
              <a:t>asf</a:t>
            </a:r>
            <a:endParaRPr kumimoji="1" lang="en-US" altLang="ja-JP" dirty="0" smtClean="0"/>
          </a:p>
          <a:p>
            <a:r>
              <a:rPr kumimoji="1" lang="ja-JP" altLang="en-US" dirty="0" smtClean="0"/>
              <a:t>リンクにする</a:t>
            </a:r>
            <a:endParaRPr kumimoji="1" lang="ja-JP" altLang="en-US" dirty="0"/>
          </a:p>
        </p:txBody>
      </p:sp>
      <p:sp>
        <p:nvSpPr>
          <p:cNvPr id="6" name="テキスト ボックス 5"/>
          <p:cNvSpPr txBox="1"/>
          <p:nvPr/>
        </p:nvSpPr>
        <p:spPr>
          <a:xfrm>
            <a:off x="9540552" y="2804373"/>
            <a:ext cx="1378904" cy="646331"/>
          </a:xfrm>
          <a:prstGeom prst="rect">
            <a:avLst/>
          </a:prstGeom>
          <a:noFill/>
        </p:spPr>
        <p:txBody>
          <a:bodyPr wrap="none" rtlCol="0">
            <a:spAutoFit/>
          </a:bodyPr>
          <a:lstStyle/>
          <a:p>
            <a:r>
              <a:rPr lang="ja-JP" altLang="en-US" dirty="0" smtClean="0"/>
              <a:t>拡張子：</a:t>
            </a:r>
            <a:r>
              <a:rPr kumimoji="1" lang="en-US" altLang="ja-JP" dirty="0" err="1" smtClean="0"/>
              <a:t>asf</a:t>
            </a:r>
            <a:endParaRPr kumimoji="1" lang="en-US" altLang="ja-JP" dirty="0" smtClean="0"/>
          </a:p>
          <a:p>
            <a:r>
              <a:rPr kumimoji="1" lang="ja-JP" altLang="en-US" dirty="0" smtClean="0"/>
              <a:t>リンクにする</a:t>
            </a:r>
            <a:endParaRPr kumimoji="1" lang="ja-JP" altLang="en-US" dirty="0"/>
          </a:p>
        </p:txBody>
      </p:sp>
      <p:sp>
        <p:nvSpPr>
          <p:cNvPr id="10"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マンドリンコンサート</a:t>
            </a:r>
            <a:endParaRPr lang="ja-JP" altLang="en-US" sz="2400" dirty="0"/>
          </a:p>
        </p:txBody>
      </p:sp>
    </p:spTree>
    <p:extLst>
      <p:ext uri="{BB962C8B-B14F-4D97-AF65-F5344CB8AC3E}">
        <p14:creationId xmlns:p14="http://schemas.microsoft.com/office/powerpoint/2010/main" val="3835369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7736">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533229427"/>
              </p:ext>
            </p:extLst>
          </p:nvPr>
        </p:nvGraphicFramePr>
        <p:xfrm>
          <a:off x="487958" y="741779"/>
          <a:ext cx="8170042" cy="5886056"/>
        </p:xfrm>
        <a:graphic>
          <a:graphicData uri="http://schemas.openxmlformats.org/drawingml/2006/table">
            <a:tbl>
              <a:tblPr>
                <a:tableStyleId>{3B4B98B0-60AC-42C2-AFA5-B58CD77FA1E5}</a:tableStyleId>
              </a:tblPr>
              <a:tblGrid>
                <a:gridCol w="8170042"/>
              </a:tblGrid>
              <a:tr h="382965">
                <a:tc>
                  <a:txBody>
                    <a:bodyPr/>
                    <a:lstStyle/>
                    <a:p>
                      <a:pPr algn="l" fontAlgn="ctr"/>
                      <a:r>
                        <a:rPr lang="ja-JP" altLang="en-US" sz="2400" u="none" strike="noStrike" dirty="0" smtClean="0">
                          <a:effectLst/>
                        </a:rPr>
                        <a:t>地元の人と交流したい理由</a:t>
                      </a:r>
                      <a:endParaRPr lang="en-US" altLang="ja-JP" sz="2400" b="0" i="0" u="none" strike="noStrike" dirty="0" smtClean="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solidFill>
                      <a:schemeClr val="accent1">
                        <a:lumMod val="60000"/>
                        <a:lumOff val="40000"/>
                      </a:schemeClr>
                    </a:solidFill>
                  </a:tcPr>
                </a:tc>
              </a:tr>
              <a:tr h="1296144">
                <a:tc>
                  <a:txBody>
                    <a:bodyPr/>
                    <a:lstStyle/>
                    <a:p>
                      <a:pPr algn="l" fontAlgn="ctr"/>
                      <a:r>
                        <a:rPr lang="ja-JP" altLang="en-US" sz="2400" u="none" strike="noStrike" dirty="0" smtClean="0">
                          <a:effectLst/>
                        </a:rPr>
                        <a:t>●合宿</a:t>
                      </a:r>
                      <a:r>
                        <a:rPr lang="ja-JP" altLang="en-US" sz="2400" u="none" strike="noStrike" dirty="0">
                          <a:effectLst/>
                        </a:rPr>
                        <a:t>の目的にもよると思いますが、地域の人と交流して、</a:t>
                      </a:r>
                      <a:r>
                        <a:rPr lang="ja-JP" altLang="en-US" sz="2400" u="none" strike="noStrike" dirty="0" smtClean="0">
                          <a:effectLst/>
                        </a:rPr>
                        <a:t>そこ</a:t>
                      </a:r>
                      <a:endParaRPr lang="en-US" altLang="ja-JP" sz="2400" u="none" strike="noStrike" dirty="0" smtClean="0">
                        <a:effectLst/>
                      </a:endParaRPr>
                    </a:p>
                    <a:p>
                      <a:pPr algn="l" fontAlgn="ctr"/>
                      <a:r>
                        <a:rPr lang="ja-JP" altLang="en-US" sz="2400" u="none" strike="noStrike" dirty="0" smtClean="0">
                          <a:effectLst/>
                        </a:rPr>
                        <a:t>　　に</a:t>
                      </a:r>
                      <a:r>
                        <a:rPr lang="ja-JP" altLang="en-US" sz="2400" u="none" strike="noStrike" dirty="0">
                          <a:effectLst/>
                        </a:rPr>
                        <a:t>住んでいる人にしか分からないようなことを教えてもらう</a:t>
                      </a:r>
                      <a:r>
                        <a:rPr lang="ja-JP" altLang="en-US" sz="2400" u="none" strike="noStrike" dirty="0" smtClean="0">
                          <a:effectLst/>
                        </a:rPr>
                        <a:t>の</a:t>
                      </a:r>
                      <a:endParaRPr lang="en-US" altLang="ja-JP" sz="2400" u="none" strike="noStrike" dirty="0" smtClean="0">
                        <a:effectLst/>
                      </a:endParaRPr>
                    </a:p>
                    <a:p>
                      <a:pPr algn="l" fontAlgn="ctr"/>
                      <a:r>
                        <a:rPr lang="ja-JP" altLang="en-US" sz="2400" u="none" strike="noStrike" dirty="0" smtClean="0">
                          <a:effectLst/>
                        </a:rPr>
                        <a:t>　　も</a:t>
                      </a:r>
                      <a:r>
                        <a:rPr lang="ja-JP" altLang="en-US" sz="2400" u="none" strike="noStrike" dirty="0">
                          <a:effectLst/>
                        </a:rPr>
                        <a:t>おもしろいと思います。</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B w="12700" cap="flat" cmpd="sng" algn="ctr">
                      <a:solidFill>
                        <a:schemeClr val="accent1">
                          <a:lumMod val="60000"/>
                          <a:lumOff val="40000"/>
                        </a:schemeClr>
                      </a:solidFill>
                      <a:prstDash val="solid"/>
                      <a:round/>
                      <a:headEnd type="none" w="med" len="med"/>
                      <a:tailEnd type="none" w="med" len="med"/>
                    </a:lnB>
                  </a:tcPr>
                </a:tc>
              </a:tr>
              <a:tr h="612721">
                <a:tc>
                  <a:txBody>
                    <a:bodyPr/>
                    <a:lstStyle/>
                    <a:p>
                      <a:pPr algn="l" fontAlgn="ctr"/>
                      <a:r>
                        <a:rPr lang="ja-JP" altLang="en-US" sz="2400" u="none" strike="noStrike" dirty="0" smtClean="0">
                          <a:effectLst/>
                        </a:rPr>
                        <a:t>●自分</a:t>
                      </a:r>
                      <a:r>
                        <a:rPr lang="ja-JP" altLang="en-US" sz="2400" u="none" strike="noStrike" dirty="0">
                          <a:effectLst/>
                        </a:rPr>
                        <a:t>の価値観を広げることができるから</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828000">
                <a:tc>
                  <a:txBody>
                    <a:bodyPr/>
                    <a:lstStyle/>
                    <a:p>
                      <a:pPr algn="l" fontAlgn="ctr"/>
                      <a:r>
                        <a:rPr lang="ja-JP" altLang="en-US" sz="2400" u="none" strike="noStrike" dirty="0" smtClean="0">
                          <a:effectLst/>
                        </a:rPr>
                        <a:t>●地域</a:t>
                      </a:r>
                      <a:r>
                        <a:rPr lang="ja-JP" altLang="en-US" sz="2400" u="none" strike="noStrike" dirty="0">
                          <a:effectLst/>
                        </a:rPr>
                        <a:t>の人達と交流できるとまた来たいと思えるし</a:t>
                      </a:r>
                      <a:r>
                        <a:rPr lang="ja-JP" altLang="en-US" sz="2400" u="none" strike="noStrike" dirty="0" smtClean="0">
                          <a:effectLst/>
                        </a:rPr>
                        <a:t>、 来た時に　</a:t>
                      </a:r>
                      <a:endParaRPr lang="en-US" altLang="ja-JP" sz="2400" u="none" strike="noStrike" dirty="0" smtClean="0">
                        <a:effectLst/>
                      </a:endParaRPr>
                    </a:p>
                    <a:p>
                      <a:pPr algn="l" fontAlgn="ctr"/>
                      <a:r>
                        <a:rPr lang="ja-JP" altLang="en-US" sz="2400" u="none" strike="noStrike" dirty="0" smtClean="0">
                          <a:effectLst/>
                        </a:rPr>
                        <a:t>　サービス</a:t>
                      </a:r>
                      <a:r>
                        <a:rPr lang="ja-JP" altLang="en-US" sz="2400" u="none" strike="noStrike" dirty="0">
                          <a:effectLst/>
                        </a:rPr>
                        <a:t>してくれそうだから。</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612721">
                <a:tc>
                  <a:txBody>
                    <a:bodyPr/>
                    <a:lstStyle/>
                    <a:p>
                      <a:pPr algn="l" fontAlgn="ctr"/>
                      <a:r>
                        <a:rPr lang="ja-JP" altLang="en-US" sz="2400" u="none" strike="noStrike" dirty="0" smtClean="0">
                          <a:effectLst/>
                        </a:rPr>
                        <a:t>●地元</a:t>
                      </a:r>
                      <a:r>
                        <a:rPr lang="ja-JP" altLang="en-US" sz="2400" u="none" strike="noStrike" dirty="0">
                          <a:effectLst/>
                        </a:rPr>
                        <a:t>ならではの情報が聞けそうだから</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898886">
                <a:tc>
                  <a:txBody>
                    <a:bodyPr/>
                    <a:lstStyle/>
                    <a:p>
                      <a:pPr algn="l" fontAlgn="ctr"/>
                      <a:r>
                        <a:rPr lang="ja-JP" altLang="en-US" sz="2400" u="none" strike="noStrike" dirty="0" smtClean="0">
                          <a:effectLst/>
                        </a:rPr>
                        <a:t>●部活動</a:t>
                      </a:r>
                      <a:r>
                        <a:rPr lang="ja-JP" altLang="en-US" sz="2400" u="none" strike="noStrike" dirty="0">
                          <a:effectLst/>
                        </a:rPr>
                        <a:t>ならば試合の相手が</a:t>
                      </a:r>
                      <a:r>
                        <a:rPr lang="ja-JP" altLang="en-US" sz="2400" u="none" strike="noStrike" dirty="0" smtClean="0">
                          <a:effectLst/>
                        </a:rPr>
                        <a:t>見つかったり、練習場</a:t>
                      </a:r>
                      <a:r>
                        <a:rPr lang="ja-JP" altLang="en-US" sz="2400" u="none" strike="noStrike" dirty="0">
                          <a:effectLst/>
                        </a:rPr>
                        <a:t>を借りる</a:t>
                      </a:r>
                      <a:r>
                        <a:rPr lang="ja-JP" altLang="en-US" sz="2400" u="none" strike="noStrike" dirty="0" err="1" smtClean="0">
                          <a:effectLst/>
                        </a:rPr>
                        <a:t>こ</a:t>
                      </a:r>
                      <a:endParaRPr lang="en-US" altLang="ja-JP" sz="2400" u="none" strike="noStrike" dirty="0" smtClean="0">
                        <a:effectLst/>
                      </a:endParaRPr>
                    </a:p>
                    <a:p>
                      <a:pPr algn="l" fontAlgn="ctr"/>
                      <a:r>
                        <a:rPr lang="ja-JP" altLang="en-US" sz="2400" u="none" strike="noStrike" dirty="0" smtClean="0">
                          <a:effectLst/>
                        </a:rPr>
                        <a:t>　とが出来たり、新しい</a:t>
                      </a:r>
                      <a:r>
                        <a:rPr lang="ja-JP" altLang="en-US" sz="2400" u="none" strike="noStrike" dirty="0">
                          <a:effectLst/>
                        </a:rPr>
                        <a:t>可能性が広がるかも知れないから</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612721">
                <a:tc>
                  <a:txBody>
                    <a:bodyPr/>
                    <a:lstStyle/>
                    <a:p>
                      <a:pPr algn="l" fontAlgn="ctr"/>
                      <a:r>
                        <a:rPr lang="ja-JP" altLang="en-US" sz="2400" u="none" strike="noStrike" dirty="0" smtClean="0">
                          <a:effectLst/>
                        </a:rPr>
                        <a:t>●面白い</a:t>
                      </a:r>
                      <a:r>
                        <a:rPr lang="ja-JP" altLang="en-US" sz="2400" u="none" strike="noStrike" dirty="0">
                          <a:effectLst/>
                        </a:rPr>
                        <a:t>話が聞けそうだから</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641898">
                <a:tc>
                  <a:txBody>
                    <a:bodyPr/>
                    <a:lstStyle/>
                    <a:p>
                      <a:pPr algn="l" fontAlgn="ctr"/>
                      <a:r>
                        <a:rPr lang="ja-JP" altLang="en-US" sz="2400" u="none" strike="noStrike" dirty="0" smtClean="0">
                          <a:effectLst/>
                        </a:rPr>
                        <a:t>●良い</a:t>
                      </a:r>
                      <a:r>
                        <a:rPr lang="ja-JP" altLang="en-US" sz="2400" u="none" strike="noStrike" dirty="0">
                          <a:effectLst/>
                        </a:rPr>
                        <a:t>経験になると思うから</a:t>
                      </a:r>
                      <a:endParaRPr lang="ja-JP" altLang="en-US" sz="2400" b="0" i="0" u="none" strike="noStrike" dirty="0">
                        <a:solidFill>
                          <a:srgbClr val="000000"/>
                        </a:solidFill>
                        <a:effectLst/>
                        <a:latin typeface="Meiryo U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bl>
          </a:graphicData>
        </a:graphic>
      </p:graphicFrame>
      <p:sp>
        <p:nvSpPr>
          <p:cNvPr id="3"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大学生の合宿</a:t>
            </a:r>
            <a:r>
              <a:rPr lang="ja-JP" altLang="en-US" sz="2400" dirty="0"/>
              <a:t>・キャンプの</a:t>
            </a:r>
            <a:r>
              <a:rPr lang="ja-JP" altLang="en-US" sz="2400" dirty="0" smtClean="0"/>
              <a:t>実態</a:t>
            </a:r>
            <a:r>
              <a:rPr lang="en-US" altLang="ja-JP" sz="2400" dirty="0" smtClean="0"/>
              <a:t>3</a:t>
            </a:r>
            <a:endParaRPr lang="ja-JP" altLang="en-US" sz="2400" dirty="0"/>
          </a:p>
        </p:txBody>
      </p:sp>
    </p:spTree>
    <p:extLst>
      <p:ext uri="{BB962C8B-B14F-4D97-AF65-F5344CB8AC3E}">
        <p14:creationId xmlns:p14="http://schemas.microsoft.com/office/powerpoint/2010/main" val="558116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65138" y="956469"/>
            <a:ext cx="8218151" cy="4945063"/>
            <a:chOff x="465138" y="1340768"/>
            <a:chExt cx="8218151" cy="4945063"/>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5138" y="1340768"/>
              <a:ext cx="8212137" cy="494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474702" y="1874486"/>
              <a:ext cx="1026243" cy="338554"/>
            </a:xfrm>
            <a:prstGeom prst="rect">
              <a:avLst/>
            </a:prstGeom>
            <a:noFill/>
          </p:spPr>
          <p:txBody>
            <a:bodyPr wrap="none" rtlCol="0">
              <a:spAutoFit/>
            </a:bodyPr>
            <a:lstStyle/>
            <a:p>
              <a:r>
                <a:rPr kumimoji="1" lang="ja-JP" altLang="en-US" sz="1600" dirty="0" smtClean="0"/>
                <a:t>マンドリン</a:t>
              </a:r>
              <a:endParaRPr kumimoji="1" lang="ja-JP" altLang="en-US" sz="1600" dirty="0"/>
            </a:p>
          </p:txBody>
        </p:sp>
        <p:sp>
          <p:nvSpPr>
            <p:cNvPr id="6" name="テキスト ボックス 5"/>
            <p:cNvSpPr txBox="1"/>
            <p:nvPr/>
          </p:nvSpPr>
          <p:spPr>
            <a:xfrm>
              <a:off x="1785022" y="2298358"/>
              <a:ext cx="737702" cy="338554"/>
            </a:xfrm>
            <a:prstGeom prst="rect">
              <a:avLst/>
            </a:prstGeom>
            <a:noFill/>
          </p:spPr>
          <p:txBody>
            <a:bodyPr wrap="none" rtlCol="0">
              <a:spAutoFit/>
            </a:bodyPr>
            <a:lstStyle/>
            <a:p>
              <a:r>
                <a:rPr kumimoji="1" lang="ja-JP" altLang="en-US" sz="1600" dirty="0" smtClean="0"/>
                <a:t>ギター</a:t>
              </a:r>
              <a:endParaRPr kumimoji="1" lang="ja-JP" altLang="en-US" sz="1600" dirty="0"/>
            </a:p>
          </p:txBody>
        </p:sp>
        <p:sp>
          <p:nvSpPr>
            <p:cNvPr id="7" name="テキスト ボックス 6"/>
            <p:cNvSpPr txBox="1"/>
            <p:nvPr/>
          </p:nvSpPr>
          <p:spPr>
            <a:xfrm>
              <a:off x="6444208" y="2298358"/>
              <a:ext cx="1253869" cy="338554"/>
            </a:xfrm>
            <a:prstGeom prst="rect">
              <a:avLst/>
            </a:prstGeom>
            <a:noFill/>
          </p:spPr>
          <p:txBody>
            <a:bodyPr wrap="none" rtlCol="0">
              <a:spAutoFit/>
            </a:bodyPr>
            <a:lstStyle/>
            <a:p>
              <a:r>
                <a:rPr kumimoji="1" lang="en-US" altLang="ja-JP" sz="1600" dirty="0" err="1" smtClean="0"/>
                <a:t>Djambe</a:t>
              </a:r>
              <a:r>
                <a:rPr kumimoji="1" lang="en-US" altLang="ja-JP" sz="1600" dirty="0" smtClean="0"/>
                <a:t>-KAN</a:t>
              </a:r>
              <a:endParaRPr kumimoji="1" lang="ja-JP" altLang="en-US" sz="1600" dirty="0"/>
            </a:p>
          </p:txBody>
        </p:sp>
        <p:sp>
          <p:nvSpPr>
            <p:cNvPr id="8" name="テキスト ボックス 7"/>
            <p:cNvSpPr txBox="1"/>
            <p:nvPr/>
          </p:nvSpPr>
          <p:spPr>
            <a:xfrm>
              <a:off x="3923928" y="2298358"/>
              <a:ext cx="800219" cy="338554"/>
            </a:xfrm>
            <a:prstGeom prst="rect">
              <a:avLst/>
            </a:prstGeom>
            <a:noFill/>
          </p:spPr>
          <p:txBody>
            <a:bodyPr wrap="none" rtlCol="0">
              <a:spAutoFit/>
            </a:bodyPr>
            <a:lstStyle/>
            <a:p>
              <a:r>
                <a:rPr lang="ja-JP" altLang="en-US" sz="1600" dirty="0"/>
                <a:t>吹奏楽</a:t>
              </a:r>
              <a:endParaRPr kumimoji="1" lang="ja-JP" altLang="en-US" sz="1600" dirty="0"/>
            </a:p>
          </p:txBody>
        </p:sp>
        <p:sp>
          <p:nvSpPr>
            <p:cNvPr id="9" name="テキスト ボックス 8"/>
            <p:cNvSpPr txBox="1"/>
            <p:nvPr/>
          </p:nvSpPr>
          <p:spPr>
            <a:xfrm>
              <a:off x="7185426" y="1874486"/>
              <a:ext cx="1250663" cy="338554"/>
            </a:xfrm>
            <a:prstGeom prst="rect">
              <a:avLst/>
            </a:prstGeom>
            <a:noFill/>
          </p:spPr>
          <p:txBody>
            <a:bodyPr wrap="none" rtlCol="0">
              <a:spAutoFit/>
            </a:bodyPr>
            <a:lstStyle/>
            <a:p>
              <a:r>
                <a:rPr kumimoji="1" lang="ja-JP" altLang="en-US" sz="1600" dirty="0" smtClean="0"/>
                <a:t>オーケストラ</a:t>
              </a:r>
              <a:endParaRPr kumimoji="1" lang="ja-JP" altLang="en-US" sz="1600" dirty="0"/>
            </a:p>
          </p:txBody>
        </p:sp>
        <p:sp>
          <p:nvSpPr>
            <p:cNvPr id="10" name="テキスト ボックス 9"/>
            <p:cNvSpPr txBox="1"/>
            <p:nvPr/>
          </p:nvSpPr>
          <p:spPr>
            <a:xfrm>
              <a:off x="5364088" y="1874486"/>
              <a:ext cx="732893" cy="338554"/>
            </a:xfrm>
            <a:prstGeom prst="rect">
              <a:avLst/>
            </a:prstGeom>
            <a:noFill/>
          </p:spPr>
          <p:txBody>
            <a:bodyPr wrap="none" rtlCol="0">
              <a:spAutoFit/>
            </a:bodyPr>
            <a:lstStyle/>
            <a:p>
              <a:r>
                <a:rPr lang="ja-JP" altLang="en-US" sz="1600" dirty="0"/>
                <a:t>ジャズ</a:t>
              </a:r>
              <a:endParaRPr kumimoji="1" lang="ja-JP" altLang="en-US" sz="1600" dirty="0"/>
            </a:p>
          </p:txBody>
        </p:sp>
        <p:sp>
          <p:nvSpPr>
            <p:cNvPr id="11" name="テキスト ボックス 10"/>
            <p:cNvSpPr txBox="1"/>
            <p:nvPr/>
          </p:nvSpPr>
          <p:spPr>
            <a:xfrm>
              <a:off x="2246287" y="2779594"/>
              <a:ext cx="595035" cy="338554"/>
            </a:xfrm>
            <a:prstGeom prst="rect">
              <a:avLst/>
            </a:prstGeom>
            <a:noFill/>
          </p:spPr>
          <p:txBody>
            <a:bodyPr wrap="none" rtlCol="0">
              <a:spAutoFit/>
            </a:bodyPr>
            <a:lstStyle/>
            <a:p>
              <a:r>
                <a:rPr kumimoji="1" lang="ja-JP" altLang="en-US" sz="1600" dirty="0" smtClean="0"/>
                <a:t>映画</a:t>
              </a:r>
              <a:endParaRPr kumimoji="1" lang="ja-JP" altLang="en-US" sz="1600" dirty="0"/>
            </a:p>
          </p:txBody>
        </p:sp>
        <p:sp>
          <p:nvSpPr>
            <p:cNvPr id="12" name="テキスト ボックス 11"/>
            <p:cNvSpPr txBox="1"/>
            <p:nvPr/>
          </p:nvSpPr>
          <p:spPr>
            <a:xfrm>
              <a:off x="2987824" y="3212976"/>
              <a:ext cx="668773" cy="338554"/>
            </a:xfrm>
            <a:prstGeom prst="rect">
              <a:avLst/>
            </a:prstGeom>
            <a:noFill/>
          </p:spPr>
          <p:txBody>
            <a:bodyPr wrap="none" rtlCol="0">
              <a:spAutoFit/>
            </a:bodyPr>
            <a:lstStyle/>
            <a:p>
              <a:r>
                <a:rPr kumimoji="1" lang="ja-JP" altLang="en-US" sz="1600" dirty="0" smtClean="0"/>
                <a:t>カメラ</a:t>
              </a:r>
              <a:endParaRPr kumimoji="1" lang="ja-JP" altLang="en-US" sz="1600" dirty="0"/>
            </a:p>
          </p:txBody>
        </p:sp>
        <p:sp>
          <p:nvSpPr>
            <p:cNvPr id="13" name="テキスト ボックス 12"/>
            <p:cNvSpPr txBox="1"/>
            <p:nvPr/>
          </p:nvSpPr>
          <p:spPr>
            <a:xfrm>
              <a:off x="4679748" y="2779594"/>
              <a:ext cx="595035" cy="338554"/>
            </a:xfrm>
            <a:prstGeom prst="rect">
              <a:avLst/>
            </a:prstGeom>
            <a:noFill/>
          </p:spPr>
          <p:txBody>
            <a:bodyPr wrap="none" rtlCol="0">
              <a:spAutoFit/>
            </a:bodyPr>
            <a:lstStyle/>
            <a:p>
              <a:r>
                <a:rPr kumimoji="1" lang="ja-JP" altLang="en-US" sz="1600" dirty="0" smtClean="0"/>
                <a:t>落語</a:t>
              </a:r>
              <a:endParaRPr kumimoji="1" lang="ja-JP" altLang="en-US" sz="1600" dirty="0"/>
            </a:p>
          </p:txBody>
        </p:sp>
        <p:sp>
          <p:nvSpPr>
            <p:cNvPr id="14" name="テキスト ボックス 13"/>
            <p:cNvSpPr txBox="1"/>
            <p:nvPr/>
          </p:nvSpPr>
          <p:spPr>
            <a:xfrm>
              <a:off x="5508104" y="3212976"/>
              <a:ext cx="800219" cy="338554"/>
            </a:xfrm>
            <a:prstGeom prst="rect">
              <a:avLst/>
            </a:prstGeom>
            <a:noFill/>
          </p:spPr>
          <p:txBody>
            <a:bodyPr wrap="none" rtlCol="0">
              <a:spAutoFit/>
            </a:bodyPr>
            <a:lstStyle/>
            <a:p>
              <a:r>
                <a:rPr kumimoji="1" lang="ja-JP" altLang="en-US" sz="1600" dirty="0" smtClean="0"/>
                <a:t>英会話</a:t>
              </a:r>
              <a:endParaRPr kumimoji="1" lang="ja-JP" altLang="en-US" sz="1600" dirty="0"/>
            </a:p>
          </p:txBody>
        </p:sp>
        <p:sp>
          <p:nvSpPr>
            <p:cNvPr id="15" name="テキスト ボックス 14"/>
            <p:cNvSpPr txBox="1"/>
            <p:nvPr/>
          </p:nvSpPr>
          <p:spPr>
            <a:xfrm>
              <a:off x="6897858" y="2779594"/>
              <a:ext cx="800219" cy="338554"/>
            </a:xfrm>
            <a:prstGeom prst="rect">
              <a:avLst/>
            </a:prstGeom>
            <a:noFill/>
          </p:spPr>
          <p:txBody>
            <a:bodyPr wrap="none" rtlCol="0">
              <a:spAutoFit/>
            </a:bodyPr>
            <a:lstStyle/>
            <a:p>
              <a:r>
                <a:rPr kumimoji="1" lang="ja-JP" altLang="en-US" sz="1600" dirty="0" smtClean="0"/>
                <a:t>人形劇</a:t>
              </a:r>
              <a:endParaRPr kumimoji="1" lang="ja-JP" altLang="en-US" sz="1600" dirty="0"/>
            </a:p>
          </p:txBody>
        </p:sp>
        <p:sp>
          <p:nvSpPr>
            <p:cNvPr id="16" name="テキスト ボックス 15"/>
            <p:cNvSpPr txBox="1"/>
            <p:nvPr/>
          </p:nvSpPr>
          <p:spPr>
            <a:xfrm>
              <a:off x="2239044" y="3717032"/>
              <a:ext cx="1162498" cy="338554"/>
            </a:xfrm>
            <a:prstGeom prst="rect">
              <a:avLst/>
            </a:prstGeom>
            <a:noFill/>
          </p:spPr>
          <p:txBody>
            <a:bodyPr wrap="none" rtlCol="0">
              <a:spAutoFit/>
            </a:bodyPr>
            <a:lstStyle/>
            <a:p>
              <a:r>
                <a:rPr kumimoji="1" lang="ja-JP" altLang="en-US" sz="1600" dirty="0" smtClean="0"/>
                <a:t>バドミントン</a:t>
              </a:r>
              <a:endParaRPr kumimoji="1" lang="ja-JP" altLang="en-US" sz="1600" dirty="0"/>
            </a:p>
          </p:txBody>
        </p:sp>
        <p:sp>
          <p:nvSpPr>
            <p:cNvPr id="17" name="テキスト ボックス 16"/>
            <p:cNvSpPr txBox="1"/>
            <p:nvPr/>
          </p:nvSpPr>
          <p:spPr>
            <a:xfrm>
              <a:off x="3131840" y="4098558"/>
              <a:ext cx="595035" cy="338554"/>
            </a:xfrm>
            <a:prstGeom prst="rect">
              <a:avLst/>
            </a:prstGeom>
            <a:noFill/>
          </p:spPr>
          <p:txBody>
            <a:bodyPr wrap="none" rtlCol="0">
              <a:spAutoFit/>
            </a:bodyPr>
            <a:lstStyle/>
            <a:p>
              <a:r>
                <a:rPr kumimoji="1" lang="ja-JP" altLang="en-US" sz="1600" dirty="0" smtClean="0"/>
                <a:t>卓球</a:t>
              </a:r>
              <a:endParaRPr kumimoji="1" lang="ja-JP" altLang="en-US" sz="1600" dirty="0"/>
            </a:p>
          </p:txBody>
        </p:sp>
        <p:sp>
          <p:nvSpPr>
            <p:cNvPr id="18" name="テキスト ボックス 17"/>
            <p:cNvSpPr txBox="1"/>
            <p:nvPr/>
          </p:nvSpPr>
          <p:spPr>
            <a:xfrm>
              <a:off x="4139952" y="3717032"/>
              <a:ext cx="761747" cy="338554"/>
            </a:xfrm>
            <a:prstGeom prst="rect">
              <a:avLst/>
            </a:prstGeom>
            <a:noFill/>
          </p:spPr>
          <p:txBody>
            <a:bodyPr wrap="none" rtlCol="0">
              <a:spAutoFit/>
            </a:bodyPr>
            <a:lstStyle/>
            <a:p>
              <a:r>
                <a:rPr kumimoji="1" lang="ja-JP" altLang="en-US" sz="1600" dirty="0" smtClean="0"/>
                <a:t>バレー</a:t>
              </a:r>
              <a:endParaRPr kumimoji="1" lang="ja-JP" altLang="en-US" sz="1600" dirty="0"/>
            </a:p>
          </p:txBody>
        </p:sp>
        <p:sp>
          <p:nvSpPr>
            <p:cNvPr id="19" name="テキスト ボックス 18"/>
            <p:cNvSpPr txBox="1"/>
            <p:nvPr/>
          </p:nvSpPr>
          <p:spPr>
            <a:xfrm>
              <a:off x="4652819" y="4098558"/>
              <a:ext cx="1648208" cy="338554"/>
            </a:xfrm>
            <a:prstGeom prst="rect">
              <a:avLst/>
            </a:prstGeom>
            <a:noFill/>
          </p:spPr>
          <p:txBody>
            <a:bodyPr wrap="none" rtlCol="0">
              <a:spAutoFit/>
            </a:bodyPr>
            <a:lstStyle/>
            <a:p>
              <a:r>
                <a:rPr kumimoji="1" lang="ja-JP" altLang="en-US" sz="1600" dirty="0" smtClean="0"/>
                <a:t>バスケットボール</a:t>
              </a:r>
              <a:endParaRPr kumimoji="1" lang="ja-JP" altLang="en-US" sz="1600" dirty="0"/>
            </a:p>
          </p:txBody>
        </p:sp>
        <p:sp>
          <p:nvSpPr>
            <p:cNvPr id="20" name="テキスト ボックス 19"/>
            <p:cNvSpPr txBox="1"/>
            <p:nvPr/>
          </p:nvSpPr>
          <p:spPr>
            <a:xfrm>
              <a:off x="6428384" y="3717032"/>
              <a:ext cx="907621" cy="338554"/>
            </a:xfrm>
            <a:prstGeom prst="rect">
              <a:avLst/>
            </a:prstGeom>
            <a:noFill/>
          </p:spPr>
          <p:txBody>
            <a:bodyPr wrap="none" rtlCol="0">
              <a:spAutoFit/>
            </a:bodyPr>
            <a:lstStyle/>
            <a:p>
              <a:r>
                <a:rPr kumimoji="1" lang="ja-JP" altLang="en-US" sz="1600" dirty="0" smtClean="0"/>
                <a:t>サッカー</a:t>
              </a:r>
              <a:endParaRPr kumimoji="1" lang="ja-JP" altLang="en-US" sz="1600" dirty="0"/>
            </a:p>
          </p:txBody>
        </p:sp>
        <p:sp>
          <p:nvSpPr>
            <p:cNvPr id="21" name="テキスト ボックス 20"/>
            <p:cNvSpPr txBox="1"/>
            <p:nvPr/>
          </p:nvSpPr>
          <p:spPr>
            <a:xfrm>
              <a:off x="7429776" y="4098558"/>
              <a:ext cx="1245854" cy="338554"/>
            </a:xfrm>
            <a:prstGeom prst="rect">
              <a:avLst/>
            </a:prstGeom>
            <a:noFill/>
          </p:spPr>
          <p:txBody>
            <a:bodyPr wrap="none" rtlCol="0">
              <a:spAutoFit/>
            </a:bodyPr>
            <a:lstStyle/>
            <a:p>
              <a:r>
                <a:rPr kumimoji="1" lang="ja-JP" altLang="en-US" sz="1600" dirty="0" smtClean="0"/>
                <a:t>ソフトボール</a:t>
              </a:r>
              <a:endParaRPr kumimoji="1" lang="ja-JP" altLang="en-US" sz="1600" dirty="0"/>
            </a:p>
          </p:txBody>
        </p:sp>
        <p:sp>
          <p:nvSpPr>
            <p:cNvPr id="22" name="テキスト ボックス 21"/>
            <p:cNvSpPr txBox="1"/>
            <p:nvPr/>
          </p:nvSpPr>
          <p:spPr>
            <a:xfrm>
              <a:off x="1674008" y="4579227"/>
              <a:ext cx="1673856" cy="338554"/>
            </a:xfrm>
            <a:prstGeom prst="rect">
              <a:avLst/>
            </a:prstGeom>
            <a:noFill/>
          </p:spPr>
          <p:txBody>
            <a:bodyPr wrap="none" rtlCol="0">
              <a:spAutoFit/>
            </a:bodyPr>
            <a:lstStyle/>
            <a:p>
              <a:r>
                <a:rPr lang="ja-JP" altLang="en-US" sz="1600" dirty="0" smtClean="0"/>
                <a:t>ウミガメ保護活動</a:t>
              </a:r>
              <a:endParaRPr kumimoji="1" lang="ja-JP" altLang="en-US" sz="1600" dirty="0"/>
            </a:p>
          </p:txBody>
        </p:sp>
        <p:sp>
          <p:nvSpPr>
            <p:cNvPr id="23" name="テキスト ボックス 22"/>
            <p:cNvSpPr txBox="1"/>
            <p:nvPr/>
          </p:nvSpPr>
          <p:spPr>
            <a:xfrm>
              <a:off x="3433420" y="4579227"/>
              <a:ext cx="1620957" cy="338554"/>
            </a:xfrm>
            <a:prstGeom prst="rect">
              <a:avLst/>
            </a:prstGeom>
            <a:noFill/>
          </p:spPr>
          <p:txBody>
            <a:bodyPr wrap="none" rtlCol="0">
              <a:spAutoFit/>
            </a:bodyPr>
            <a:lstStyle/>
            <a:p>
              <a:r>
                <a:rPr kumimoji="1" lang="ja-JP" altLang="en-US" sz="1600" dirty="0" smtClean="0"/>
                <a:t>水辺の生物観察</a:t>
              </a:r>
              <a:endParaRPr kumimoji="1" lang="ja-JP" altLang="en-US" sz="1600" dirty="0"/>
            </a:p>
          </p:txBody>
        </p:sp>
        <p:sp>
          <p:nvSpPr>
            <p:cNvPr id="24" name="テキスト ボックス 23"/>
            <p:cNvSpPr txBox="1"/>
            <p:nvPr/>
          </p:nvSpPr>
          <p:spPr>
            <a:xfrm>
              <a:off x="5422980" y="5013176"/>
              <a:ext cx="1210588" cy="338554"/>
            </a:xfrm>
            <a:prstGeom prst="rect">
              <a:avLst/>
            </a:prstGeom>
            <a:noFill/>
          </p:spPr>
          <p:txBody>
            <a:bodyPr wrap="none" rtlCol="0">
              <a:spAutoFit/>
            </a:bodyPr>
            <a:lstStyle/>
            <a:p>
              <a:r>
                <a:rPr kumimoji="1" lang="ja-JP" altLang="en-US" sz="1600" dirty="0" smtClean="0"/>
                <a:t>流星群観測</a:t>
              </a:r>
              <a:endParaRPr kumimoji="1" lang="ja-JP" altLang="en-US" sz="1600" dirty="0"/>
            </a:p>
          </p:txBody>
        </p:sp>
        <p:sp>
          <p:nvSpPr>
            <p:cNvPr id="25" name="テキスト ボックス 24"/>
            <p:cNvSpPr txBox="1"/>
            <p:nvPr/>
          </p:nvSpPr>
          <p:spPr>
            <a:xfrm>
              <a:off x="6732240" y="4579227"/>
              <a:ext cx="1673856" cy="338554"/>
            </a:xfrm>
            <a:prstGeom prst="rect">
              <a:avLst/>
            </a:prstGeom>
            <a:noFill/>
          </p:spPr>
          <p:txBody>
            <a:bodyPr wrap="none" rtlCol="0">
              <a:spAutoFit/>
            </a:bodyPr>
            <a:lstStyle/>
            <a:p>
              <a:r>
                <a:rPr lang="ja-JP" altLang="en-US" sz="1600" dirty="0" smtClean="0"/>
                <a:t>ウミガメ保護活動</a:t>
              </a:r>
              <a:endParaRPr kumimoji="1" lang="ja-JP" altLang="en-US" sz="1600" dirty="0"/>
            </a:p>
          </p:txBody>
        </p:sp>
        <p:sp>
          <p:nvSpPr>
            <p:cNvPr id="26" name="テキスト ボックス 25"/>
            <p:cNvSpPr txBox="1"/>
            <p:nvPr/>
          </p:nvSpPr>
          <p:spPr>
            <a:xfrm>
              <a:off x="2213867" y="5524603"/>
              <a:ext cx="1210588" cy="338554"/>
            </a:xfrm>
            <a:prstGeom prst="rect">
              <a:avLst/>
            </a:prstGeom>
            <a:noFill/>
          </p:spPr>
          <p:txBody>
            <a:bodyPr wrap="none" rtlCol="0">
              <a:spAutoFit/>
            </a:bodyPr>
            <a:lstStyle/>
            <a:p>
              <a:r>
                <a:rPr lang="ja-JP" altLang="en-US" sz="1600" dirty="0" smtClean="0"/>
                <a:t>観光客</a:t>
              </a:r>
              <a:r>
                <a:rPr kumimoji="1" lang="ja-JP" altLang="en-US" sz="1600" dirty="0" smtClean="0"/>
                <a:t>調査</a:t>
              </a:r>
              <a:endParaRPr kumimoji="1" lang="ja-JP" altLang="en-US" sz="1600" dirty="0"/>
            </a:p>
          </p:txBody>
        </p:sp>
        <p:sp>
          <p:nvSpPr>
            <p:cNvPr id="27" name="テキスト ボックス 26"/>
            <p:cNvSpPr txBox="1"/>
            <p:nvPr/>
          </p:nvSpPr>
          <p:spPr>
            <a:xfrm>
              <a:off x="3458174" y="5885448"/>
              <a:ext cx="2496196" cy="338554"/>
            </a:xfrm>
            <a:prstGeom prst="rect">
              <a:avLst/>
            </a:prstGeom>
            <a:noFill/>
          </p:spPr>
          <p:txBody>
            <a:bodyPr wrap="none" rtlCol="0">
              <a:spAutoFit/>
            </a:bodyPr>
            <a:lstStyle/>
            <a:p>
              <a:r>
                <a:rPr lang="ja-JP" altLang="en-US" sz="1600" dirty="0" smtClean="0"/>
                <a:t>長崎－熊本学生合同研修</a:t>
              </a:r>
              <a:endParaRPr kumimoji="1" lang="ja-JP" altLang="en-US" sz="1600" dirty="0"/>
            </a:p>
          </p:txBody>
        </p:sp>
        <p:sp>
          <p:nvSpPr>
            <p:cNvPr id="28" name="テキスト ボックス 27"/>
            <p:cNvSpPr txBox="1"/>
            <p:nvPr/>
          </p:nvSpPr>
          <p:spPr>
            <a:xfrm>
              <a:off x="4758794" y="5517232"/>
              <a:ext cx="1415772" cy="338554"/>
            </a:xfrm>
            <a:prstGeom prst="rect">
              <a:avLst/>
            </a:prstGeom>
            <a:noFill/>
          </p:spPr>
          <p:txBody>
            <a:bodyPr wrap="none" rtlCol="0">
              <a:spAutoFit/>
            </a:bodyPr>
            <a:lstStyle/>
            <a:p>
              <a:r>
                <a:rPr lang="ja-JP" altLang="en-US" sz="1600" dirty="0" smtClean="0"/>
                <a:t>設計案発表会</a:t>
              </a:r>
              <a:endParaRPr kumimoji="1" lang="ja-JP" altLang="en-US" sz="1600" dirty="0"/>
            </a:p>
          </p:txBody>
        </p:sp>
        <p:sp>
          <p:nvSpPr>
            <p:cNvPr id="29" name="テキスト ボックス 28"/>
            <p:cNvSpPr txBox="1"/>
            <p:nvPr/>
          </p:nvSpPr>
          <p:spPr>
            <a:xfrm>
              <a:off x="6525526" y="5855786"/>
              <a:ext cx="1620957" cy="338554"/>
            </a:xfrm>
            <a:prstGeom prst="rect">
              <a:avLst/>
            </a:prstGeom>
            <a:noFill/>
          </p:spPr>
          <p:txBody>
            <a:bodyPr wrap="none" rtlCol="0">
              <a:spAutoFit/>
            </a:bodyPr>
            <a:lstStyle/>
            <a:p>
              <a:r>
                <a:rPr lang="ja-JP" altLang="en-US" sz="1600" dirty="0" smtClean="0"/>
                <a:t>海洋生物研究会</a:t>
              </a:r>
              <a:endParaRPr kumimoji="1" lang="ja-JP" altLang="en-US" sz="1600" dirty="0"/>
            </a:p>
          </p:txBody>
        </p:sp>
        <p:sp>
          <p:nvSpPr>
            <p:cNvPr id="30" name="テキスト ボックス 29"/>
            <p:cNvSpPr txBox="1"/>
            <p:nvPr/>
          </p:nvSpPr>
          <p:spPr>
            <a:xfrm>
              <a:off x="6804248" y="3212976"/>
              <a:ext cx="1879041" cy="338554"/>
            </a:xfrm>
            <a:prstGeom prst="rect">
              <a:avLst/>
            </a:prstGeom>
            <a:noFill/>
          </p:spPr>
          <p:txBody>
            <a:bodyPr wrap="none" rtlCol="0">
              <a:spAutoFit/>
            </a:bodyPr>
            <a:lstStyle/>
            <a:p>
              <a:r>
                <a:rPr kumimoji="1" lang="ja-JP" altLang="en-US" sz="1600" dirty="0" smtClean="0"/>
                <a:t>パフォーマンス書道</a:t>
              </a:r>
              <a:endParaRPr kumimoji="1" lang="ja-JP" altLang="en-US" sz="1600" dirty="0"/>
            </a:p>
          </p:txBody>
        </p:sp>
        <p:sp>
          <p:nvSpPr>
            <p:cNvPr id="31" name="テキスト ボックス 30"/>
            <p:cNvSpPr txBox="1"/>
            <p:nvPr/>
          </p:nvSpPr>
          <p:spPr>
            <a:xfrm>
              <a:off x="1489204" y="5013176"/>
              <a:ext cx="1210588" cy="338554"/>
            </a:xfrm>
            <a:prstGeom prst="rect">
              <a:avLst/>
            </a:prstGeom>
            <a:noFill/>
          </p:spPr>
          <p:txBody>
            <a:bodyPr wrap="none" rtlCol="0">
              <a:spAutoFit/>
            </a:bodyPr>
            <a:lstStyle/>
            <a:p>
              <a:r>
                <a:rPr kumimoji="1" lang="ja-JP" altLang="en-US" sz="1600" dirty="0" smtClean="0"/>
                <a:t>天の川観測</a:t>
              </a:r>
              <a:endParaRPr kumimoji="1" lang="ja-JP" altLang="en-US" sz="1600" dirty="0"/>
            </a:p>
          </p:txBody>
        </p:sp>
      </p:grpSp>
      <p:sp>
        <p:nvSpPr>
          <p:cNvPr id="35"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夏休みの</a:t>
            </a:r>
            <a:r>
              <a:rPr lang="ja-JP" altLang="en-US" sz="2400" dirty="0" smtClean="0"/>
              <a:t>合宿“談合”モデル</a:t>
            </a:r>
            <a:endParaRPr lang="ja-JP" altLang="en-US" sz="2400" dirty="0"/>
          </a:p>
        </p:txBody>
      </p:sp>
    </p:spTree>
    <p:extLst>
      <p:ext uri="{BB962C8B-B14F-4D97-AF65-F5344CB8AC3E}">
        <p14:creationId xmlns:p14="http://schemas.microsoft.com/office/powerpoint/2010/main" val="233632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グループ化 43"/>
          <p:cNvGrpSpPr/>
          <p:nvPr/>
        </p:nvGrpSpPr>
        <p:grpSpPr>
          <a:xfrm>
            <a:off x="0" y="0"/>
            <a:ext cx="9144000" cy="6858000"/>
            <a:chOff x="0" y="0"/>
            <a:chExt cx="9144000" cy="6858000"/>
          </a:xfrm>
        </p:grpSpPr>
        <p:pic>
          <p:nvPicPr>
            <p:cNvPr id="45" name="図 4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46" name="正方形/長方形 45"/>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8" name="正方形/長方形 47"/>
          <p:cNvSpPr/>
          <p:nvPr/>
        </p:nvSpPr>
        <p:spPr>
          <a:xfrm>
            <a:off x="487959" y="733245"/>
            <a:ext cx="8170042" cy="348784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1630197" y="736800"/>
            <a:ext cx="5885563" cy="821194"/>
          </a:xfrm>
          <a:noFill/>
          <a:ln>
            <a:noFill/>
          </a:ln>
        </p:spPr>
        <p:style>
          <a:lnRef idx="2">
            <a:schemeClr val="accent5"/>
          </a:lnRef>
          <a:fillRef idx="1">
            <a:schemeClr val="lt1"/>
          </a:fillRef>
          <a:effectRef idx="0">
            <a:schemeClr val="accent5"/>
          </a:effectRef>
          <a:fontRef idx="minor">
            <a:schemeClr val="dk1"/>
          </a:fontRef>
        </p:style>
        <p:txBody>
          <a:bodyPr>
            <a:normAutofit/>
          </a:bodyPr>
          <a:lstStyle/>
          <a:p>
            <a:r>
              <a:rPr lang="ja-JP" altLang="en-US" sz="3200" dirty="0" smtClean="0"/>
              <a:t>学生</a:t>
            </a:r>
            <a:r>
              <a:rPr lang="en-US" altLang="ja-JP" dirty="0" smtClean="0"/>
              <a:t>1</a:t>
            </a:r>
            <a:r>
              <a:rPr lang="ja-JP" altLang="en-US" sz="3200" dirty="0" smtClean="0"/>
              <a:t>人に</a:t>
            </a:r>
            <a:r>
              <a:rPr lang="en-US" altLang="ja-JP" dirty="0" smtClean="0"/>
              <a:t>\1,000-</a:t>
            </a:r>
            <a:r>
              <a:rPr lang="ja-JP" altLang="en-US" sz="3200" dirty="0" smtClean="0"/>
              <a:t>の補助</a:t>
            </a:r>
            <a:endParaRPr kumimoji="1" lang="ja-JP" altLang="en-US" sz="3200" dirty="0"/>
          </a:p>
        </p:txBody>
      </p:sp>
      <p:sp>
        <p:nvSpPr>
          <p:cNvPr id="29"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学生の合宿を湯島へ</a:t>
            </a:r>
            <a:endParaRPr lang="ja-JP" altLang="en-US" sz="2400" dirty="0"/>
          </a:p>
        </p:txBody>
      </p:sp>
      <p:grpSp>
        <p:nvGrpSpPr>
          <p:cNvPr id="42" name="グループ化 41"/>
          <p:cNvGrpSpPr/>
          <p:nvPr/>
        </p:nvGrpSpPr>
        <p:grpSpPr>
          <a:xfrm>
            <a:off x="2060885" y="2132856"/>
            <a:ext cx="5286099" cy="1821540"/>
            <a:chOff x="2060885" y="2128335"/>
            <a:chExt cx="5286099" cy="1821540"/>
          </a:xfrm>
        </p:grpSpPr>
        <p:grpSp>
          <p:nvGrpSpPr>
            <p:cNvPr id="33" name="グループ化 32"/>
            <p:cNvGrpSpPr/>
            <p:nvPr/>
          </p:nvGrpSpPr>
          <p:grpSpPr>
            <a:xfrm>
              <a:off x="2060885" y="2402463"/>
              <a:ext cx="2016224" cy="1043166"/>
              <a:chOff x="2060885" y="1988840"/>
              <a:chExt cx="2016224" cy="1043166"/>
            </a:xfrm>
          </p:grpSpPr>
          <p:grpSp>
            <p:nvGrpSpPr>
              <p:cNvPr id="25" name="グループ化 24"/>
              <p:cNvGrpSpPr/>
              <p:nvPr/>
            </p:nvGrpSpPr>
            <p:grpSpPr>
              <a:xfrm>
                <a:off x="2060885" y="2295158"/>
                <a:ext cx="2016224" cy="736848"/>
                <a:chOff x="683568" y="3631704"/>
                <a:chExt cx="2016224" cy="736848"/>
              </a:xfrm>
            </p:grpSpPr>
            <p:sp>
              <p:nvSpPr>
                <p:cNvPr id="7" name="フローチャート: データ 6"/>
                <p:cNvSpPr/>
                <p:nvPr/>
              </p:nvSpPr>
              <p:spPr>
                <a:xfrm>
                  <a:off x="683568" y="38222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データ 7"/>
                <p:cNvSpPr/>
                <p:nvPr/>
              </p:nvSpPr>
              <p:spPr>
                <a:xfrm>
                  <a:off x="683568" y="37079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データ 16"/>
                <p:cNvSpPr/>
                <p:nvPr/>
              </p:nvSpPr>
              <p:spPr>
                <a:xfrm>
                  <a:off x="683568" y="38603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データ 17"/>
                <p:cNvSpPr/>
                <p:nvPr/>
              </p:nvSpPr>
              <p:spPr>
                <a:xfrm>
                  <a:off x="683568" y="36317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データ 18"/>
                <p:cNvSpPr/>
                <p:nvPr/>
              </p:nvSpPr>
              <p:spPr>
                <a:xfrm>
                  <a:off x="683568" y="37460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データ 19"/>
                <p:cNvSpPr/>
                <p:nvPr/>
              </p:nvSpPr>
              <p:spPr>
                <a:xfrm>
                  <a:off x="683568" y="38984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データ 20"/>
                <p:cNvSpPr/>
                <p:nvPr/>
              </p:nvSpPr>
              <p:spPr>
                <a:xfrm>
                  <a:off x="683568" y="37841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データ 21"/>
                <p:cNvSpPr/>
                <p:nvPr/>
              </p:nvSpPr>
              <p:spPr>
                <a:xfrm>
                  <a:off x="683568" y="36698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データ 23"/>
                <p:cNvSpPr/>
                <p:nvPr/>
              </p:nvSpPr>
              <p:spPr>
                <a:xfrm>
                  <a:off x="683568" y="3936504"/>
                  <a:ext cx="2016224" cy="432048"/>
                </a:xfrm>
                <a:prstGeom prst="flowChartInputOutput">
                  <a:avLst/>
                </a:prstGeom>
                <a:solidFill>
                  <a:schemeClr val="accent6">
                    <a:lumMod val="60000"/>
                    <a:lumOff val="40000"/>
                    <a:alpha val="27000"/>
                  </a:schemeClr>
                </a:solid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a:xfrm>
                <a:off x="2339752" y="1988840"/>
                <a:ext cx="1422184" cy="707886"/>
              </a:xfrm>
              <a:prstGeom prst="rect">
                <a:avLst/>
              </a:prstGeom>
              <a:noFill/>
            </p:spPr>
            <p:txBody>
              <a:bodyPr wrap="none" rtlCol="0">
                <a:spAutoFit/>
              </a:bodyPr>
              <a:lstStyle/>
              <a:p>
                <a:r>
                  <a:rPr kumimoji="1" lang="en-US" altLang="ja-JP" sz="4000" dirty="0" smtClean="0"/>
                  <a:t>50</a:t>
                </a:r>
                <a:r>
                  <a:rPr kumimoji="1" lang="ja-JP" altLang="en-US" sz="2800" dirty="0" smtClean="0"/>
                  <a:t>万円</a:t>
                </a:r>
                <a:endParaRPr kumimoji="1" lang="ja-JP" altLang="en-US" sz="2800" dirty="0"/>
              </a:p>
            </p:txBody>
          </p:sp>
        </p:grpSp>
        <p:sp>
          <p:nvSpPr>
            <p:cNvPr id="37" name="右矢印 36"/>
            <p:cNvSpPr/>
            <p:nvPr/>
          </p:nvSpPr>
          <p:spPr>
            <a:xfrm>
              <a:off x="4480541" y="2714557"/>
              <a:ext cx="768147" cy="418979"/>
            </a:xfrm>
            <a:prstGeom prst="rightArrow">
              <a:avLst>
                <a:gd name="adj1" fmla="val 32919"/>
                <a:gd name="adj2" fmla="val 50000"/>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41" name="グループ化 40"/>
            <p:cNvGrpSpPr/>
            <p:nvPr/>
          </p:nvGrpSpPr>
          <p:grpSpPr>
            <a:xfrm>
              <a:off x="5525444" y="2128335"/>
              <a:ext cx="1821540" cy="1821540"/>
              <a:chOff x="5525444" y="2128335"/>
              <a:chExt cx="1821540" cy="1821540"/>
            </a:xfrm>
          </p:grpSpPr>
          <p:sp>
            <p:nvSpPr>
              <p:cNvPr id="40" name="円/楕円 39"/>
              <p:cNvSpPr/>
              <p:nvPr/>
            </p:nvSpPr>
            <p:spPr>
              <a:xfrm>
                <a:off x="5525444" y="2128335"/>
                <a:ext cx="1821540" cy="1821540"/>
              </a:xfrm>
              <a:prstGeom prst="ellipse">
                <a:avLst/>
              </a:prstGeom>
              <a:solidFill>
                <a:schemeClr val="accent3">
                  <a:lumMod val="20000"/>
                  <a:lumOff val="80000"/>
                </a:schemeClr>
              </a:solidFill>
              <a:ln w="38100">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2400" dirty="0">
                  <a:solidFill>
                    <a:schemeClr val="tx1"/>
                  </a:solidFill>
                </a:endParaRPr>
              </a:p>
            </p:txBody>
          </p:sp>
          <p:sp>
            <p:nvSpPr>
              <p:cNvPr id="32" name="正方形/長方形 31"/>
              <p:cNvSpPr/>
              <p:nvPr/>
            </p:nvSpPr>
            <p:spPr>
              <a:xfrm>
                <a:off x="5774815" y="2423552"/>
                <a:ext cx="1322798" cy="1231106"/>
              </a:xfrm>
              <a:prstGeom prst="rect">
                <a:avLst/>
              </a:prstGeom>
            </p:spPr>
            <p:txBody>
              <a:bodyPr wrap="none">
                <a:spAutoFit/>
              </a:bodyPr>
              <a:lstStyle/>
              <a:p>
                <a:pPr algn="ctr"/>
                <a:r>
                  <a:rPr lang="en-US" altLang="ja-JP" sz="4000" dirty="0" smtClean="0"/>
                  <a:t>500</a:t>
                </a:r>
                <a:r>
                  <a:rPr lang="ja-JP" altLang="en-US" sz="2800" dirty="0" smtClean="0"/>
                  <a:t>人</a:t>
                </a:r>
                <a:endParaRPr lang="en-US" altLang="ja-JP" sz="2800" dirty="0" smtClean="0"/>
              </a:p>
              <a:p>
                <a:pPr algn="ctr"/>
                <a:r>
                  <a:rPr lang="ja-JP" altLang="en-US" sz="2800" dirty="0" smtClean="0"/>
                  <a:t>（</a:t>
                </a:r>
                <a:r>
                  <a:rPr lang="en-US" altLang="ja-JP" sz="3400" dirty="0"/>
                  <a:t>50</a:t>
                </a:r>
                <a:r>
                  <a:rPr lang="ja-JP" altLang="en-US" sz="2400" dirty="0"/>
                  <a:t>組</a:t>
                </a:r>
                <a:r>
                  <a:rPr lang="ja-JP" altLang="en-US" sz="2800" dirty="0"/>
                  <a:t>）</a:t>
                </a:r>
              </a:p>
            </p:txBody>
          </p:sp>
        </p:grpSp>
      </p:grpSp>
      <p:grpSp>
        <p:nvGrpSpPr>
          <p:cNvPr id="3" name="グループ化 2"/>
          <p:cNvGrpSpPr/>
          <p:nvPr/>
        </p:nvGrpSpPr>
        <p:grpSpPr>
          <a:xfrm>
            <a:off x="486979" y="4517340"/>
            <a:ext cx="8178715" cy="2008004"/>
            <a:chOff x="486979" y="4517340"/>
            <a:chExt cx="8178715" cy="2008004"/>
          </a:xfrm>
        </p:grpSpPr>
        <p:sp>
          <p:nvSpPr>
            <p:cNvPr id="27" name="正方形/長方形 26"/>
            <p:cNvSpPr/>
            <p:nvPr/>
          </p:nvSpPr>
          <p:spPr>
            <a:xfrm>
              <a:off x="486979" y="4517340"/>
              <a:ext cx="8170042" cy="19760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495652" y="4555574"/>
              <a:ext cx="8170042" cy="1969770"/>
            </a:xfrm>
            <a:prstGeom prst="rect">
              <a:avLst/>
            </a:prstGeom>
            <a:noFill/>
          </p:spPr>
          <p:txBody>
            <a:bodyPr wrap="square" rtlCol="0">
              <a:spAutoFit/>
            </a:bodyPr>
            <a:lstStyle/>
            <a:p>
              <a:pPr algn="ctr"/>
              <a:r>
                <a:rPr lang="ja-JP" altLang="en-US" sz="3200" u="sng" dirty="0" smtClean="0"/>
                <a:t>宇土市</a:t>
              </a:r>
              <a:r>
                <a:rPr lang="ja-JP" altLang="en-US" sz="3200" dirty="0" smtClean="0"/>
                <a:t>　</a:t>
              </a:r>
              <a:r>
                <a:rPr lang="ja-JP" altLang="en-US" sz="3200" u="sng" dirty="0" smtClean="0"/>
                <a:t>上天草市</a:t>
              </a:r>
              <a:r>
                <a:rPr lang="ja-JP" altLang="en-US" sz="3200" dirty="0" smtClean="0"/>
                <a:t>　</a:t>
              </a:r>
              <a:r>
                <a:rPr lang="ja-JP" altLang="en-US" sz="3200" u="sng" dirty="0" smtClean="0"/>
                <a:t>天草市</a:t>
              </a:r>
              <a:r>
                <a:rPr lang="ja-JP" altLang="en-US" sz="2400" dirty="0" smtClean="0"/>
                <a:t>　で連携</a:t>
              </a:r>
              <a:endParaRPr lang="en-US" altLang="ja-JP" sz="2400" dirty="0" smtClean="0"/>
            </a:p>
            <a:p>
              <a:pPr algn="ctr">
                <a:lnSpc>
                  <a:spcPct val="150000"/>
                </a:lnSpc>
              </a:pPr>
              <a:r>
                <a:rPr lang="en-US" altLang="ja-JP" sz="2800" b="1" dirty="0" smtClean="0"/>
                <a:t>50</a:t>
              </a:r>
              <a:r>
                <a:rPr lang="ja-JP" altLang="en-US" sz="2000" dirty="0"/>
                <a:t>万円</a:t>
              </a:r>
              <a:r>
                <a:rPr lang="en-US" altLang="ja-JP" sz="2800" dirty="0" smtClean="0"/>
                <a:t>×</a:t>
              </a:r>
              <a:r>
                <a:rPr lang="en-US" altLang="ja-JP" sz="2800" b="1" dirty="0" smtClean="0"/>
                <a:t>3</a:t>
              </a:r>
              <a:r>
                <a:rPr lang="ja-JP" altLang="en-US" sz="2000" dirty="0" smtClean="0"/>
                <a:t>市</a:t>
              </a:r>
              <a:r>
                <a:rPr lang="ja-JP" altLang="en-US" sz="2800" dirty="0" smtClean="0"/>
                <a:t>＝</a:t>
              </a:r>
              <a:r>
                <a:rPr lang="en-US" altLang="ja-JP" sz="2800" b="1" dirty="0" smtClean="0"/>
                <a:t>150</a:t>
              </a:r>
              <a:r>
                <a:rPr lang="ja-JP" altLang="en-US" sz="2000" dirty="0" smtClean="0"/>
                <a:t>万円</a:t>
              </a:r>
              <a:r>
                <a:rPr lang="ja-JP" altLang="en-US" sz="2800" dirty="0" smtClean="0"/>
                <a:t>＝</a:t>
              </a:r>
              <a:r>
                <a:rPr lang="en-US" altLang="ja-JP" sz="3600" b="1" dirty="0" smtClean="0"/>
                <a:t>1500</a:t>
              </a:r>
              <a:r>
                <a:rPr lang="ja-JP" altLang="en-US" sz="2000" dirty="0" smtClean="0"/>
                <a:t>人</a:t>
              </a:r>
              <a:endParaRPr lang="en-US" altLang="ja-JP" sz="2000" dirty="0" smtClean="0"/>
            </a:p>
            <a:p>
              <a:pPr algn="ctr"/>
              <a:r>
                <a:rPr lang="ja-JP" altLang="en-US" sz="3600" b="1" dirty="0" smtClean="0"/>
                <a:t>　　　　　　　　　　　　　　　</a:t>
              </a:r>
              <a:endParaRPr kumimoji="1" lang="ja-JP" altLang="en-US" sz="3600" dirty="0"/>
            </a:p>
          </p:txBody>
        </p:sp>
        <p:sp>
          <p:nvSpPr>
            <p:cNvPr id="30" name="テキスト ボックス 29"/>
            <p:cNvSpPr txBox="1"/>
            <p:nvPr/>
          </p:nvSpPr>
          <p:spPr>
            <a:xfrm>
              <a:off x="5847138" y="5840779"/>
              <a:ext cx="2402792" cy="646331"/>
            </a:xfrm>
            <a:prstGeom prst="rect">
              <a:avLst/>
            </a:prstGeom>
            <a:noFill/>
          </p:spPr>
          <p:txBody>
            <a:bodyPr wrap="square" rtlCol="0">
              <a:spAutoFit/>
            </a:bodyPr>
            <a:lstStyle/>
            <a:p>
              <a:r>
                <a:rPr lang="en-US" altLang="ja-JP" sz="3600" b="1" dirty="0" smtClean="0"/>
                <a:t>750</a:t>
              </a:r>
              <a:r>
                <a:rPr lang="ja-JP" altLang="en-US" sz="2000" dirty="0" smtClean="0"/>
                <a:t>人</a:t>
              </a:r>
              <a:r>
                <a:rPr lang="en-US" altLang="ja-JP" sz="3200" dirty="0" smtClean="0"/>
                <a:t>×</a:t>
              </a:r>
              <a:r>
                <a:rPr lang="ja-JP" altLang="en-US" sz="3600" b="1" dirty="0" smtClean="0"/>
                <a:t>２</a:t>
              </a:r>
              <a:r>
                <a:rPr kumimoji="1" lang="ja-JP" altLang="en-US" sz="3200" dirty="0" smtClean="0"/>
                <a:t>泊</a:t>
              </a:r>
              <a:endParaRPr kumimoji="1" lang="ja-JP" altLang="en-US" sz="3600" dirty="0"/>
            </a:p>
          </p:txBody>
        </p:sp>
      </p:grpSp>
    </p:spTree>
    <p:extLst>
      <p:ext uri="{BB962C8B-B14F-4D97-AF65-F5344CB8AC3E}">
        <p14:creationId xmlns:p14="http://schemas.microsoft.com/office/powerpoint/2010/main" val="1720364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0"/>
            <a:ext cx="9144000" cy="6858000"/>
            <a:chOff x="0" y="0"/>
            <a:chExt cx="9144000" cy="6858000"/>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13" name="正方形/長方形 12"/>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5" name="正方形/長方形 34"/>
          <p:cNvSpPr/>
          <p:nvPr/>
        </p:nvSpPr>
        <p:spPr>
          <a:xfrm>
            <a:off x="4644008" y="1923247"/>
            <a:ext cx="4020441" cy="34699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808873" y="4565597"/>
            <a:ext cx="3843000" cy="830997"/>
          </a:xfrm>
          <a:prstGeom prst="rect">
            <a:avLst/>
          </a:prstGeom>
          <a:noFill/>
        </p:spPr>
        <p:txBody>
          <a:bodyPr wrap="square" rtlCol="0">
            <a:spAutoFit/>
          </a:bodyPr>
          <a:lstStyle/>
          <a:p>
            <a:r>
              <a:rPr lang="ja-JP" altLang="en-US" sz="2400" dirty="0" smtClean="0"/>
              <a:t>文化イベントのある夏休み</a:t>
            </a:r>
            <a:endParaRPr lang="en-US" altLang="ja-JP" sz="2400" dirty="0" smtClean="0"/>
          </a:p>
          <a:p>
            <a:r>
              <a:rPr kumimoji="1" lang="ja-JP" altLang="en-US" sz="2400" dirty="0" smtClean="0"/>
              <a:t>  のリゾート アイランド</a:t>
            </a:r>
            <a:endParaRPr kumimoji="1" lang="ja-JP" altLang="en-US" sz="2400" dirty="0"/>
          </a:p>
        </p:txBody>
      </p:sp>
      <p:pic>
        <p:nvPicPr>
          <p:cNvPr id="34" name="図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2728" y="2010553"/>
            <a:ext cx="3843000" cy="2546272"/>
          </a:xfrm>
          <a:prstGeom prst="rect">
            <a:avLst/>
          </a:prstGeom>
        </p:spPr>
      </p:pic>
      <p:sp>
        <p:nvSpPr>
          <p:cNvPr id="36" name="正方形/長方形 35"/>
          <p:cNvSpPr/>
          <p:nvPr/>
        </p:nvSpPr>
        <p:spPr>
          <a:xfrm>
            <a:off x="471537" y="1923247"/>
            <a:ext cx="4028455" cy="346994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561236" y="4750262"/>
            <a:ext cx="3841042" cy="461665"/>
          </a:xfrm>
          <a:prstGeom prst="rect">
            <a:avLst/>
          </a:prstGeom>
          <a:noFill/>
        </p:spPr>
        <p:txBody>
          <a:bodyPr wrap="square" rtlCol="0">
            <a:spAutoFit/>
          </a:bodyPr>
          <a:lstStyle/>
          <a:p>
            <a:pPr algn="ctr"/>
            <a:r>
              <a:rPr lang="ja-JP" altLang="en-US" sz="2400" dirty="0" smtClean="0"/>
              <a:t>空き家の活用</a:t>
            </a:r>
            <a:endParaRPr kumimoji="1" lang="ja-JP" altLang="en-US" sz="2400" dirty="0"/>
          </a:p>
        </p:txBody>
      </p:sp>
      <p:grpSp>
        <p:nvGrpSpPr>
          <p:cNvPr id="37" name="グループ化 36"/>
          <p:cNvGrpSpPr/>
          <p:nvPr/>
        </p:nvGrpSpPr>
        <p:grpSpPr>
          <a:xfrm>
            <a:off x="395536" y="260648"/>
            <a:ext cx="5734636" cy="1908215"/>
            <a:chOff x="395536" y="260648"/>
            <a:chExt cx="5734636" cy="1908215"/>
          </a:xfrm>
        </p:grpSpPr>
        <p:grpSp>
          <p:nvGrpSpPr>
            <p:cNvPr id="38" name="グループ化 37"/>
            <p:cNvGrpSpPr/>
            <p:nvPr/>
          </p:nvGrpSpPr>
          <p:grpSpPr>
            <a:xfrm>
              <a:off x="2774181" y="745654"/>
              <a:ext cx="3355991" cy="1423209"/>
              <a:chOff x="2408265" y="711786"/>
              <a:chExt cx="3355991" cy="1423209"/>
            </a:xfrm>
          </p:grpSpPr>
          <p:sp>
            <p:nvSpPr>
              <p:cNvPr id="40" name="正方形/長方形 39"/>
              <p:cNvSpPr/>
              <p:nvPr/>
            </p:nvSpPr>
            <p:spPr>
              <a:xfrm>
                <a:off x="2408265" y="711786"/>
                <a:ext cx="2970685" cy="1015663"/>
              </a:xfrm>
              <a:prstGeom prst="rect">
                <a:avLst/>
              </a:prstGeom>
            </p:spPr>
            <p:txBody>
              <a:bodyPr wrap="none">
                <a:spAutoFit/>
              </a:bodyPr>
              <a:lstStyle/>
              <a:p>
                <a:r>
                  <a:rPr lang="en-US" altLang="ja-JP" sz="6000" dirty="0" smtClean="0">
                    <a:latin typeface="Century Gothic" panose="020B0502020202020204" pitchFamily="34" charset="0"/>
                  </a:rPr>
                  <a:t>student</a:t>
                </a:r>
                <a:endParaRPr lang="ja-JP" altLang="en-US" sz="6000" dirty="0">
                  <a:latin typeface="Century Gothic" panose="020B0502020202020204" pitchFamily="34" charset="0"/>
                </a:endParaRPr>
              </a:p>
            </p:txBody>
          </p:sp>
          <p:sp>
            <p:nvSpPr>
              <p:cNvPr id="41" name="正方形/長方形 40"/>
              <p:cNvSpPr/>
              <p:nvPr/>
            </p:nvSpPr>
            <p:spPr>
              <a:xfrm>
                <a:off x="3181498" y="1119332"/>
                <a:ext cx="2582758" cy="1015663"/>
              </a:xfrm>
              <a:prstGeom prst="rect">
                <a:avLst/>
              </a:prstGeom>
            </p:spPr>
            <p:txBody>
              <a:bodyPr wrap="none">
                <a:spAutoFit/>
              </a:bodyPr>
              <a:lstStyle/>
              <a:p>
                <a:r>
                  <a:rPr lang="en-US" altLang="ja-JP" sz="6000" dirty="0">
                    <a:solidFill>
                      <a:schemeClr val="bg1"/>
                    </a:solidFill>
                    <a:latin typeface="Century Gothic" panose="020B0502020202020204" pitchFamily="34" charset="0"/>
                  </a:rPr>
                  <a:t>power</a:t>
                </a:r>
                <a:endParaRPr lang="ja-JP" altLang="en-US" sz="6000" dirty="0">
                  <a:latin typeface="Century Gothic" panose="020B0502020202020204" pitchFamily="34" charset="0"/>
                </a:endParaRPr>
              </a:p>
            </p:txBody>
          </p:sp>
        </p:grpSp>
        <p:sp>
          <p:nvSpPr>
            <p:cNvPr id="39" name="正方形/長方形 38"/>
            <p:cNvSpPr/>
            <p:nvPr/>
          </p:nvSpPr>
          <p:spPr>
            <a:xfrm>
              <a:off x="395536" y="260648"/>
              <a:ext cx="3892412" cy="1107996"/>
            </a:xfrm>
            <a:prstGeom prst="rect">
              <a:avLst/>
            </a:prstGeom>
          </p:spPr>
          <p:txBody>
            <a:bodyPr wrap="none">
              <a:spAutoFit/>
            </a:bodyPr>
            <a:lstStyle/>
            <a:p>
              <a:r>
                <a:rPr lang="en-US" altLang="ja-JP" sz="6600" b="1" dirty="0">
                  <a:solidFill>
                    <a:schemeClr val="bg1"/>
                  </a:solidFill>
                  <a:latin typeface="Century Gothic" panose="020B0502020202020204" pitchFamily="34" charset="0"/>
                </a:rPr>
                <a:t>YUSHIMA</a:t>
              </a:r>
              <a:endParaRPr lang="ja-JP" altLang="en-US" sz="6600" dirty="0">
                <a:latin typeface="Century Gothic" panose="020B0502020202020204" pitchFamily="34" charset="0"/>
              </a:endParaRPr>
            </a:p>
          </p:txBody>
        </p:sp>
      </p:grpSp>
      <p:sp>
        <p:nvSpPr>
          <p:cNvPr id="43" name="正方形/長方形 42"/>
          <p:cNvSpPr/>
          <p:nvPr/>
        </p:nvSpPr>
        <p:spPr>
          <a:xfrm>
            <a:off x="5954644" y="4979372"/>
            <a:ext cx="3144335" cy="1877437"/>
          </a:xfrm>
          <a:prstGeom prst="rect">
            <a:avLst/>
          </a:prstGeom>
        </p:spPr>
        <p:txBody>
          <a:bodyPr wrap="square">
            <a:spAutoFit/>
          </a:bodyPr>
          <a:lstStyle/>
          <a:p>
            <a:r>
              <a:rPr lang="en-US" altLang="ja-JP" sz="11600" b="1" dirty="0" smtClean="0">
                <a:solidFill>
                  <a:schemeClr val="bg1"/>
                </a:solidFill>
                <a:latin typeface="Century Gothic" panose="020B0502020202020204" pitchFamily="34" charset="0"/>
              </a:rPr>
              <a:t>2</a:t>
            </a:r>
            <a:r>
              <a:rPr lang="ja-JP" altLang="en-US" sz="4800" b="1" dirty="0" err="1" smtClean="0">
                <a:solidFill>
                  <a:schemeClr val="bg1"/>
                </a:solidFill>
                <a:latin typeface="Century Gothic" panose="020B0502020202020204" pitchFamily="34" charset="0"/>
              </a:rPr>
              <a:t>つ</a:t>
            </a:r>
            <a:r>
              <a:rPr lang="ja-JP" altLang="en-US" sz="3200" dirty="0" err="1" smtClean="0">
                <a:latin typeface="Century Gothic" panose="020B0502020202020204" pitchFamily="34" charset="0"/>
              </a:rPr>
              <a:t>の</a:t>
            </a:r>
            <a:r>
              <a:rPr lang="ja-JP" altLang="en-US" sz="3200" dirty="0" smtClean="0">
                <a:latin typeface="Century Gothic" panose="020B0502020202020204" pitchFamily="34" charset="0"/>
              </a:rPr>
              <a:t>提案</a:t>
            </a:r>
            <a:endParaRPr lang="ja-JP" altLang="en-US" sz="3200" dirty="0">
              <a:latin typeface="Century Gothic" panose="020B0502020202020204" pitchFamily="34" charset="0"/>
            </a:endParaRPr>
          </a:p>
        </p:txBody>
      </p:sp>
      <p:pic>
        <p:nvPicPr>
          <p:cNvPr id="19" name="図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023" y="2010553"/>
            <a:ext cx="3886227" cy="2570575"/>
          </a:xfrm>
          <a:prstGeom prst="rect">
            <a:avLst/>
          </a:prstGeom>
        </p:spPr>
      </p:pic>
    </p:spTree>
    <p:extLst>
      <p:ext uri="{BB962C8B-B14F-4D97-AF65-F5344CB8AC3E}">
        <p14:creationId xmlns:p14="http://schemas.microsoft.com/office/powerpoint/2010/main" val="24489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chemeClr val="accent2"/>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35"/>
                                        </p:tgtEl>
                                        <p:attrNameLst>
                                          <p:attrName>fillcolor</p:attrName>
                                        </p:attrNameLst>
                                      </p:cBhvr>
                                      <p:to>
                                        <a:schemeClr val="accent2"/>
                                      </p:to>
                                    </p:animClr>
                                    <p:set>
                                      <p:cBhvr>
                                        <p:cTn id="13" dur="500" fill="hold"/>
                                        <p:tgtEl>
                                          <p:spTgt spid="35"/>
                                        </p:tgtEl>
                                        <p:attrNameLst>
                                          <p:attrName>fill.type</p:attrName>
                                        </p:attrNameLst>
                                      </p:cBhvr>
                                      <p:to>
                                        <p:strVal val="solid"/>
                                      </p:to>
                                    </p:set>
                                    <p:set>
                                      <p:cBhvr>
                                        <p:cTn id="14" dur="5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0"/>
            <a:ext cx="9144000" cy="6858000"/>
            <a:chOff x="0" y="0"/>
            <a:chExt cx="9144000" cy="6858000"/>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13" name="正方形/長方形 12"/>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026" name="図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83" b="15627"/>
          <a:stretch/>
        </p:blipFill>
        <p:spPr bwMode="auto">
          <a:xfrm>
            <a:off x="65509" y="707886"/>
            <a:ext cx="3372587" cy="337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湯島goo地図張り付けのコピー"/>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9" y="4293096"/>
            <a:ext cx="3372588"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p:cNvSpPr txBox="1"/>
          <p:nvPr/>
        </p:nvSpPr>
        <p:spPr>
          <a:xfrm>
            <a:off x="54843" y="0"/>
            <a:ext cx="7560840" cy="707886"/>
          </a:xfrm>
          <a:prstGeom prst="rect">
            <a:avLst/>
          </a:prstGeom>
          <a:noFill/>
        </p:spPr>
        <p:txBody>
          <a:bodyPr wrap="square" rtlCol="0">
            <a:spAutoFit/>
          </a:bodyPr>
          <a:lstStyle/>
          <a:p>
            <a:r>
              <a:rPr kumimoji="1" lang="ja-JP" altLang="en-US" sz="4000" dirty="0" smtClean="0"/>
              <a:t>湯島</a:t>
            </a:r>
            <a:endParaRPr kumimoji="1" lang="ja-JP" altLang="en-US" sz="4000" dirty="0"/>
          </a:p>
        </p:txBody>
      </p:sp>
      <p:sp>
        <p:nvSpPr>
          <p:cNvPr id="4" name="テキスト ボックス 3"/>
          <p:cNvSpPr txBox="1"/>
          <p:nvPr/>
        </p:nvSpPr>
        <p:spPr>
          <a:xfrm>
            <a:off x="3707904" y="908720"/>
            <a:ext cx="5256584" cy="3785652"/>
          </a:xfrm>
          <a:prstGeom prst="rect">
            <a:avLst/>
          </a:prstGeom>
          <a:solidFill>
            <a:srgbClr val="FFFFFF">
              <a:alpha val="74902"/>
            </a:srgbClr>
          </a:solidFill>
        </p:spPr>
        <p:txBody>
          <a:bodyPr wrap="square" rtlCol="0">
            <a:spAutoFit/>
          </a:bodyPr>
          <a:lstStyle/>
          <a:p>
            <a:r>
              <a:rPr lang="ja-JP" altLang="en-US" sz="2400" dirty="0"/>
              <a:t>○</a:t>
            </a:r>
            <a:r>
              <a:rPr lang="ja-JP" altLang="en-US" sz="2400" dirty="0" smtClean="0"/>
              <a:t>有明</a:t>
            </a:r>
            <a:r>
              <a:rPr lang="ja-JP" altLang="en-US" sz="2400" dirty="0"/>
              <a:t>海に浮かぶ</a:t>
            </a:r>
            <a:r>
              <a:rPr lang="ja-JP" altLang="en-US" sz="2400" dirty="0" smtClean="0"/>
              <a:t>上天草市の離島</a:t>
            </a:r>
            <a:endParaRPr lang="en-US" altLang="ja-JP" sz="2400" dirty="0" smtClean="0"/>
          </a:p>
          <a:p>
            <a:r>
              <a:rPr lang="ja-JP" altLang="en-US" sz="2400" dirty="0" smtClean="0"/>
              <a:t>○東西約１ｋｍ、南北０．６ｋｍ</a:t>
            </a:r>
            <a:endParaRPr lang="en-US" altLang="ja-JP" sz="2400" dirty="0" smtClean="0"/>
          </a:p>
          <a:p>
            <a:r>
              <a:rPr lang="ja-JP" altLang="en-US" sz="2400" dirty="0"/>
              <a:t>　</a:t>
            </a:r>
            <a:r>
              <a:rPr lang="ja-JP" altLang="en-US" sz="2400" dirty="0" smtClean="0"/>
              <a:t>面積</a:t>
            </a:r>
            <a:r>
              <a:rPr lang="en-US" altLang="ja-JP" sz="2400" dirty="0" smtClean="0"/>
              <a:t>0.52</a:t>
            </a:r>
            <a:r>
              <a:rPr lang="ja-JP" altLang="en-US" sz="2400" dirty="0" err="1" smtClean="0"/>
              <a:t>ｋ</a:t>
            </a:r>
            <a:r>
              <a:rPr lang="ja-JP" altLang="en-US" sz="2400" dirty="0" smtClean="0"/>
              <a:t>㎡の小さな島</a:t>
            </a:r>
            <a:endParaRPr lang="en-US" altLang="ja-JP" sz="2400" dirty="0" smtClean="0"/>
          </a:p>
          <a:p>
            <a:r>
              <a:rPr lang="ja-JP" altLang="en-US" sz="2400" dirty="0" smtClean="0"/>
              <a:t>○人口</a:t>
            </a:r>
            <a:r>
              <a:rPr lang="en-US" altLang="ja-JP" sz="2400" dirty="0" smtClean="0"/>
              <a:t>396</a:t>
            </a:r>
            <a:r>
              <a:rPr lang="ja-JP" altLang="en-US" sz="2400" dirty="0" smtClean="0"/>
              <a:t>人</a:t>
            </a:r>
            <a:r>
              <a:rPr lang="en-US" altLang="ja-JP" sz="2400" dirty="0" smtClean="0"/>
              <a:t>(</a:t>
            </a:r>
            <a:r>
              <a:rPr lang="ja-JP" altLang="en-US" sz="2400" dirty="0" smtClean="0"/>
              <a:t>平成</a:t>
            </a:r>
            <a:r>
              <a:rPr lang="en-US" altLang="ja-JP" sz="2400" dirty="0" smtClean="0"/>
              <a:t>25</a:t>
            </a:r>
            <a:r>
              <a:rPr lang="ja-JP" altLang="en-US" sz="2400" dirty="0" smtClean="0"/>
              <a:t>年</a:t>
            </a:r>
            <a:r>
              <a:rPr lang="en-US" altLang="ja-JP" sz="2400" dirty="0" smtClean="0"/>
              <a:t>4</a:t>
            </a:r>
            <a:r>
              <a:rPr lang="ja-JP" altLang="en-US" sz="2400" dirty="0" smtClean="0"/>
              <a:t>月</a:t>
            </a:r>
            <a:r>
              <a:rPr lang="en-US" altLang="ja-JP" sz="2400" dirty="0" smtClean="0"/>
              <a:t>1</a:t>
            </a:r>
            <a:r>
              <a:rPr lang="ja-JP" altLang="en-US" sz="2400" dirty="0" smtClean="0"/>
              <a:t>日時点</a:t>
            </a:r>
            <a:r>
              <a:rPr lang="en-US" altLang="ja-JP" sz="2400" dirty="0" smtClean="0"/>
              <a:t>)</a:t>
            </a:r>
            <a:r>
              <a:rPr lang="ja-JP" altLang="en-US" sz="2400" dirty="0" smtClean="0"/>
              <a:t>で</a:t>
            </a:r>
            <a:endParaRPr lang="en-US" altLang="ja-JP" sz="2400" dirty="0" smtClean="0"/>
          </a:p>
          <a:p>
            <a:r>
              <a:rPr lang="ja-JP" altLang="en-US" sz="2400" dirty="0"/>
              <a:t>　</a:t>
            </a:r>
            <a:r>
              <a:rPr lang="ja-JP" altLang="en-US" sz="2400" dirty="0" smtClean="0"/>
              <a:t>主な産業は漁業と農業である。</a:t>
            </a:r>
            <a:endParaRPr lang="en-US" altLang="ja-JP" sz="2400" dirty="0" smtClean="0"/>
          </a:p>
          <a:p>
            <a:r>
              <a:rPr lang="ja-JP" altLang="en-US" sz="2400" dirty="0" smtClean="0"/>
              <a:t>○定期船が片道５便、往復</a:t>
            </a:r>
            <a:r>
              <a:rPr lang="en-US" altLang="ja-JP" sz="2400" dirty="0" smtClean="0"/>
              <a:t>10</a:t>
            </a:r>
            <a:r>
              <a:rPr lang="ja-JP" altLang="en-US" sz="2400" dirty="0" smtClean="0"/>
              <a:t>便運行し</a:t>
            </a:r>
            <a:endParaRPr lang="en-US" altLang="ja-JP" sz="2400" dirty="0" smtClean="0"/>
          </a:p>
          <a:p>
            <a:r>
              <a:rPr lang="ja-JP" altLang="en-US" sz="2400" dirty="0"/>
              <a:t>　</a:t>
            </a:r>
            <a:r>
              <a:rPr lang="ja-JP" altLang="en-US" sz="2400" dirty="0" smtClean="0"/>
              <a:t>ており</a:t>
            </a:r>
            <a:r>
              <a:rPr lang="en-US" altLang="ja-JP" sz="2400" dirty="0" smtClean="0"/>
              <a:t> </a:t>
            </a:r>
            <a:r>
              <a:rPr lang="ja-JP" altLang="en-US" sz="2400" dirty="0" err="1" smtClean="0"/>
              <a:t>、</a:t>
            </a:r>
            <a:r>
              <a:rPr lang="ja-JP" altLang="en-US" sz="2400" dirty="0"/>
              <a:t>移動や</a:t>
            </a:r>
            <a:r>
              <a:rPr lang="ja-JP" altLang="en-US" sz="2400" dirty="0" smtClean="0"/>
              <a:t>物流を行っている。</a:t>
            </a:r>
            <a:endParaRPr lang="en-US" altLang="ja-JP" sz="2400" dirty="0" smtClean="0"/>
          </a:p>
          <a:p>
            <a:r>
              <a:rPr lang="ja-JP" altLang="en-US" sz="2400" dirty="0" smtClean="0"/>
              <a:t>○島内に車は２台のみで、バイクや</a:t>
            </a:r>
            <a:endParaRPr lang="en-US" altLang="ja-JP" sz="2400" dirty="0" smtClean="0"/>
          </a:p>
          <a:p>
            <a:r>
              <a:rPr lang="ja-JP" altLang="en-US" sz="2400" dirty="0"/>
              <a:t>　</a:t>
            </a:r>
            <a:r>
              <a:rPr lang="ja-JP" altLang="en-US" sz="2400" dirty="0" smtClean="0"/>
              <a:t>自転車、徒歩で移動している。</a:t>
            </a:r>
            <a:endParaRPr lang="en-US" altLang="ja-JP" sz="2400" dirty="0" smtClean="0"/>
          </a:p>
          <a:p>
            <a:r>
              <a:rPr lang="ja-JP" altLang="en-US" sz="2400" dirty="0" smtClean="0"/>
              <a:t>○猫が非常に多く、猫の島とも呼ばれる</a:t>
            </a:r>
            <a:endParaRPr lang="en-US" altLang="ja-JP" sz="2400" dirty="0" smtClean="0"/>
          </a:p>
        </p:txBody>
      </p:sp>
    </p:spTree>
    <p:extLst>
      <p:ext uri="{BB962C8B-B14F-4D97-AF65-F5344CB8AC3E}">
        <p14:creationId xmlns:p14="http://schemas.microsoft.com/office/powerpoint/2010/main" val="3220368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487958" y="712748"/>
            <a:ext cx="4845565" cy="4679345"/>
          </a:xfrm>
          <a:prstGeom prst="rect">
            <a:avLst/>
          </a:prstGeom>
          <a:solidFill>
            <a:schemeClr val="accent1">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3885592" y="2767457"/>
            <a:ext cx="5112568" cy="3887507"/>
          </a:xfrm>
          <a:prstGeom prst="rect">
            <a:avLst/>
          </a:prstGeom>
          <a:solidFill>
            <a:schemeClr val="accent3">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618617" y="1380429"/>
            <a:ext cx="4721963" cy="3970318"/>
          </a:xfrm>
          <a:prstGeom prst="rect">
            <a:avLst/>
          </a:prstGeom>
          <a:noFill/>
        </p:spPr>
        <p:txBody>
          <a:bodyPr wrap="square" rtlCol="0">
            <a:spAutoFit/>
          </a:bodyPr>
          <a:lstStyle/>
          <a:p>
            <a:pPr indent="285750">
              <a:lnSpc>
                <a:spcPct val="150000"/>
              </a:lnSpc>
              <a:buFont typeface="Arial" panose="020B0604020202020204" pitchFamily="34" charset="0"/>
              <a:buChar char="•"/>
            </a:pPr>
            <a:r>
              <a:rPr lang="ja-JP" altLang="en-US" sz="2800" dirty="0" smtClean="0"/>
              <a:t>経費負担の減額</a:t>
            </a:r>
            <a:endParaRPr lang="en-US" altLang="ja-JP" sz="2800" dirty="0" smtClean="0"/>
          </a:p>
          <a:p>
            <a:pPr indent="285750">
              <a:lnSpc>
                <a:spcPct val="150000"/>
              </a:lnSpc>
              <a:buFont typeface="Arial" panose="020B0604020202020204" pitchFamily="34" charset="0"/>
              <a:buChar char="•"/>
            </a:pPr>
            <a:r>
              <a:rPr kumimoji="1" lang="ja-JP" altLang="en-US" sz="2800" dirty="0" smtClean="0"/>
              <a:t>安定した合宿場所の確保</a:t>
            </a:r>
            <a:endParaRPr kumimoji="1" lang="en-US" altLang="ja-JP" sz="2800" dirty="0" smtClean="0"/>
          </a:p>
          <a:p>
            <a:pPr indent="285750">
              <a:lnSpc>
                <a:spcPct val="150000"/>
              </a:lnSpc>
              <a:buFont typeface="Arial" panose="020B0604020202020204" pitchFamily="34" charset="0"/>
              <a:buChar char="•"/>
            </a:pPr>
            <a:r>
              <a:rPr lang="ja-JP" altLang="en-US" sz="2800" dirty="0" smtClean="0"/>
              <a:t>地元の人との交流</a:t>
            </a:r>
            <a:endParaRPr lang="en-US" altLang="ja-JP" sz="2800" dirty="0" smtClean="0"/>
          </a:p>
          <a:p>
            <a:pPr indent="285750">
              <a:lnSpc>
                <a:spcPct val="150000"/>
              </a:lnSpc>
              <a:buFont typeface="Arial" panose="020B0604020202020204" pitchFamily="34" charset="0"/>
              <a:buChar char="•"/>
            </a:pPr>
            <a:r>
              <a:rPr lang="ja-JP" altLang="en-US" sz="2800" dirty="0" smtClean="0"/>
              <a:t>地域への貢献</a:t>
            </a:r>
            <a:endParaRPr lang="en-US" altLang="ja-JP" sz="2800" dirty="0" smtClean="0"/>
          </a:p>
          <a:p>
            <a:pPr indent="285750">
              <a:lnSpc>
                <a:spcPct val="150000"/>
              </a:lnSpc>
              <a:buFont typeface="Arial" panose="020B0604020202020204" pitchFamily="34" charset="0"/>
              <a:buChar char="•"/>
            </a:pPr>
            <a:r>
              <a:rPr lang="ja-JP" altLang="en-US" sz="2800" dirty="0" smtClean="0"/>
              <a:t>研究の促進</a:t>
            </a:r>
            <a:endParaRPr lang="en-US" altLang="ja-JP" sz="2800" dirty="0" smtClean="0"/>
          </a:p>
          <a:p>
            <a:pPr indent="285750">
              <a:lnSpc>
                <a:spcPct val="150000"/>
              </a:lnSpc>
              <a:buFont typeface="Arial" panose="020B0604020202020204" pitchFamily="34" charset="0"/>
              <a:buChar char="•"/>
            </a:pPr>
            <a:r>
              <a:rPr lang="ja-JP" altLang="en-US" sz="2800" dirty="0" smtClean="0"/>
              <a:t>実務</a:t>
            </a:r>
            <a:r>
              <a:rPr lang="ja-JP" altLang="en-US" sz="2800" dirty="0"/>
              <a:t>体験</a:t>
            </a:r>
            <a:endParaRPr lang="en-US" altLang="ja-JP" sz="2800" dirty="0" smtClean="0"/>
          </a:p>
        </p:txBody>
      </p:sp>
      <p:sp>
        <p:nvSpPr>
          <p:cNvPr id="6" name="テキスト ボックス 5"/>
          <p:cNvSpPr txBox="1"/>
          <p:nvPr/>
        </p:nvSpPr>
        <p:spPr>
          <a:xfrm>
            <a:off x="3957599" y="3330978"/>
            <a:ext cx="4968553" cy="3323987"/>
          </a:xfrm>
          <a:prstGeom prst="rect">
            <a:avLst/>
          </a:prstGeom>
          <a:noFill/>
        </p:spPr>
        <p:txBody>
          <a:bodyPr wrap="square" rtlCol="0">
            <a:spAutoFit/>
          </a:bodyPr>
          <a:lstStyle/>
          <a:p>
            <a:pPr indent="285750">
              <a:lnSpc>
                <a:spcPct val="150000"/>
              </a:lnSpc>
              <a:buFont typeface="Arial" panose="020B0604020202020204" pitchFamily="34" charset="0"/>
              <a:buChar char="•"/>
            </a:pPr>
            <a:r>
              <a:rPr lang="ja-JP" altLang="en-US" sz="2800" dirty="0" smtClean="0"/>
              <a:t>交流</a:t>
            </a:r>
            <a:r>
              <a:rPr lang="ja-JP" altLang="en-US" sz="2800" dirty="0"/>
              <a:t>による</a:t>
            </a:r>
            <a:r>
              <a:rPr lang="ja-JP" altLang="en-US" sz="2800" dirty="0" smtClean="0"/>
              <a:t>刺激</a:t>
            </a:r>
            <a:endParaRPr lang="en-US" altLang="ja-JP" sz="2800" dirty="0" smtClean="0"/>
          </a:p>
          <a:p>
            <a:pPr indent="285750">
              <a:lnSpc>
                <a:spcPct val="150000"/>
              </a:lnSpc>
              <a:buFont typeface="Arial" panose="020B0604020202020204" pitchFamily="34" charset="0"/>
              <a:buChar char="•"/>
            </a:pPr>
            <a:r>
              <a:rPr lang="ja-JP" altLang="en-US" sz="2800" dirty="0"/>
              <a:t>一般観光客の増加</a:t>
            </a:r>
            <a:endParaRPr lang="en-US" altLang="ja-JP" sz="2800" dirty="0"/>
          </a:p>
          <a:p>
            <a:pPr indent="285750">
              <a:lnSpc>
                <a:spcPct val="150000"/>
              </a:lnSpc>
              <a:buFont typeface="Arial" panose="020B0604020202020204" pitchFamily="34" charset="0"/>
              <a:buChar char="•"/>
            </a:pPr>
            <a:r>
              <a:rPr lang="ja-JP" altLang="en-US" sz="2800" dirty="0"/>
              <a:t>経済</a:t>
            </a:r>
            <a:r>
              <a:rPr lang="ja-JP" altLang="en-US" sz="2800" dirty="0" smtClean="0"/>
              <a:t>効果（宿泊費など）</a:t>
            </a:r>
            <a:endParaRPr lang="en-US" altLang="ja-JP" sz="2800" dirty="0"/>
          </a:p>
          <a:p>
            <a:pPr indent="285750">
              <a:lnSpc>
                <a:spcPct val="150000"/>
              </a:lnSpc>
              <a:buFont typeface="Arial" panose="020B0604020202020204" pitchFamily="34" charset="0"/>
              <a:buChar char="•"/>
            </a:pPr>
            <a:r>
              <a:rPr lang="ja-JP" altLang="en-US" sz="2800" dirty="0"/>
              <a:t>子どもの教育</a:t>
            </a:r>
            <a:r>
              <a:rPr lang="ja-JP" altLang="en-US" sz="2800" dirty="0" smtClean="0"/>
              <a:t>機会</a:t>
            </a:r>
            <a:endParaRPr lang="en-US" altLang="ja-JP" sz="2800" dirty="0" smtClean="0"/>
          </a:p>
          <a:p>
            <a:pPr indent="285750">
              <a:lnSpc>
                <a:spcPct val="150000"/>
              </a:lnSpc>
              <a:buFont typeface="Arial" panose="020B0604020202020204" pitchFamily="34" charset="0"/>
              <a:buChar char="•"/>
            </a:pPr>
            <a:r>
              <a:rPr lang="ja-JP" altLang="en-US" sz="2800" dirty="0" smtClean="0"/>
              <a:t>お金をかけずにイベント</a:t>
            </a:r>
            <a:r>
              <a:rPr lang="en-US" altLang="ja-JP" sz="2800" dirty="0"/>
              <a:t>/ </a:t>
            </a:r>
            <a:r>
              <a:rPr lang="ja-JP" altLang="en-US" sz="2800" dirty="0" smtClean="0"/>
              <a:t>学習</a:t>
            </a:r>
            <a:endParaRPr lang="en-US" altLang="ja-JP" sz="2800" dirty="0"/>
          </a:p>
        </p:txBody>
      </p:sp>
      <p:sp>
        <p:nvSpPr>
          <p:cNvPr id="10"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双方のメリット</a:t>
            </a:r>
            <a:endParaRPr lang="ja-JP" altLang="en-US" sz="2400" dirty="0"/>
          </a:p>
        </p:txBody>
      </p:sp>
      <p:sp>
        <p:nvSpPr>
          <p:cNvPr id="18" name="正方形/長方形 17"/>
          <p:cNvSpPr/>
          <p:nvPr/>
        </p:nvSpPr>
        <p:spPr>
          <a:xfrm>
            <a:off x="6441876" y="2767458"/>
            <a:ext cx="2193229" cy="830997"/>
          </a:xfrm>
          <a:prstGeom prst="rect">
            <a:avLst/>
          </a:prstGeom>
        </p:spPr>
        <p:txBody>
          <a:bodyPr wrap="none">
            <a:spAutoFit/>
          </a:bodyPr>
          <a:lstStyle/>
          <a:p>
            <a:pPr>
              <a:lnSpc>
                <a:spcPct val="150000"/>
              </a:lnSpc>
            </a:pPr>
            <a:r>
              <a:rPr lang="ja-JP" altLang="en-US" sz="3200" b="1" dirty="0">
                <a:solidFill>
                  <a:schemeClr val="accent3">
                    <a:lumMod val="50000"/>
                  </a:schemeClr>
                </a:solidFill>
              </a:rPr>
              <a:t>地元</a:t>
            </a:r>
            <a:r>
              <a:rPr lang="ja-JP" altLang="en-US" sz="2400" dirty="0">
                <a:solidFill>
                  <a:schemeClr val="accent3">
                    <a:lumMod val="50000"/>
                  </a:schemeClr>
                </a:solidFill>
              </a:rPr>
              <a:t>のメリット</a:t>
            </a:r>
          </a:p>
        </p:txBody>
      </p:sp>
      <p:sp>
        <p:nvSpPr>
          <p:cNvPr id="20" name="正方形/長方形 19"/>
          <p:cNvSpPr/>
          <p:nvPr/>
        </p:nvSpPr>
        <p:spPr>
          <a:xfrm>
            <a:off x="487958" y="711123"/>
            <a:ext cx="2193229" cy="830997"/>
          </a:xfrm>
          <a:prstGeom prst="rect">
            <a:avLst/>
          </a:prstGeom>
        </p:spPr>
        <p:txBody>
          <a:bodyPr wrap="none">
            <a:spAutoFit/>
          </a:bodyPr>
          <a:lstStyle/>
          <a:p>
            <a:pPr>
              <a:lnSpc>
                <a:spcPct val="150000"/>
              </a:lnSpc>
            </a:pPr>
            <a:r>
              <a:rPr lang="ja-JP" altLang="en-US" sz="3200" b="1" dirty="0" smtClean="0">
                <a:solidFill>
                  <a:schemeClr val="accent1">
                    <a:lumMod val="50000"/>
                  </a:schemeClr>
                </a:solidFill>
              </a:rPr>
              <a:t>学生</a:t>
            </a:r>
            <a:r>
              <a:rPr lang="ja-JP" altLang="en-US" sz="2400" dirty="0" smtClean="0">
                <a:solidFill>
                  <a:schemeClr val="accent1">
                    <a:lumMod val="50000"/>
                  </a:schemeClr>
                </a:solidFill>
              </a:rPr>
              <a:t>の</a:t>
            </a:r>
            <a:r>
              <a:rPr lang="ja-JP" altLang="en-US" sz="2400" dirty="0">
                <a:solidFill>
                  <a:schemeClr val="accent1">
                    <a:lumMod val="50000"/>
                  </a:schemeClr>
                </a:solidFill>
              </a:rPr>
              <a:t>メリット</a:t>
            </a:r>
          </a:p>
        </p:txBody>
      </p:sp>
    </p:spTree>
    <p:extLst>
      <p:ext uri="{BB962C8B-B14F-4D97-AF65-F5344CB8AC3E}">
        <p14:creationId xmlns:p14="http://schemas.microsoft.com/office/powerpoint/2010/main" val="1720364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4078" y="820540"/>
            <a:ext cx="4569922" cy="302791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20540"/>
            <a:ext cx="4569922" cy="3027911"/>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835268"/>
            <a:ext cx="4569922" cy="3027911"/>
          </a:xfrm>
          <a:prstGeom prst="rect">
            <a:avLst/>
          </a:prstGeom>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pic>
        <p:nvPicPr>
          <p:cNvPr id="6" name="図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4078" y="3832825"/>
            <a:ext cx="4569922" cy="3027911"/>
          </a:xfrm>
          <a:prstGeom prst="rect">
            <a:avLst/>
          </a:prstGeom>
        </p:spPr>
      </p:pic>
    </p:spTree>
    <p:extLst>
      <p:ext uri="{BB962C8B-B14F-4D97-AF65-F5344CB8AC3E}">
        <p14:creationId xmlns:p14="http://schemas.microsoft.com/office/powerpoint/2010/main" val="3913762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6" y="802178"/>
            <a:ext cx="4569922" cy="3027911"/>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830089"/>
            <a:ext cx="4569922" cy="3027911"/>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4078" y="802177"/>
            <a:ext cx="4569922" cy="3027911"/>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4078" y="3830089"/>
            <a:ext cx="4569922" cy="3027911"/>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spTree>
    <p:extLst>
      <p:ext uri="{BB962C8B-B14F-4D97-AF65-F5344CB8AC3E}">
        <p14:creationId xmlns:p14="http://schemas.microsoft.com/office/powerpoint/2010/main" val="1614334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91779" y="3710670"/>
            <a:ext cx="4652221" cy="3147330"/>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97510" y="552672"/>
            <a:ext cx="4646490" cy="315799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717032"/>
            <a:ext cx="4497511" cy="3140968"/>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 y="552672"/>
            <a:ext cx="4497511" cy="3157998"/>
          </a:xfrm>
          <a:prstGeom prst="rect">
            <a:avLst/>
          </a:prstGeom>
        </p:spPr>
      </p:pic>
    </p:spTree>
    <p:extLst>
      <p:ext uri="{BB962C8B-B14F-4D97-AF65-F5344CB8AC3E}">
        <p14:creationId xmlns:p14="http://schemas.microsoft.com/office/powerpoint/2010/main" val="3295503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0" y="0"/>
            <a:ext cx="9150350" cy="6858000"/>
            <a:chOff x="0" y="0"/>
            <a:chExt cx="9150350" cy="6858000"/>
          </a:xfrm>
        </p:grpSpPr>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0350" cy="6858000"/>
            </a:xfrm>
            <a:prstGeom prst="rect">
              <a:avLst/>
            </a:prstGeom>
          </p:spPr>
        </p:pic>
        <p:sp>
          <p:nvSpPr>
            <p:cNvPr id="6" name="正方形/長方形 5"/>
            <p:cNvSpPr/>
            <p:nvPr/>
          </p:nvSpPr>
          <p:spPr>
            <a:xfrm>
              <a:off x="0" y="0"/>
              <a:ext cx="9144000" cy="6858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テキスト ボックス 1"/>
          <p:cNvSpPr txBox="1"/>
          <p:nvPr/>
        </p:nvSpPr>
        <p:spPr>
          <a:xfrm>
            <a:off x="1781690" y="3068960"/>
            <a:ext cx="5580620" cy="923330"/>
          </a:xfrm>
          <a:prstGeom prst="rect">
            <a:avLst/>
          </a:prstGeom>
          <a:noFill/>
        </p:spPr>
        <p:txBody>
          <a:bodyPr wrap="square" rtlCol="0">
            <a:spAutoFit/>
          </a:bodyPr>
          <a:lstStyle/>
          <a:p>
            <a:r>
              <a:rPr kumimoji="1" lang="ja-JP" altLang="en-US" sz="5400" b="1" dirty="0" smtClean="0">
                <a:latin typeface="ＭＳ Ｐ明朝" panose="02020600040205080304" pitchFamily="18" charset="-128"/>
                <a:ea typeface="ＭＳ Ｐ明朝" panose="02020600040205080304" pitchFamily="18" charset="-128"/>
              </a:rPr>
              <a:t>“四郎”世代を島に</a:t>
            </a:r>
            <a:endParaRPr kumimoji="1" lang="ja-JP" altLang="en-US" sz="54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80912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47664" y="4653136"/>
            <a:ext cx="6192688" cy="646331"/>
          </a:xfrm>
          <a:prstGeom prst="rect">
            <a:avLst/>
          </a:prstGeom>
          <a:noFill/>
        </p:spPr>
        <p:txBody>
          <a:bodyPr wrap="square" rtlCol="0">
            <a:spAutoFit/>
          </a:bodyPr>
          <a:lstStyle/>
          <a:p>
            <a:r>
              <a:rPr kumimoji="1" lang="ja-JP" altLang="en-US" sz="3600" dirty="0" smtClean="0"/>
              <a:t>ご清聴ありがとうございました。</a:t>
            </a:r>
            <a:endParaRPr kumimoji="1" lang="ja-JP" altLang="en-US" sz="3600" dirty="0"/>
          </a:p>
        </p:txBody>
      </p:sp>
    </p:spTree>
    <p:extLst>
      <p:ext uri="{BB962C8B-B14F-4D97-AF65-F5344CB8AC3E}">
        <p14:creationId xmlns:p14="http://schemas.microsoft.com/office/powerpoint/2010/main" val="2527652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0"/>
            <a:ext cx="9144000" cy="6858000"/>
            <a:chOff x="0" y="0"/>
            <a:chExt cx="9144000" cy="6858000"/>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13" name="正方形/長方形 12"/>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 name="グループ化 1"/>
          <p:cNvGrpSpPr/>
          <p:nvPr/>
        </p:nvGrpSpPr>
        <p:grpSpPr>
          <a:xfrm>
            <a:off x="4914195" y="3016235"/>
            <a:ext cx="4182409" cy="2070323"/>
            <a:chOff x="683567" y="1411583"/>
            <a:chExt cx="8721098" cy="4317006"/>
          </a:xfrm>
        </p:grpSpPr>
        <p:pic>
          <p:nvPicPr>
            <p:cNvPr id="1027" name="図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7" y="1412776"/>
              <a:ext cx="4184592" cy="43158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図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1411583"/>
              <a:ext cx="4184593" cy="431429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AutoShape 5"/>
            <p:cNvSpPr>
              <a:spLocks noChangeArrowheads="1"/>
            </p:cNvSpPr>
            <p:nvPr/>
          </p:nvSpPr>
          <p:spPr bwMode="auto">
            <a:xfrm>
              <a:off x="4601558" y="1829097"/>
              <a:ext cx="872899" cy="718857"/>
            </a:xfrm>
            <a:prstGeom prst="rightArrow">
              <a:avLst>
                <a:gd name="adj1" fmla="val 50000"/>
                <a:gd name="adj2" fmla="val 30357"/>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grpSp>
      <p:graphicFrame>
        <p:nvGraphicFramePr>
          <p:cNvPr id="4" name="表 3"/>
          <p:cNvGraphicFramePr>
            <a:graphicFrameLocks noGrp="1"/>
          </p:cNvGraphicFramePr>
          <p:nvPr>
            <p:extLst>
              <p:ext uri="{D42A27DB-BD31-4B8C-83A1-F6EECF244321}">
                <p14:modId xmlns:p14="http://schemas.microsoft.com/office/powerpoint/2010/main" val="2183968464"/>
              </p:ext>
            </p:extLst>
          </p:nvPr>
        </p:nvGraphicFramePr>
        <p:xfrm>
          <a:off x="4939852" y="5733256"/>
          <a:ext cx="4176004" cy="965071"/>
        </p:xfrm>
        <a:graphic>
          <a:graphicData uri="http://schemas.openxmlformats.org/drawingml/2006/table">
            <a:tbl>
              <a:tblPr firstRow="1" firstCol="1" bandRow="1">
                <a:tableStyleId>{5C22544A-7EE6-4342-B048-85BDC9FD1C3A}</a:tableStyleId>
              </a:tblPr>
              <a:tblGrid>
                <a:gridCol w="950957"/>
                <a:gridCol w="1074767"/>
                <a:gridCol w="1074767"/>
                <a:gridCol w="1075513"/>
              </a:tblGrid>
              <a:tr h="235558">
                <a:tc>
                  <a:txBody>
                    <a:bodyPr/>
                    <a:lstStyle/>
                    <a:p>
                      <a:endParaRPr lang="ja-JP" sz="1200" dirty="0">
                        <a:effectLst/>
                        <a:latin typeface="Century"/>
                      </a:endParaRPr>
                    </a:p>
                  </a:txBody>
                  <a:tcPr marL="73892" marR="73892" marT="0" marB="0" anchor="ctr"/>
                </a:tc>
                <a:tc>
                  <a:txBody>
                    <a:bodyPr/>
                    <a:lstStyle/>
                    <a:p>
                      <a:pPr algn="ctr">
                        <a:lnSpc>
                          <a:spcPts val="1800"/>
                        </a:lnSpc>
                        <a:spcAft>
                          <a:spcPts val="0"/>
                        </a:spcAft>
                      </a:pPr>
                      <a:r>
                        <a:rPr lang="ja-JP" sz="1300" kern="0">
                          <a:effectLst/>
                        </a:rPr>
                        <a:t>平成２２年</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ja-JP" sz="1300" kern="0">
                          <a:effectLst/>
                        </a:rPr>
                        <a:t>平成２３年</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ja-JP" sz="1300" kern="0">
                          <a:effectLst/>
                        </a:rPr>
                        <a:t>平成２４年</a:t>
                      </a:r>
                      <a:endParaRPr lang="ja-JP" sz="1200" kern="100">
                        <a:effectLst/>
                        <a:latin typeface="Century"/>
                        <a:ea typeface="ＭＳ 明朝"/>
                        <a:cs typeface="Times New Roman"/>
                      </a:endParaRPr>
                    </a:p>
                  </a:txBody>
                  <a:tcPr marL="73892" marR="73892" marT="0" marB="0" anchor="ctr"/>
                </a:tc>
              </a:tr>
              <a:tr h="243171">
                <a:tc>
                  <a:txBody>
                    <a:bodyPr/>
                    <a:lstStyle/>
                    <a:p>
                      <a:pPr algn="ctr">
                        <a:lnSpc>
                          <a:spcPts val="1800"/>
                        </a:lnSpc>
                        <a:spcAft>
                          <a:spcPts val="0"/>
                        </a:spcAft>
                      </a:pPr>
                      <a:r>
                        <a:rPr lang="ja-JP" sz="1300" kern="0">
                          <a:effectLst/>
                        </a:rPr>
                        <a:t>宿泊数</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dirty="0">
                          <a:effectLst/>
                        </a:rPr>
                        <a:t>2,242</a:t>
                      </a:r>
                      <a:endParaRPr lang="ja-JP" sz="1200" kern="100" dirty="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a:effectLst/>
                        </a:rPr>
                        <a:t>2,195</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a:effectLst/>
                        </a:rPr>
                        <a:t>2,089</a:t>
                      </a:r>
                      <a:endParaRPr lang="ja-JP" sz="1200" kern="100">
                        <a:effectLst/>
                        <a:latin typeface="Century"/>
                        <a:ea typeface="ＭＳ 明朝"/>
                        <a:cs typeface="Times New Roman"/>
                      </a:endParaRPr>
                    </a:p>
                  </a:txBody>
                  <a:tcPr marL="73892" marR="73892" marT="0" marB="0" anchor="ctr"/>
                </a:tc>
              </a:tr>
              <a:tr h="243171">
                <a:tc>
                  <a:txBody>
                    <a:bodyPr/>
                    <a:lstStyle/>
                    <a:p>
                      <a:pPr algn="ctr">
                        <a:lnSpc>
                          <a:spcPts val="1800"/>
                        </a:lnSpc>
                        <a:spcAft>
                          <a:spcPts val="0"/>
                        </a:spcAft>
                      </a:pPr>
                      <a:r>
                        <a:rPr lang="ja-JP" sz="1300" kern="0">
                          <a:effectLst/>
                        </a:rPr>
                        <a:t>日帰客数</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dirty="0">
                          <a:effectLst/>
                        </a:rPr>
                        <a:t>13,614</a:t>
                      </a:r>
                      <a:endParaRPr lang="ja-JP" sz="1200" kern="100" dirty="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a:effectLst/>
                        </a:rPr>
                        <a:t>13,333</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a:effectLst/>
                        </a:rPr>
                        <a:t>13,603</a:t>
                      </a:r>
                      <a:endParaRPr lang="ja-JP" sz="1200" kern="100">
                        <a:effectLst/>
                        <a:latin typeface="Century"/>
                        <a:ea typeface="ＭＳ 明朝"/>
                        <a:cs typeface="Times New Roman"/>
                      </a:endParaRPr>
                    </a:p>
                  </a:txBody>
                  <a:tcPr marL="73892" marR="73892" marT="0" marB="0" anchor="ctr"/>
                </a:tc>
              </a:tr>
              <a:tr h="243171">
                <a:tc>
                  <a:txBody>
                    <a:bodyPr/>
                    <a:lstStyle/>
                    <a:p>
                      <a:pPr algn="ctr">
                        <a:lnSpc>
                          <a:spcPts val="1800"/>
                        </a:lnSpc>
                        <a:spcAft>
                          <a:spcPts val="0"/>
                        </a:spcAft>
                      </a:pPr>
                      <a:r>
                        <a:rPr lang="ja-JP" sz="1300" kern="0">
                          <a:effectLst/>
                        </a:rPr>
                        <a:t>合　　計</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a:effectLst/>
                        </a:rPr>
                        <a:t>15,856</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a:effectLst/>
                        </a:rPr>
                        <a:t>15,528</a:t>
                      </a:r>
                      <a:endParaRPr lang="ja-JP" sz="1200" kern="100">
                        <a:effectLst/>
                        <a:latin typeface="Century"/>
                        <a:ea typeface="ＭＳ 明朝"/>
                        <a:cs typeface="Times New Roman"/>
                      </a:endParaRPr>
                    </a:p>
                  </a:txBody>
                  <a:tcPr marL="73892" marR="73892" marT="0" marB="0" anchor="ctr"/>
                </a:tc>
                <a:tc>
                  <a:txBody>
                    <a:bodyPr/>
                    <a:lstStyle/>
                    <a:p>
                      <a:pPr algn="ctr">
                        <a:lnSpc>
                          <a:spcPts val="1800"/>
                        </a:lnSpc>
                        <a:spcAft>
                          <a:spcPts val="0"/>
                        </a:spcAft>
                      </a:pPr>
                      <a:r>
                        <a:rPr lang="en-US" sz="1300" kern="0" dirty="0">
                          <a:effectLst/>
                        </a:rPr>
                        <a:t>15,692</a:t>
                      </a:r>
                      <a:endParaRPr lang="ja-JP" sz="1200" kern="100" dirty="0">
                        <a:effectLst/>
                        <a:latin typeface="Century"/>
                        <a:ea typeface="ＭＳ 明朝"/>
                        <a:cs typeface="Times New Roman"/>
                      </a:endParaRPr>
                    </a:p>
                  </a:txBody>
                  <a:tcPr marL="73892" marR="73892" marT="0" marB="0" anchor="ctr"/>
                </a:tc>
              </a:tr>
            </a:tbl>
          </a:graphicData>
        </a:graphic>
      </p:graphicFrame>
      <p:sp>
        <p:nvSpPr>
          <p:cNvPr id="5" name="テキスト ボックス 4"/>
          <p:cNvSpPr txBox="1"/>
          <p:nvPr/>
        </p:nvSpPr>
        <p:spPr>
          <a:xfrm>
            <a:off x="6156176" y="5373216"/>
            <a:ext cx="2160240" cy="369332"/>
          </a:xfrm>
          <a:prstGeom prst="rect">
            <a:avLst/>
          </a:prstGeom>
          <a:noFill/>
        </p:spPr>
        <p:txBody>
          <a:bodyPr wrap="square" rtlCol="0">
            <a:spAutoFit/>
          </a:bodyPr>
          <a:lstStyle/>
          <a:p>
            <a:r>
              <a:rPr kumimoji="1" lang="ja-JP" altLang="en-US" dirty="0" smtClean="0"/>
              <a:t>表　観光客の推移</a:t>
            </a:r>
            <a:endParaRPr kumimoji="1" lang="ja-JP" altLang="en-US" dirty="0"/>
          </a:p>
        </p:txBody>
      </p:sp>
      <p:sp>
        <p:nvSpPr>
          <p:cNvPr id="14" name="テキスト ボックス 13"/>
          <p:cNvSpPr txBox="1"/>
          <p:nvPr/>
        </p:nvSpPr>
        <p:spPr>
          <a:xfrm>
            <a:off x="6165824" y="2646903"/>
            <a:ext cx="2376264" cy="369332"/>
          </a:xfrm>
          <a:prstGeom prst="rect">
            <a:avLst/>
          </a:prstGeom>
          <a:noFill/>
        </p:spPr>
        <p:txBody>
          <a:bodyPr wrap="square" rtlCol="0">
            <a:spAutoFit/>
          </a:bodyPr>
          <a:lstStyle/>
          <a:p>
            <a:r>
              <a:rPr lang="ja-JP" altLang="en-US" dirty="0" smtClean="0"/>
              <a:t>図　人口推移</a:t>
            </a:r>
            <a:endParaRPr kumimoji="1" lang="ja-JP" altLang="en-US" dirty="0"/>
          </a:p>
        </p:txBody>
      </p:sp>
      <p:pic>
        <p:nvPicPr>
          <p:cNvPr id="204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5179" y="764704"/>
            <a:ext cx="3176909" cy="193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6165824" y="5066253"/>
            <a:ext cx="2376264" cy="369332"/>
          </a:xfrm>
          <a:prstGeom prst="rect">
            <a:avLst/>
          </a:prstGeom>
          <a:noFill/>
        </p:spPr>
        <p:txBody>
          <a:bodyPr wrap="square" rtlCol="0">
            <a:spAutoFit/>
          </a:bodyPr>
          <a:lstStyle/>
          <a:p>
            <a:r>
              <a:rPr lang="ja-JP" altLang="en-US" dirty="0" smtClean="0"/>
              <a:t>図　人口ピラミッド</a:t>
            </a:r>
            <a:endParaRPr kumimoji="1" lang="ja-JP" altLang="en-US" dirty="0"/>
          </a:p>
        </p:txBody>
      </p:sp>
      <p:sp>
        <p:nvSpPr>
          <p:cNvPr id="6" name="テキスト ボックス 5"/>
          <p:cNvSpPr txBox="1"/>
          <p:nvPr/>
        </p:nvSpPr>
        <p:spPr>
          <a:xfrm>
            <a:off x="3012740" y="0"/>
            <a:ext cx="7560840" cy="707886"/>
          </a:xfrm>
          <a:prstGeom prst="rect">
            <a:avLst/>
          </a:prstGeom>
          <a:noFill/>
        </p:spPr>
        <p:txBody>
          <a:bodyPr wrap="square" rtlCol="0">
            <a:spAutoFit/>
          </a:bodyPr>
          <a:lstStyle/>
          <a:p>
            <a:r>
              <a:rPr kumimoji="1" lang="ja-JP" altLang="en-US" sz="4000" dirty="0" smtClean="0"/>
              <a:t>湯島の現状</a:t>
            </a:r>
            <a:endParaRPr kumimoji="1" lang="ja-JP" altLang="en-US" sz="4000" dirty="0"/>
          </a:p>
        </p:txBody>
      </p:sp>
      <p:sp>
        <p:nvSpPr>
          <p:cNvPr id="16" name="テキスト ボックス 15"/>
          <p:cNvSpPr txBox="1"/>
          <p:nvPr/>
        </p:nvSpPr>
        <p:spPr>
          <a:xfrm>
            <a:off x="179512" y="1274854"/>
            <a:ext cx="4464496" cy="2308324"/>
          </a:xfrm>
          <a:prstGeom prst="rect">
            <a:avLst/>
          </a:prstGeom>
          <a:solidFill>
            <a:srgbClr val="FFFFFF">
              <a:alpha val="74902"/>
            </a:srgbClr>
          </a:solidFill>
        </p:spPr>
        <p:txBody>
          <a:bodyPr wrap="square" rtlCol="0">
            <a:spAutoFit/>
          </a:bodyPr>
          <a:lstStyle/>
          <a:p>
            <a:r>
              <a:rPr lang="ja-JP" altLang="en-US" sz="2400" dirty="0" smtClean="0"/>
              <a:t>○人口減少</a:t>
            </a:r>
            <a:endParaRPr lang="en-US" altLang="ja-JP" sz="2400" dirty="0" smtClean="0"/>
          </a:p>
          <a:p>
            <a:r>
              <a:rPr lang="ja-JP" altLang="en-US" sz="2400" dirty="0" smtClean="0"/>
              <a:t>○少子高齢化（小中学生１２名</a:t>
            </a:r>
            <a:r>
              <a:rPr lang="en-US" altLang="ja-JP" sz="2400" dirty="0" smtClean="0"/>
              <a:t>)</a:t>
            </a:r>
          </a:p>
          <a:p>
            <a:r>
              <a:rPr lang="ja-JP" altLang="en-US" sz="2400" dirty="0" smtClean="0"/>
              <a:t>○農業、漁業の衰退</a:t>
            </a:r>
            <a:endParaRPr lang="en-US" altLang="ja-JP" sz="2400" dirty="0" smtClean="0"/>
          </a:p>
          <a:p>
            <a:r>
              <a:rPr lang="ja-JP" altLang="en-US" sz="2400" dirty="0" smtClean="0"/>
              <a:t>○後継者不足の問題</a:t>
            </a:r>
            <a:endParaRPr lang="en-US" altLang="ja-JP" sz="2400" dirty="0" smtClean="0"/>
          </a:p>
          <a:p>
            <a:r>
              <a:rPr lang="ja-JP" altLang="en-US" sz="2400" dirty="0" smtClean="0"/>
              <a:t>○空き家の増加</a:t>
            </a:r>
            <a:endParaRPr lang="en-US" altLang="ja-JP" sz="2400" dirty="0" smtClean="0"/>
          </a:p>
          <a:p>
            <a:r>
              <a:rPr lang="ja-JP" altLang="en-US" sz="2400" dirty="0" smtClean="0"/>
              <a:t>○観光客の減少</a:t>
            </a:r>
            <a:endParaRPr lang="en-US" altLang="ja-JP" sz="2400" dirty="0" smtClean="0"/>
          </a:p>
        </p:txBody>
      </p:sp>
    </p:spTree>
    <p:extLst>
      <p:ext uri="{BB962C8B-B14F-4D97-AF65-F5344CB8AC3E}">
        <p14:creationId xmlns:p14="http://schemas.microsoft.com/office/powerpoint/2010/main" val="3068752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0" y="0"/>
            <a:ext cx="9144000" cy="6858000"/>
            <a:chOff x="0" y="0"/>
            <a:chExt cx="9144000" cy="6858000"/>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13" name="正方形/長方形 12"/>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5" name="正方形/長方形 34"/>
          <p:cNvSpPr/>
          <p:nvPr/>
        </p:nvSpPr>
        <p:spPr>
          <a:xfrm>
            <a:off x="4644008" y="1923247"/>
            <a:ext cx="4020441" cy="34699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808873" y="4565597"/>
            <a:ext cx="3843000" cy="830997"/>
          </a:xfrm>
          <a:prstGeom prst="rect">
            <a:avLst/>
          </a:prstGeom>
          <a:noFill/>
        </p:spPr>
        <p:txBody>
          <a:bodyPr wrap="square" rtlCol="0">
            <a:spAutoFit/>
          </a:bodyPr>
          <a:lstStyle/>
          <a:p>
            <a:r>
              <a:rPr lang="ja-JP" altLang="en-US" sz="2400" dirty="0" smtClean="0"/>
              <a:t>文化イベントのある夏休み</a:t>
            </a:r>
            <a:endParaRPr lang="en-US" altLang="ja-JP" sz="2400" dirty="0" smtClean="0"/>
          </a:p>
          <a:p>
            <a:r>
              <a:rPr kumimoji="1" lang="ja-JP" altLang="en-US" sz="2400" dirty="0" smtClean="0"/>
              <a:t>  のリゾート アイランド</a:t>
            </a:r>
            <a:endParaRPr kumimoji="1" lang="ja-JP" altLang="en-US" sz="2400" dirty="0"/>
          </a:p>
        </p:txBody>
      </p:sp>
      <p:pic>
        <p:nvPicPr>
          <p:cNvPr id="34" name="図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2728" y="2010553"/>
            <a:ext cx="3843000" cy="2546272"/>
          </a:xfrm>
          <a:prstGeom prst="rect">
            <a:avLst/>
          </a:prstGeom>
        </p:spPr>
      </p:pic>
      <p:sp>
        <p:nvSpPr>
          <p:cNvPr id="36" name="正方形/長方形 35"/>
          <p:cNvSpPr/>
          <p:nvPr/>
        </p:nvSpPr>
        <p:spPr>
          <a:xfrm>
            <a:off x="471537" y="1923247"/>
            <a:ext cx="3950713" cy="346994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561236" y="4750262"/>
            <a:ext cx="3841042" cy="461665"/>
          </a:xfrm>
          <a:prstGeom prst="rect">
            <a:avLst/>
          </a:prstGeom>
          <a:noFill/>
        </p:spPr>
        <p:txBody>
          <a:bodyPr wrap="square" rtlCol="0">
            <a:spAutoFit/>
          </a:bodyPr>
          <a:lstStyle/>
          <a:p>
            <a:pPr algn="ctr"/>
            <a:r>
              <a:rPr lang="ja-JP" altLang="en-US" sz="2400" dirty="0" smtClean="0"/>
              <a:t>空き家の活用</a:t>
            </a:r>
            <a:endParaRPr kumimoji="1" lang="ja-JP" altLang="en-US" sz="2400" dirty="0"/>
          </a:p>
        </p:txBody>
      </p:sp>
      <p:grpSp>
        <p:nvGrpSpPr>
          <p:cNvPr id="37" name="グループ化 36"/>
          <p:cNvGrpSpPr/>
          <p:nvPr/>
        </p:nvGrpSpPr>
        <p:grpSpPr>
          <a:xfrm>
            <a:off x="395536" y="260648"/>
            <a:ext cx="5734636" cy="1908215"/>
            <a:chOff x="395536" y="260648"/>
            <a:chExt cx="5734636" cy="1908215"/>
          </a:xfrm>
        </p:grpSpPr>
        <p:grpSp>
          <p:nvGrpSpPr>
            <p:cNvPr id="38" name="グループ化 37"/>
            <p:cNvGrpSpPr/>
            <p:nvPr/>
          </p:nvGrpSpPr>
          <p:grpSpPr>
            <a:xfrm>
              <a:off x="2774181" y="745654"/>
              <a:ext cx="3355991" cy="1423209"/>
              <a:chOff x="2408265" y="711786"/>
              <a:chExt cx="3355991" cy="1423209"/>
            </a:xfrm>
          </p:grpSpPr>
          <p:sp>
            <p:nvSpPr>
              <p:cNvPr id="40" name="正方形/長方形 39"/>
              <p:cNvSpPr/>
              <p:nvPr/>
            </p:nvSpPr>
            <p:spPr>
              <a:xfrm>
                <a:off x="2408265" y="711786"/>
                <a:ext cx="2970685" cy="1015663"/>
              </a:xfrm>
              <a:prstGeom prst="rect">
                <a:avLst/>
              </a:prstGeom>
            </p:spPr>
            <p:txBody>
              <a:bodyPr wrap="none">
                <a:spAutoFit/>
              </a:bodyPr>
              <a:lstStyle/>
              <a:p>
                <a:r>
                  <a:rPr lang="en-US" altLang="ja-JP" sz="6000" dirty="0" smtClean="0">
                    <a:latin typeface="Century Gothic" panose="020B0502020202020204" pitchFamily="34" charset="0"/>
                  </a:rPr>
                  <a:t>student</a:t>
                </a:r>
                <a:endParaRPr lang="ja-JP" altLang="en-US" sz="6000" dirty="0">
                  <a:latin typeface="Century Gothic" panose="020B0502020202020204" pitchFamily="34" charset="0"/>
                </a:endParaRPr>
              </a:p>
            </p:txBody>
          </p:sp>
          <p:sp>
            <p:nvSpPr>
              <p:cNvPr id="41" name="正方形/長方形 40"/>
              <p:cNvSpPr/>
              <p:nvPr/>
            </p:nvSpPr>
            <p:spPr>
              <a:xfrm>
                <a:off x="3181498" y="1119332"/>
                <a:ext cx="2582758" cy="1015663"/>
              </a:xfrm>
              <a:prstGeom prst="rect">
                <a:avLst/>
              </a:prstGeom>
            </p:spPr>
            <p:txBody>
              <a:bodyPr wrap="none">
                <a:spAutoFit/>
              </a:bodyPr>
              <a:lstStyle/>
              <a:p>
                <a:r>
                  <a:rPr lang="en-US" altLang="ja-JP" sz="6000" dirty="0">
                    <a:solidFill>
                      <a:schemeClr val="bg1"/>
                    </a:solidFill>
                    <a:latin typeface="Century Gothic" panose="020B0502020202020204" pitchFamily="34" charset="0"/>
                  </a:rPr>
                  <a:t>power</a:t>
                </a:r>
                <a:endParaRPr lang="ja-JP" altLang="en-US" sz="6000" dirty="0">
                  <a:latin typeface="Century Gothic" panose="020B0502020202020204" pitchFamily="34" charset="0"/>
                </a:endParaRPr>
              </a:p>
            </p:txBody>
          </p:sp>
        </p:grpSp>
        <p:sp>
          <p:nvSpPr>
            <p:cNvPr id="39" name="正方形/長方形 38"/>
            <p:cNvSpPr/>
            <p:nvPr/>
          </p:nvSpPr>
          <p:spPr>
            <a:xfrm>
              <a:off x="395536" y="260648"/>
              <a:ext cx="3892412" cy="1107996"/>
            </a:xfrm>
            <a:prstGeom prst="rect">
              <a:avLst/>
            </a:prstGeom>
          </p:spPr>
          <p:txBody>
            <a:bodyPr wrap="none">
              <a:spAutoFit/>
            </a:bodyPr>
            <a:lstStyle/>
            <a:p>
              <a:r>
                <a:rPr lang="en-US" altLang="ja-JP" sz="6600" b="1" dirty="0">
                  <a:solidFill>
                    <a:schemeClr val="bg1"/>
                  </a:solidFill>
                  <a:latin typeface="Century Gothic" panose="020B0502020202020204" pitchFamily="34" charset="0"/>
                </a:rPr>
                <a:t>YUSHIMA</a:t>
              </a:r>
              <a:endParaRPr lang="ja-JP" altLang="en-US" sz="6600" dirty="0">
                <a:latin typeface="Century Gothic" panose="020B0502020202020204" pitchFamily="34" charset="0"/>
              </a:endParaRPr>
            </a:p>
          </p:txBody>
        </p:sp>
      </p:grpSp>
      <p:sp>
        <p:nvSpPr>
          <p:cNvPr id="43" name="正方形/長方形 42"/>
          <p:cNvSpPr/>
          <p:nvPr/>
        </p:nvSpPr>
        <p:spPr>
          <a:xfrm>
            <a:off x="5954644" y="4979372"/>
            <a:ext cx="3144335" cy="1877437"/>
          </a:xfrm>
          <a:prstGeom prst="rect">
            <a:avLst/>
          </a:prstGeom>
        </p:spPr>
        <p:txBody>
          <a:bodyPr wrap="square">
            <a:spAutoFit/>
          </a:bodyPr>
          <a:lstStyle/>
          <a:p>
            <a:r>
              <a:rPr lang="en-US" altLang="ja-JP" sz="11600" b="1" dirty="0" smtClean="0">
                <a:solidFill>
                  <a:schemeClr val="bg1"/>
                </a:solidFill>
                <a:latin typeface="Century Gothic" panose="020B0502020202020204" pitchFamily="34" charset="0"/>
              </a:rPr>
              <a:t>2</a:t>
            </a:r>
            <a:r>
              <a:rPr lang="ja-JP" altLang="en-US" sz="4800" b="1" dirty="0" err="1" smtClean="0">
                <a:solidFill>
                  <a:schemeClr val="bg1"/>
                </a:solidFill>
                <a:latin typeface="Century Gothic" panose="020B0502020202020204" pitchFamily="34" charset="0"/>
              </a:rPr>
              <a:t>つ</a:t>
            </a:r>
            <a:r>
              <a:rPr lang="ja-JP" altLang="en-US" sz="3200" dirty="0" err="1" smtClean="0">
                <a:latin typeface="Century Gothic" panose="020B0502020202020204" pitchFamily="34" charset="0"/>
              </a:rPr>
              <a:t>の</a:t>
            </a:r>
            <a:r>
              <a:rPr lang="ja-JP" altLang="en-US" sz="3200" dirty="0" smtClean="0">
                <a:latin typeface="Century Gothic" panose="020B0502020202020204" pitchFamily="34" charset="0"/>
              </a:rPr>
              <a:t>提案</a:t>
            </a:r>
            <a:endParaRPr lang="ja-JP" altLang="en-US" sz="3200" dirty="0">
              <a:latin typeface="Century Gothic" panose="020B0502020202020204" pitchFamily="34" charset="0"/>
            </a:endParaRPr>
          </a:p>
        </p:txBody>
      </p:sp>
      <p:pic>
        <p:nvPicPr>
          <p:cNvPr id="19" name="図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023" y="2010553"/>
            <a:ext cx="3886227" cy="2570575"/>
          </a:xfrm>
          <a:prstGeom prst="rect">
            <a:avLst/>
          </a:prstGeom>
        </p:spPr>
      </p:pic>
    </p:spTree>
    <p:extLst>
      <p:ext uri="{BB962C8B-B14F-4D97-AF65-F5344CB8AC3E}">
        <p14:creationId xmlns:p14="http://schemas.microsoft.com/office/powerpoint/2010/main" val="15221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6"/>
                                        </p:tgtEl>
                                        <p:attrNameLst>
                                          <p:attrName>fillcolor</p:attrName>
                                        </p:attrNameLst>
                                      </p:cBhvr>
                                      <p:to>
                                        <a:schemeClr val="accent2"/>
                                      </p:to>
                                    </p:animClr>
                                    <p:set>
                                      <p:cBhvr>
                                        <p:cTn id="7" dur="500" fill="hold"/>
                                        <p:tgtEl>
                                          <p:spTgt spid="36"/>
                                        </p:tgtEl>
                                        <p:attrNameLst>
                                          <p:attrName>fill.type</p:attrName>
                                        </p:attrNameLst>
                                      </p:cBhvr>
                                      <p:to>
                                        <p:strVal val="solid"/>
                                      </p:to>
                                    </p:set>
                                    <p:set>
                                      <p:cBhvr>
                                        <p:cTn id="8" dur="5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8" y="-1"/>
            <a:ext cx="9142042" cy="6856531"/>
          </a:xfrm>
          <a:prstGeom prst="rect">
            <a:avLst/>
          </a:prstGeom>
        </p:spPr>
      </p:pic>
      <p:sp>
        <p:nvSpPr>
          <p:cNvPr id="15"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空き家実態調査</a:t>
            </a:r>
          </a:p>
        </p:txBody>
      </p:sp>
      <p:sp>
        <p:nvSpPr>
          <p:cNvPr id="19" name="正方形/長方形 18"/>
          <p:cNvSpPr/>
          <p:nvPr/>
        </p:nvSpPr>
        <p:spPr>
          <a:xfrm>
            <a:off x="1958" y="6116220"/>
            <a:ext cx="9142042" cy="7417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学生</a:t>
            </a:r>
            <a:r>
              <a:rPr lang="ja-JP" altLang="en-US" sz="2400" dirty="0">
                <a:solidFill>
                  <a:schemeClr val="tx1"/>
                </a:solidFill>
              </a:rPr>
              <a:t>による現地調査</a:t>
            </a:r>
            <a:r>
              <a:rPr lang="ja-JP" altLang="en-US" sz="2400" dirty="0" smtClean="0">
                <a:solidFill>
                  <a:schemeClr val="tx1"/>
                </a:solidFill>
              </a:rPr>
              <a:t>で空き家</a:t>
            </a:r>
            <a:r>
              <a:rPr lang="ja-JP" altLang="en-US" sz="2400" dirty="0">
                <a:solidFill>
                  <a:schemeClr val="tx1"/>
                </a:solidFill>
              </a:rPr>
              <a:t>分布・各空き家の状態などを</a:t>
            </a:r>
            <a:r>
              <a:rPr lang="ja-JP" altLang="en-US" sz="2400" dirty="0" smtClean="0">
                <a:solidFill>
                  <a:schemeClr val="tx1"/>
                </a:solidFill>
              </a:rPr>
              <a:t>把握</a:t>
            </a:r>
            <a:endParaRPr lang="ja-JP" altLang="en-US" sz="2400" dirty="0">
              <a:solidFill>
                <a:schemeClr val="tx1"/>
              </a:solidFill>
            </a:endParaRPr>
          </a:p>
        </p:txBody>
      </p:sp>
    </p:spTree>
    <p:extLst>
      <p:ext uri="{BB962C8B-B14F-4D97-AF65-F5344CB8AC3E}">
        <p14:creationId xmlns:p14="http://schemas.microsoft.com/office/powerpoint/2010/main" val="76193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116220"/>
          </a:xfrm>
          <a:prstGeom prst="rect">
            <a:avLst/>
          </a:prstGeom>
        </p:spPr>
      </p:pic>
      <p:grpSp>
        <p:nvGrpSpPr>
          <p:cNvPr id="2048" name="グループ化 2047"/>
          <p:cNvGrpSpPr/>
          <p:nvPr/>
        </p:nvGrpSpPr>
        <p:grpSpPr>
          <a:xfrm>
            <a:off x="7341577" y="323364"/>
            <a:ext cx="1622912" cy="1236338"/>
            <a:chOff x="7341577" y="323364"/>
            <a:chExt cx="1622912" cy="1236338"/>
          </a:xfrm>
        </p:grpSpPr>
        <p:sp>
          <p:nvSpPr>
            <p:cNvPr id="23" name="正方形/長方形 22"/>
            <p:cNvSpPr/>
            <p:nvPr/>
          </p:nvSpPr>
          <p:spPr>
            <a:xfrm>
              <a:off x="7341577" y="352576"/>
              <a:ext cx="1622912" cy="1207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化 18"/>
            <p:cNvGrpSpPr/>
            <p:nvPr/>
          </p:nvGrpSpPr>
          <p:grpSpPr>
            <a:xfrm>
              <a:off x="7511748" y="631301"/>
              <a:ext cx="1246867" cy="928401"/>
              <a:chOff x="-2124744" y="3691636"/>
              <a:chExt cx="1246867" cy="928401"/>
            </a:xfrm>
          </p:grpSpPr>
          <p:grpSp>
            <p:nvGrpSpPr>
              <p:cNvPr id="10" name="グループ化 9"/>
              <p:cNvGrpSpPr/>
              <p:nvPr/>
            </p:nvGrpSpPr>
            <p:grpSpPr>
              <a:xfrm>
                <a:off x="-2124744" y="3691636"/>
                <a:ext cx="1246867" cy="886661"/>
                <a:chOff x="3802756" y="4725149"/>
                <a:chExt cx="2329009" cy="1656185"/>
              </a:xfrm>
            </p:grpSpPr>
            <p:sp>
              <p:nvSpPr>
                <p:cNvPr id="11" name="上矢印 10"/>
                <p:cNvSpPr/>
                <p:nvPr/>
              </p:nvSpPr>
              <p:spPr>
                <a:xfrm>
                  <a:off x="3802756" y="4725149"/>
                  <a:ext cx="2329009" cy="1656185"/>
                </a:xfrm>
                <a:prstGeom prst="upArrow">
                  <a:avLst>
                    <a:gd name="adj1" fmla="val 65556"/>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rot="5400000">
                  <a:off x="4200509" y="4903455"/>
                  <a:ext cx="500638" cy="2880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p:cNvSpPr txBox="1"/>
              <p:nvPr/>
            </p:nvSpPr>
            <p:spPr>
              <a:xfrm>
                <a:off x="-1906230" y="3789040"/>
                <a:ext cx="809837" cy="830997"/>
              </a:xfrm>
              <a:prstGeom prst="rect">
                <a:avLst/>
              </a:prstGeom>
              <a:noFill/>
            </p:spPr>
            <p:txBody>
              <a:bodyPr wrap="none" rtlCol="0">
                <a:spAutoFit/>
              </a:bodyPr>
              <a:lstStyle/>
              <a:p>
                <a:r>
                  <a:rPr kumimoji="1" lang="en-US" altLang="ja-JP" sz="4800" dirty="0" smtClean="0">
                    <a:solidFill>
                      <a:schemeClr val="bg1"/>
                    </a:solidFill>
                  </a:rPr>
                  <a:t>82</a:t>
                </a:r>
                <a:endParaRPr kumimoji="1" lang="ja-JP" altLang="en-US" sz="4800" dirty="0">
                  <a:solidFill>
                    <a:schemeClr val="bg1"/>
                  </a:solidFill>
                </a:endParaRPr>
              </a:p>
            </p:txBody>
          </p:sp>
        </p:grpSp>
        <p:sp>
          <p:nvSpPr>
            <p:cNvPr id="21" name="テキスト ボックス 20"/>
            <p:cNvSpPr txBox="1"/>
            <p:nvPr/>
          </p:nvSpPr>
          <p:spPr>
            <a:xfrm>
              <a:off x="7367983" y="323364"/>
              <a:ext cx="1534394" cy="369332"/>
            </a:xfrm>
            <a:prstGeom prst="rect">
              <a:avLst/>
            </a:prstGeom>
            <a:noFill/>
          </p:spPr>
          <p:txBody>
            <a:bodyPr wrap="none" rtlCol="0">
              <a:spAutoFit/>
            </a:bodyPr>
            <a:lstStyle/>
            <a:p>
              <a:r>
                <a:rPr lang="ja-JP" altLang="en-US" dirty="0" smtClean="0"/>
                <a:t>現在の空き家</a:t>
              </a:r>
              <a:endParaRPr lang="en-US" altLang="ja-JP" dirty="0" smtClean="0"/>
            </a:p>
          </p:txBody>
        </p:sp>
        <p:sp>
          <p:nvSpPr>
            <p:cNvPr id="22" name="テキスト ボックス 21"/>
            <p:cNvSpPr txBox="1"/>
            <p:nvPr/>
          </p:nvSpPr>
          <p:spPr>
            <a:xfrm>
              <a:off x="8471665" y="1146172"/>
              <a:ext cx="415498" cy="369332"/>
            </a:xfrm>
            <a:prstGeom prst="rect">
              <a:avLst/>
            </a:prstGeom>
            <a:noFill/>
          </p:spPr>
          <p:txBody>
            <a:bodyPr wrap="none" rtlCol="0">
              <a:spAutoFit/>
            </a:bodyPr>
            <a:lstStyle/>
            <a:p>
              <a:r>
                <a:rPr lang="ja-JP" altLang="en-US" dirty="0"/>
                <a:t>軒</a:t>
              </a:r>
              <a:endParaRPr lang="en-US" altLang="ja-JP" dirty="0" smtClean="0"/>
            </a:p>
          </p:txBody>
        </p:sp>
      </p:grpSp>
      <p:sp>
        <p:nvSpPr>
          <p:cNvPr id="32"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空き家実態</a:t>
            </a:r>
            <a:r>
              <a:rPr lang="ja-JP" altLang="en-US" sz="2400" dirty="0" smtClean="0"/>
              <a:t>調査：空き家マップ</a:t>
            </a:r>
            <a:endParaRPr lang="ja-JP" altLang="en-US" sz="2400" dirty="0"/>
          </a:p>
        </p:txBody>
      </p:sp>
      <p:sp>
        <p:nvSpPr>
          <p:cNvPr id="41" name="正方形/長方形 40"/>
          <p:cNvSpPr/>
          <p:nvPr/>
        </p:nvSpPr>
        <p:spPr>
          <a:xfrm>
            <a:off x="1958" y="6116220"/>
            <a:ext cx="9142042" cy="7417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現地調査の結果をもとに湯島空き家マップを作成</a:t>
            </a: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6136" y="1559702"/>
            <a:ext cx="3168352" cy="2193751"/>
          </a:xfrm>
          <a:prstGeom prst="rect">
            <a:avLst/>
          </a:prstGeom>
          <a:ln w="12700">
            <a:solidFill>
              <a:schemeClr val="tx1"/>
            </a:solidFill>
          </a:ln>
        </p:spPr>
      </p:pic>
    </p:spTree>
    <p:extLst>
      <p:ext uri="{BB962C8B-B14F-4D97-AF65-F5344CB8AC3E}">
        <p14:creationId xmlns:p14="http://schemas.microsoft.com/office/powerpoint/2010/main" val="1720364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0" y="0"/>
            <a:ext cx="9144000" cy="6858000"/>
            <a:chOff x="0" y="0"/>
            <a:chExt cx="9144000" cy="6858000"/>
          </a:xfrm>
        </p:grpSpPr>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a:effectLst>
              <a:reflection endPos="0" dist="50800" dir="5400000" sy="-100000" algn="bl" rotWithShape="0"/>
            </a:effectLst>
            <a:scene3d>
              <a:camera prst="orthographicFront"/>
              <a:lightRig rig="threePt" dir="t"/>
            </a:scene3d>
            <a:sp3d prstMaterial="matte"/>
          </p:spPr>
        </p:pic>
        <p:sp>
          <p:nvSpPr>
            <p:cNvPr id="11" name="正方形/長方形 10"/>
            <p:cNvSpPr/>
            <p:nvPr/>
          </p:nvSpPr>
          <p:spPr>
            <a:xfrm>
              <a:off x="0" y="0"/>
              <a:ext cx="9144000" cy="6858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 name="正方形/長方形 12"/>
          <p:cNvSpPr/>
          <p:nvPr/>
        </p:nvSpPr>
        <p:spPr>
          <a:xfrm>
            <a:off x="468561" y="737151"/>
            <a:ext cx="4438081" cy="33285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空き家の写真</a:t>
            </a:r>
            <a:endParaRPr kumimoji="1" lang="ja-JP" altLang="en-US" dirty="0"/>
          </a:p>
        </p:txBody>
      </p:sp>
      <p:sp>
        <p:nvSpPr>
          <p:cNvPr id="27"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持ち主の意向</a:t>
            </a:r>
            <a:endParaRPr lang="ja-JP" altLang="en-US" sz="2400" dirty="0"/>
          </a:p>
        </p:txBody>
      </p:sp>
      <p:pic>
        <p:nvPicPr>
          <p:cNvPr id="2" name="図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561" y="737151"/>
            <a:ext cx="4438081" cy="3328561"/>
          </a:xfrm>
          <a:prstGeom prst="rect">
            <a:avLst/>
          </a:prstGeom>
        </p:spPr>
      </p:pic>
      <p:sp>
        <p:nvSpPr>
          <p:cNvPr id="15" name="正方形/長方形 14"/>
          <p:cNvSpPr/>
          <p:nvPr/>
        </p:nvSpPr>
        <p:spPr>
          <a:xfrm>
            <a:off x="4211138" y="3158549"/>
            <a:ext cx="4438081" cy="332856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4283968" y="3391668"/>
            <a:ext cx="4438081"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ja-JP" altLang="en-US" sz="2400" dirty="0" smtClean="0"/>
              <a:t>土地は手放したくない</a:t>
            </a:r>
            <a:endParaRPr kumimoji="1" lang="en-US" altLang="ja-JP" sz="2400" dirty="0" smtClean="0"/>
          </a:p>
          <a:p>
            <a:pPr marL="285750" indent="-285750">
              <a:lnSpc>
                <a:spcPct val="150000"/>
              </a:lnSpc>
              <a:buFont typeface="Arial" panose="020B0604020202020204" pitchFamily="34" charset="0"/>
              <a:buChar char="•"/>
            </a:pPr>
            <a:r>
              <a:rPr lang="ja-JP" altLang="en-US" sz="2400" dirty="0"/>
              <a:t>管理</a:t>
            </a:r>
            <a:r>
              <a:rPr lang="ja-JP" altLang="en-US" sz="2400" dirty="0" smtClean="0"/>
              <a:t>は大変</a:t>
            </a:r>
            <a:endParaRPr lang="en-US" altLang="ja-JP" sz="2400" dirty="0" smtClean="0"/>
          </a:p>
          <a:p>
            <a:pPr marL="285750" indent="-285750">
              <a:lnSpc>
                <a:spcPct val="150000"/>
              </a:lnSpc>
              <a:buFont typeface="Arial" panose="020B0604020202020204" pitchFamily="34" charset="0"/>
              <a:buChar char="•"/>
            </a:pPr>
            <a:r>
              <a:rPr kumimoji="1" lang="ja-JP" altLang="en-US" sz="2400" dirty="0"/>
              <a:t>古く</a:t>
            </a:r>
            <a:r>
              <a:rPr kumimoji="1" lang="ja-JP" altLang="en-US" sz="2400" dirty="0" smtClean="0"/>
              <a:t>なり、周囲に迷惑</a:t>
            </a:r>
            <a:endParaRPr kumimoji="1" lang="en-US" altLang="ja-JP" sz="2400" dirty="0" smtClean="0"/>
          </a:p>
          <a:p>
            <a:pPr marL="285750" indent="-285750">
              <a:lnSpc>
                <a:spcPct val="150000"/>
              </a:lnSpc>
              <a:buFont typeface="Arial" panose="020B0604020202020204" pitchFamily="34" charset="0"/>
              <a:buChar char="•"/>
            </a:pPr>
            <a:r>
              <a:rPr lang="ja-JP" altLang="en-US" sz="2400" dirty="0" smtClean="0"/>
              <a:t>タダでも良いので使ってほしい</a:t>
            </a:r>
            <a:endParaRPr lang="en-US" altLang="ja-JP" sz="2400" dirty="0" smtClean="0"/>
          </a:p>
          <a:p>
            <a:pPr marL="285750" indent="-285750">
              <a:lnSpc>
                <a:spcPct val="150000"/>
              </a:lnSpc>
              <a:buFont typeface="Arial" panose="020B0604020202020204" pitchFamily="34" charset="0"/>
              <a:buChar char="•"/>
            </a:pPr>
            <a:r>
              <a:rPr kumimoji="1" lang="ja-JP" altLang="en-US" sz="2400" dirty="0" smtClean="0"/>
              <a:t>解体費用は出したくない</a:t>
            </a:r>
            <a:endParaRPr kumimoji="1" lang="ja-JP" altLang="en-US" sz="2400" dirty="0"/>
          </a:p>
        </p:txBody>
      </p:sp>
    </p:spTree>
    <p:extLst>
      <p:ext uri="{BB962C8B-B14F-4D97-AF65-F5344CB8AC3E}">
        <p14:creationId xmlns:p14="http://schemas.microsoft.com/office/powerpoint/2010/main" val="1720364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角丸四角形 150"/>
          <p:cNvSpPr/>
          <p:nvPr/>
        </p:nvSpPr>
        <p:spPr>
          <a:xfrm>
            <a:off x="487958" y="741780"/>
            <a:ext cx="6100266" cy="1952953"/>
          </a:xfrm>
          <a:prstGeom prst="roundRect">
            <a:avLst>
              <a:gd name="adj" fmla="val 53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631884" y="1172890"/>
            <a:ext cx="566622" cy="10931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400" dirty="0" smtClean="0">
                <a:solidFill>
                  <a:schemeClr val="bg1"/>
                </a:solidFill>
              </a:rPr>
              <a:t>建設</a:t>
            </a:r>
            <a:endParaRPr kumimoji="1" lang="ja-JP" altLang="en-US" sz="2400" dirty="0">
              <a:solidFill>
                <a:schemeClr val="bg1"/>
              </a:solidFill>
            </a:endParaRPr>
          </a:p>
        </p:txBody>
      </p:sp>
      <p:sp>
        <p:nvSpPr>
          <p:cNvPr id="8" name="正方形/長方形 7"/>
          <p:cNvSpPr/>
          <p:nvPr/>
        </p:nvSpPr>
        <p:spPr>
          <a:xfrm>
            <a:off x="1303815" y="3789039"/>
            <a:ext cx="5089281" cy="1471819"/>
          </a:xfrm>
          <a:prstGeom prst="rect">
            <a:avLst/>
          </a:prstGeom>
          <a:solidFill>
            <a:schemeClr val="accent1">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smtClean="0">
                <a:solidFill>
                  <a:schemeClr val="tx1"/>
                </a:solidFill>
              </a:rPr>
              <a:t>NPO </a:t>
            </a:r>
            <a:r>
              <a:rPr lang="ja-JP" altLang="en-US" sz="2400" dirty="0" smtClean="0">
                <a:solidFill>
                  <a:schemeClr val="tx1"/>
                </a:solidFill>
              </a:rPr>
              <a:t>湯島まちづくり機構</a:t>
            </a:r>
            <a:r>
              <a:rPr lang="ja-JP" altLang="en-US" sz="2000" dirty="0" smtClean="0">
                <a:solidFill>
                  <a:schemeClr val="tx1"/>
                </a:solidFill>
              </a:rPr>
              <a:t>（仮）</a:t>
            </a:r>
            <a:endParaRPr lang="en-US" altLang="ja-JP" sz="2000" dirty="0" smtClean="0">
              <a:solidFill>
                <a:schemeClr val="tx1"/>
              </a:solidFill>
            </a:endParaRPr>
          </a:p>
          <a:p>
            <a:pPr algn="ctr"/>
            <a:r>
              <a:rPr lang="ja-JP" altLang="en-US" sz="2400" dirty="0" smtClean="0">
                <a:solidFill>
                  <a:schemeClr val="tx1"/>
                </a:solidFill>
              </a:rPr>
              <a:t>（地元住民、学識者、商工会</a:t>
            </a:r>
            <a:r>
              <a:rPr lang="ja-JP" altLang="en-US" dirty="0" smtClean="0">
                <a:solidFill>
                  <a:schemeClr val="tx1"/>
                </a:solidFill>
              </a:rPr>
              <a:t>など</a:t>
            </a:r>
            <a:r>
              <a:rPr lang="ja-JP" altLang="en-US" sz="2400" dirty="0" smtClean="0">
                <a:solidFill>
                  <a:schemeClr val="tx1"/>
                </a:solidFill>
              </a:rPr>
              <a:t>）</a:t>
            </a:r>
            <a:endParaRPr lang="en-US" altLang="ja-JP" sz="2400" dirty="0" smtClean="0">
              <a:solidFill>
                <a:schemeClr val="tx1"/>
              </a:solidFill>
            </a:endParaRPr>
          </a:p>
          <a:p>
            <a:pPr algn="ctr"/>
            <a:r>
              <a:rPr lang="ja-JP" altLang="en-US" sz="2400" dirty="0">
                <a:solidFill>
                  <a:srgbClr val="FF0000"/>
                </a:solidFill>
              </a:rPr>
              <a:t>空き家</a:t>
            </a:r>
            <a:r>
              <a:rPr lang="ja-JP" altLang="en-US" sz="2400" dirty="0" smtClean="0">
                <a:solidFill>
                  <a:srgbClr val="FF0000"/>
                </a:solidFill>
              </a:rPr>
              <a:t>の活用計画・管理運営</a:t>
            </a:r>
            <a:endParaRPr lang="en-US" altLang="ja-JP" sz="2400" dirty="0" smtClean="0">
              <a:solidFill>
                <a:srgbClr val="FF0000"/>
              </a:solidFill>
            </a:endParaRPr>
          </a:p>
        </p:txBody>
      </p:sp>
      <p:sp>
        <p:nvSpPr>
          <p:cNvPr id="10" name="円/楕円 9"/>
          <p:cNvSpPr/>
          <p:nvPr/>
        </p:nvSpPr>
        <p:spPr>
          <a:xfrm>
            <a:off x="6836460" y="2996952"/>
            <a:ext cx="1821540" cy="1821540"/>
          </a:xfrm>
          <a:prstGeom prst="ellipse">
            <a:avLst/>
          </a:prstGeom>
          <a:solidFill>
            <a:schemeClr val="accent6">
              <a:lumMod val="20000"/>
              <a:lumOff val="80000"/>
            </a:schemeClr>
          </a:solidFill>
          <a:ln w="38100">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400" dirty="0" smtClean="0">
                <a:solidFill>
                  <a:schemeClr val="tx1"/>
                </a:solidFill>
              </a:rPr>
              <a:t>NET</a:t>
            </a:r>
            <a:r>
              <a:rPr kumimoji="1" lang="ja-JP" altLang="en-US" sz="2400" dirty="0" smtClean="0">
                <a:solidFill>
                  <a:schemeClr val="tx1"/>
                </a:solidFill>
              </a:rPr>
              <a:t>公開</a:t>
            </a:r>
            <a:endParaRPr kumimoji="1" lang="en-US" altLang="ja-JP" sz="2400" dirty="0" smtClean="0">
              <a:solidFill>
                <a:schemeClr val="tx1"/>
              </a:solidFill>
            </a:endParaRPr>
          </a:p>
          <a:p>
            <a:pPr algn="ctr"/>
            <a:endParaRPr kumimoji="1" lang="en-US" altLang="ja-JP" sz="1050" dirty="0" smtClean="0">
              <a:solidFill>
                <a:schemeClr val="tx1"/>
              </a:solidFill>
            </a:endParaRPr>
          </a:p>
          <a:p>
            <a:pPr algn="ctr"/>
            <a:r>
              <a:rPr kumimoji="1" lang="ja-JP" altLang="en-US" sz="2400" dirty="0" smtClean="0">
                <a:solidFill>
                  <a:schemeClr val="tx1"/>
                </a:solidFill>
              </a:rPr>
              <a:t>ファンド</a:t>
            </a:r>
            <a:endParaRPr kumimoji="1" lang="en-US" altLang="ja-JP" sz="2400" dirty="0" smtClean="0">
              <a:solidFill>
                <a:schemeClr val="tx1"/>
              </a:solidFill>
            </a:endParaRPr>
          </a:p>
          <a:p>
            <a:pPr algn="ctr"/>
            <a:r>
              <a:rPr lang="ja-JP" altLang="en-US" sz="2400" dirty="0" smtClean="0">
                <a:solidFill>
                  <a:schemeClr val="tx1"/>
                </a:solidFill>
              </a:rPr>
              <a:t>募集</a:t>
            </a:r>
            <a:endParaRPr kumimoji="1" lang="ja-JP" altLang="en-US" sz="2400" dirty="0">
              <a:solidFill>
                <a:schemeClr val="tx1"/>
              </a:solidFill>
            </a:endParaRPr>
          </a:p>
        </p:txBody>
      </p:sp>
      <p:sp>
        <p:nvSpPr>
          <p:cNvPr id="66"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空き家活用（再生）のスキーム</a:t>
            </a:r>
          </a:p>
        </p:txBody>
      </p:sp>
      <p:cxnSp>
        <p:nvCxnSpPr>
          <p:cNvPr id="77" name="直線矢印コネクタ 76"/>
          <p:cNvCxnSpPr>
            <a:stCxn id="113" idx="3"/>
            <a:endCxn id="65" idx="1"/>
          </p:cNvCxnSpPr>
          <p:nvPr/>
        </p:nvCxnSpPr>
        <p:spPr>
          <a:xfrm>
            <a:off x="2555776" y="1720601"/>
            <a:ext cx="637954" cy="1603"/>
          </a:xfrm>
          <a:prstGeom prst="straightConnector1">
            <a:avLst/>
          </a:prstGeom>
          <a:ln w="57150">
            <a:solidFill>
              <a:schemeClr val="bg1">
                <a:lumMod val="50000"/>
              </a:schemeClr>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a:stCxn id="65" idx="3"/>
            <a:endCxn id="6" idx="1"/>
          </p:cNvCxnSpPr>
          <p:nvPr/>
        </p:nvCxnSpPr>
        <p:spPr>
          <a:xfrm flipV="1">
            <a:off x="4993930" y="1719441"/>
            <a:ext cx="637954" cy="2763"/>
          </a:xfrm>
          <a:prstGeom prst="straightConnector1">
            <a:avLst/>
          </a:prstGeom>
          <a:ln w="57150">
            <a:solidFill>
              <a:schemeClr val="bg1">
                <a:lumMod val="50000"/>
              </a:schemeClr>
            </a:solidFill>
            <a:headEnd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endCxn id="6" idx="3"/>
          </p:cNvCxnSpPr>
          <p:nvPr/>
        </p:nvCxnSpPr>
        <p:spPr>
          <a:xfrm flipH="1">
            <a:off x="6198506" y="1719441"/>
            <a:ext cx="637955" cy="0"/>
          </a:xfrm>
          <a:prstGeom prst="straightConnector1">
            <a:avLst/>
          </a:prstGeom>
          <a:ln w="57150">
            <a:solidFill>
              <a:schemeClr val="bg1">
                <a:lumMod val="50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98" name="右矢印 97"/>
          <p:cNvSpPr/>
          <p:nvPr/>
        </p:nvSpPr>
        <p:spPr>
          <a:xfrm rot="16200000">
            <a:off x="3210005" y="2862606"/>
            <a:ext cx="1276899" cy="575967"/>
          </a:xfrm>
          <a:prstGeom prst="rightArrow">
            <a:avLst>
              <a:gd name="adj1" fmla="val 42842"/>
              <a:gd name="adj2" fmla="val 37600"/>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153" name="グループ化 152"/>
          <p:cNvGrpSpPr/>
          <p:nvPr/>
        </p:nvGrpSpPr>
        <p:grpSpPr>
          <a:xfrm>
            <a:off x="487958" y="5322656"/>
            <a:ext cx="8170041" cy="1168485"/>
            <a:chOff x="487958" y="5322656"/>
            <a:chExt cx="8170041" cy="1168485"/>
          </a:xfrm>
        </p:grpSpPr>
        <p:sp>
          <p:nvSpPr>
            <p:cNvPr id="152" name="角丸四角形 151"/>
            <p:cNvSpPr/>
            <p:nvPr/>
          </p:nvSpPr>
          <p:spPr>
            <a:xfrm>
              <a:off x="487958" y="5322656"/>
              <a:ext cx="8170041" cy="1164454"/>
            </a:xfrm>
            <a:prstGeom prst="roundRect">
              <a:avLst>
                <a:gd name="adj" fmla="val 531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p:cNvGrpSpPr/>
            <p:nvPr/>
          </p:nvGrpSpPr>
          <p:grpSpPr>
            <a:xfrm>
              <a:off x="757811" y="5604480"/>
              <a:ext cx="5337350" cy="886661"/>
              <a:chOff x="1489629" y="5762852"/>
              <a:chExt cx="5337350" cy="886661"/>
            </a:xfrm>
          </p:grpSpPr>
          <p:grpSp>
            <p:nvGrpSpPr>
              <p:cNvPr id="30" name="グループ化 29"/>
              <p:cNvGrpSpPr/>
              <p:nvPr/>
            </p:nvGrpSpPr>
            <p:grpSpPr>
              <a:xfrm>
                <a:off x="1489629" y="5762852"/>
                <a:ext cx="1246867" cy="886661"/>
                <a:chOff x="3802756" y="4725144"/>
                <a:chExt cx="2329009" cy="1656184"/>
              </a:xfrm>
            </p:grpSpPr>
            <p:sp>
              <p:nvSpPr>
                <p:cNvPr id="31" name="上矢印 30"/>
                <p:cNvSpPr/>
                <p:nvPr/>
              </p:nvSpPr>
              <p:spPr>
                <a:xfrm>
                  <a:off x="3802756" y="4725144"/>
                  <a:ext cx="2329009" cy="1656184"/>
                </a:xfrm>
                <a:prstGeom prst="upArrow">
                  <a:avLst>
                    <a:gd name="adj1" fmla="val 65556"/>
                    <a:gd name="adj2"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rot="5400000">
                  <a:off x="4200509" y="4903455"/>
                  <a:ext cx="500638" cy="2880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p:cNvGrpSpPr/>
                <p:nvPr/>
              </p:nvGrpSpPr>
              <p:grpSpPr>
                <a:xfrm>
                  <a:off x="4677427" y="5553233"/>
                  <a:ext cx="614653" cy="478014"/>
                  <a:chOff x="4460415" y="5661245"/>
                  <a:chExt cx="609550" cy="474045"/>
                </a:xfrm>
              </p:grpSpPr>
              <p:sp>
                <p:nvSpPr>
                  <p:cNvPr id="34" name="正方形/長方形 33"/>
                  <p:cNvSpPr/>
                  <p:nvPr/>
                </p:nvSpPr>
                <p:spPr>
                  <a:xfrm>
                    <a:off x="4460415" y="5661248"/>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781963" y="5661245"/>
                    <a:ext cx="288000" cy="21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446041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78196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8" name="グループ化 37"/>
              <p:cNvGrpSpPr/>
              <p:nvPr/>
            </p:nvGrpSpPr>
            <p:grpSpPr>
              <a:xfrm>
                <a:off x="2853123" y="5762852"/>
                <a:ext cx="1246867" cy="886661"/>
                <a:chOff x="3802756" y="4725144"/>
                <a:chExt cx="2329009" cy="1656184"/>
              </a:xfrm>
            </p:grpSpPr>
            <p:sp>
              <p:nvSpPr>
                <p:cNvPr id="39" name="上矢印 38"/>
                <p:cNvSpPr/>
                <p:nvPr/>
              </p:nvSpPr>
              <p:spPr>
                <a:xfrm>
                  <a:off x="3802756" y="4725144"/>
                  <a:ext cx="2329009" cy="1656184"/>
                </a:xfrm>
                <a:prstGeom prst="upArrow">
                  <a:avLst>
                    <a:gd name="adj1" fmla="val 65556"/>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5400000">
                  <a:off x="4200509" y="4903455"/>
                  <a:ext cx="500638" cy="2880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p:cNvGrpSpPr/>
                <p:nvPr/>
              </p:nvGrpSpPr>
              <p:grpSpPr>
                <a:xfrm>
                  <a:off x="4677427" y="5553233"/>
                  <a:ext cx="614653" cy="478014"/>
                  <a:chOff x="4460415" y="5661245"/>
                  <a:chExt cx="609550" cy="474045"/>
                </a:xfrm>
              </p:grpSpPr>
              <p:sp>
                <p:nvSpPr>
                  <p:cNvPr id="42" name="正方形/長方形 41"/>
                  <p:cNvSpPr/>
                  <p:nvPr/>
                </p:nvSpPr>
                <p:spPr>
                  <a:xfrm>
                    <a:off x="4460415" y="5661248"/>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781963" y="5661245"/>
                    <a:ext cx="288000" cy="21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46041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78196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6" name="グループ化 45"/>
              <p:cNvGrpSpPr/>
              <p:nvPr/>
            </p:nvGrpSpPr>
            <p:grpSpPr>
              <a:xfrm>
                <a:off x="5580112" y="5762852"/>
                <a:ext cx="1246867" cy="886661"/>
                <a:chOff x="3802756" y="4725144"/>
                <a:chExt cx="2329009" cy="1656184"/>
              </a:xfrm>
            </p:grpSpPr>
            <p:sp>
              <p:nvSpPr>
                <p:cNvPr id="47" name="上矢印 46"/>
                <p:cNvSpPr/>
                <p:nvPr/>
              </p:nvSpPr>
              <p:spPr>
                <a:xfrm>
                  <a:off x="3802756" y="4725144"/>
                  <a:ext cx="2329009" cy="1656184"/>
                </a:xfrm>
                <a:prstGeom prst="upArrow">
                  <a:avLst>
                    <a:gd name="adj1" fmla="val 65556"/>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rot="5400000">
                  <a:off x="4200509" y="4903455"/>
                  <a:ext cx="500638" cy="2880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p:cNvGrpSpPr/>
                <p:nvPr/>
              </p:nvGrpSpPr>
              <p:grpSpPr>
                <a:xfrm>
                  <a:off x="4677427" y="5553233"/>
                  <a:ext cx="614653" cy="478014"/>
                  <a:chOff x="4460415" y="5661245"/>
                  <a:chExt cx="609550" cy="474045"/>
                </a:xfrm>
              </p:grpSpPr>
              <p:sp>
                <p:nvSpPr>
                  <p:cNvPr id="50" name="正方形/長方形 49"/>
                  <p:cNvSpPr/>
                  <p:nvPr/>
                </p:nvSpPr>
                <p:spPr>
                  <a:xfrm>
                    <a:off x="4460415" y="5661248"/>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4781963" y="5661245"/>
                    <a:ext cx="288000" cy="21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46041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478196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4" name="グループ化 53"/>
              <p:cNvGrpSpPr/>
              <p:nvPr/>
            </p:nvGrpSpPr>
            <p:grpSpPr>
              <a:xfrm>
                <a:off x="4216617" y="5762852"/>
                <a:ext cx="1246867" cy="886661"/>
                <a:chOff x="3802756" y="4725144"/>
                <a:chExt cx="2329009" cy="1656184"/>
              </a:xfrm>
            </p:grpSpPr>
            <p:sp>
              <p:nvSpPr>
                <p:cNvPr id="55" name="上矢印 54"/>
                <p:cNvSpPr/>
                <p:nvPr/>
              </p:nvSpPr>
              <p:spPr>
                <a:xfrm>
                  <a:off x="3802756" y="4725144"/>
                  <a:ext cx="2329009" cy="1656184"/>
                </a:xfrm>
                <a:prstGeom prst="upArrow">
                  <a:avLst>
                    <a:gd name="adj1" fmla="val 65556"/>
                    <a:gd name="adj2" fmla="val 500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rot="5400000">
                  <a:off x="4200509" y="4903455"/>
                  <a:ext cx="500638" cy="2880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p:cNvGrpSpPr/>
                <p:nvPr/>
              </p:nvGrpSpPr>
              <p:grpSpPr>
                <a:xfrm>
                  <a:off x="4677427" y="5553233"/>
                  <a:ext cx="614653" cy="478014"/>
                  <a:chOff x="4460415" y="5661245"/>
                  <a:chExt cx="609550" cy="474045"/>
                </a:xfrm>
              </p:grpSpPr>
              <p:sp>
                <p:nvSpPr>
                  <p:cNvPr id="58" name="正方形/長方形 57"/>
                  <p:cNvSpPr/>
                  <p:nvPr/>
                </p:nvSpPr>
                <p:spPr>
                  <a:xfrm>
                    <a:off x="4460415" y="5661248"/>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4781963" y="5661245"/>
                    <a:ext cx="288000" cy="21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446041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4781965" y="5919290"/>
                    <a:ext cx="288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99" name="テキスト ボックス 98"/>
            <p:cNvSpPr txBox="1"/>
            <p:nvPr/>
          </p:nvSpPr>
          <p:spPr>
            <a:xfrm>
              <a:off x="6228184" y="5704828"/>
              <a:ext cx="2377574" cy="400110"/>
            </a:xfrm>
            <a:prstGeom prst="rect">
              <a:avLst/>
            </a:prstGeom>
            <a:noFill/>
          </p:spPr>
          <p:txBody>
            <a:bodyPr wrap="none" rtlCol="0">
              <a:spAutoFit/>
            </a:bodyPr>
            <a:lstStyle/>
            <a:p>
              <a:r>
                <a:rPr lang="ja-JP" altLang="en-US" sz="2000" dirty="0"/>
                <a:t>所有者</a:t>
              </a:r>
              <a:r>
                <a:rPr kumimoji="1" lang="ja-JP" altLang="en-US" sz="2000" dirty="0" smtClean="0"/>
                <a:t>などとの協議</a:t>
              </a:r>
              <a:endParaRPr kumimoji="1" lang="ja-JP" altLang="en-US" sz="2000" dirty="0"/>
            </a:p>
          </p:txBody>
        </p:sp>
      </p:grpSp>
      <p:sp>
        <p:nvSpPr>
          <p:cNvPr id="101" name="正方形/長方形 100"/>
          <p:cNvSpPr/>
          <p:nvPr/>
        </p:nvSpPr>
        <p:spPr>
          <a:xfrm>
            <a:off x="1303816" y="3057697"/>
            <a:ext cx="5089280" cy="461665"/>
          </a:xfrm>
          <a:prstGeom prst="rect">
            <a:avLst/>
          </a:prstGeom>
          <a:solidFill>
            <a:schemeClr val="bg1">
              <a:alpha val="60000"/>
            </a:schemeClr>
          </a:solidFill>
          <a:ln w="12700">
            <a:solidFill>
              <a:schemeClr val="bg1">
                <a:lumMod val="65000"/>
              </a:schemeClr>
            </a:solidFill>
          </a:ln>
        </p:spPr>
        <p:txBody>
          <a:bodyPr wrap="square">
            <a:spAutoFit/>
          </a:bodyPr>
          <a:lstStyle/>
          <a:p>
            <a:pPr algn="ctr"/>
            <a:r>
              <a:rPr lang="ja-JP" altLang="en-US" sz="2400" dirty="0"/>
              <a:t>設計案　見積りの妥当性を評価</a:t>
            </a:r>
            <a:endParaRPr lang="en-US" altLang="ja-JP" sz="2400" dirty="0"/>
          </a:p>
        </p:txBody>
      </p:sp>
      <p:graphicFrame>
        <p:nvGraphicFramePr>
          <p:cNvPr id="113" name="表 112"/>
          <p:cNvGraphicFramePr>
            <a:graphicFrameLocks noGrp="1"/>
          </p:cNvGraphicFramePr>
          <p:nvPr>
            <p:extLst>
              <p:ext uri="{D42A27DB-BD31-4B8C-83A1-F6EECF244321}">
                <p14:modId xmlns:p14="http://schemas.microsoft.com/office/powerpoint/2010/main" val="3692347459"/>
              </p:ext>
            </p:extLst>
          </p:nvPr>
        </p:nvGraphicFramePr>
        <p:xfrm>
          <a:off x="755576" y="1035633"/>
          <a:ext cx="1800200" cy="1369936"/>
        </p:xfrm>
        <a:graphic>
          <a:graphicData uri="http://schemas.openxmlformats.org/drawingml/2006/table">
            <a:tbl>
              <a:tblPr firstRow="1" bandRow="1">
                <a:tableStyleId>{69012ECD-51FC-41F1-AA8D-1B2483CD663E}</a:tableStyleId>
              </a:tblPr>
              <a:tblGrid>
                <a:gridCol w="1800200"/>
              </a:tblGrid>
              <a:tr h="445288">
                <a:tc>
                  <a:txBody>
                    <a:bodyPr/>
                    <a:lstStyle/>
                    <a:p>
                      <a:pPr algn="ctr"/>
                      <a:r>
                        <a:rPr kumimoji="1" lang="ja-JP" altLang="en-US" sz="2000" dirty="0" smtClean="0"/>
                        <a:t>設計</a:t>
                      </a:r>
                      <a:endParaRPr kumimoji="1" lang="ja-JP" altLang="en-US" sz="2000" dirty="0"/>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924648">
                <a:tc>
                  <a:txBody>
                    <a:bodyPr/>
                    <a:lstStyle/>
                    <a:p>
                      <a:pPr algn="ctr"/>
                      <a:r>
                        <a:rPr kumimoji="1" lang="ja-JP" altLang="en-US" sz="2400" dirty="0" smtClean="0"/>
                        <a:t>学生</a:t>
                      </a:r>
                      <a:r>
                        <a:rPr kumimoji="1" lang="en-US" altLang="ja-JP" sz="2400" dirty="0" smtClean="0"/>
                        <a:t>(</a:t>
                      </a:r>
                      <a:r>
                        <a:rPr kumimoji="1" lang="ja-JP" altLang="en-US" sz="2400" dirty="0" smtClean="0"/>
                        <a:t>演習</a:t>
                      </a:r>
                      <a:r>
                        <a:rPr kumimoji="1" lang="en-US" altLang="ja-JP" sz="2400" dirty="0" smtClean="0"/>
                        <a:t>)</a:t>
                      </a:r>
                      <a:endParaRPr kumimoji="1" lang="ja-JP" altLang="en-US" sz="2400" dirty="0"/>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9525" cap="flat" cmpd="sng" algn="ctr">
                      <a:noFill/>
                      <a:prstDash val="soli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graphicFrame>
        <p:nvGraphicFramePr>
          <p:cNvPr id="65" name="表 64"/>
          <p:cNvGraphicFramePr>
            <a:graphicFrameLocks noGrp="1"/>
          </p:cNvGraphicFramePr>
          <p:nvPr>
            <p:extLst>
              <p:ext uri="{D42A27DB-BD31-4B8C-83A1-F6EECF244321}">
                <p14:modId xmlns:p14="http://schemas.microsoft.com/office/powerpoint/2010/main" val="149009474"/>
              </p:ext>
            </p:extLst>
          </p:nvPr>
        </p:nvGraphicFramePr>
        <p:xfrm>
          <a:off x="3193730" y="1038839"/>
          <a:ext cx="1800200" cy="1366730"/>
        </p:xfrm>
        <a:graphic>
          <a:graphicData uri="http://schemas.openxmlformats.org/drawingml/2006/table">
            <a:tbl>
              <a:tblPr firstRow="1" bandRow="1">
                <a:tableStyleId>{69012ECD-51FC-41F1-AA8D-1B2483CD663E}</a:tableStyleId>
              </a:tblPr>
              <a:tblGrid>
                <a:gridCol w="1800200"/>
              </a:tblGrid>
              <a:tr h="441921">
                <a:tc>
                  <a:txBody>
                    <a:bodyPr/>
                    <a:lstStyle/>
                    <a:p>
                      <a:pPr algn="ctr"/>
                      <a:r>
                        <a:rPr kumimoji="1" lang="ja-JP" altLang="en-US" sz="2000" dirty="0" smtClean="0"/>
                        <a:t>工事費見積り</a:t>
                      </a:r>
                      <a:endParaRPr kumimoji="1" lang="ja-JP" altLang="en-US" sz="2000" dirty="0"/>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924809">
                <a:tc>
                  <a:txBody>
                    <a:bodyPr/>
                    <a:lstStyle/>
                    <a:p>
                      <a:pPr algn="ctr"/>
                      <a:r>
                        <a:rPr kumimoji="1" lang="ja-JP" altLang="en-US" sz="2400" dirty="0" smtClean="0"/>
                        <a:t>地元工務店</a:t>
                      </a:r>
                      <a:endParaRPr kumimoji="1" lang="ja-JP" altLang="en-US" sz="2400" dirty="0"/>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graphicFrame>
        <p:nvGraphicFramePr>
          <p:cNvPr id="67" name="表 66"/>
          <p:cNvGraphicFramePr>
            <a:graphicFrameLocks noGrp="1"/>
          </p:cNvGraphicFramePr>
          <p:nvPr>
            <p:extLst>
              <p:ext uri="{D42A27DB-BD31-4B8C-83A1-F6EECF244321}">
                <p14:modId xmlns:p14="http://schemas.microsoft.com/office/powerpoint/2010/main" val="3304569526"/>
              </p:ext>
            </p:extLst>
          </p:nvPr>
        </p:nvGraphicFramePr>
        <p:xfrm>
          <a:off x="6836460" y="1033310"/>
          <a:ext cx="1800200" cy="1387577"/>
        </p:xfrm>
        <a:graphic>
          <a:graphicData uri="http://schemas.openxmlformats.org/drawingml/2006/table">
            <a:tbl>
              <a:tblPr firstRow="1" bandRow="1">
                <a:tableStyleId>{69012ECD-51FC-41F1-AA8D-1B2483CD663E}</a:tableStyleId>
              </a:tblPr>
              <a:tblGrid>
                <a:gridCol w="1800200"/>
              </a:tblGrid>
              <a:tr h="437353">
                <a:tc>
                  <a:txBody>
                    <a:bodyPr/>
                    <a:lstStyle/>
                    <a:p>
                      <a:pPr algn="ctr"/>
                      <a:r>
                        <a:rPr kumimoji="1" lang="ja-JP" altLang="en-US" sz="2000" dirty="0" smtClean="0"/>
                        <a:t>出資</a:t>
                      </a:r>
                      <a:endParaRPr kumimoji="1" lang="ja-JP" altLang="en-US" sz="2000" dirty="0"/>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accent3"/>
                    </a:solidFill>
                  </a:tcPr>
                </a:tc>
              </a:tr>
              <a:tr h="950224">
                <a:tc>
                  <a:txBody>
                    <a:bodyPr/>
                    <a:lstStyle/>
                    <a:p>
                      <a:pPr algn="ctr"/>
                      <a:r>
                        <a:rPr kumimoji="1" lang="ja-JP" altLang="en-US" sz="2400" dirty="0" smtClean="0"/>
                        <a:t>大学同窓生島出身者等</a:t>
                      </a:r>
                      <a:endParaRPr kumimoji="1" lang="ja-JP" altLang="en-US" sz="2400" dirty="0"/>
                    </a:p>
                  </a:txBody>
                  <a:tcPr anchor="ctr">
                    <a:lnL w="38100" cap="flat" cmpd="sng" algn="ctr">
                      <a:solidFill>
                        <a:schemeClr val="accent3"/>
                      </a:solidFill>
                      <a:prstDash val="solid"/>
                      <a:round/>
                      <a:headEnd type="none" w="med" len="med"/>
                      <a:tailEnd type="none" w="med" len="med"/>
                    </a:lnL>
                    <a:lnR w="38100" cap="flat" cmpd="sng" algn="ctr">
                      <a:solidFill>
                        <a:schemeClr val="accent3"/>
                      </a:solidFill>
                      <a:prstDash val="solid"/>
                      <a:round/>
                      <a:headEnd type="none" w="med" len="med"/>
                      <a:tailEnd type="none" w="med" len="med"/>
                    </a:lnR>
                    <a:lnT w="9525" cap="flat" cmpd="sng" algn="ctr">
                      <a:noFill/>
                      <a:prstDash val="soli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r>
            </a:tbl>
          </a:graphicData>
        </a:graphic>
      </p:graphicFrame>
      <p:cxnSp>
        <p:nvCxnSpPr>
          <p:cNvPr id="68" name="直線矢印コネクタ 67"/>
          <p:cNvCxnSpPr/>
          <p:nvPr/>
        </p:nvCxnSpPr>
        <p:spPr>
          <a:xfrm>
            <a:off x="5781745" y="5010997"/>
            <a:ext cx="745037" cy="623317"/>
          </a:xfrm>
          <a:prstGeom prst="straightConnector1">
            <a:avLst/>
          </a:prstGeom>
          <a:ln w="57150">
            <a:solidFill>
              <a:schemeClr val="bg1">
                <a:lumMod val="50000"/>
              </a:schemeClr>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611560" y="5445224"/>
            <a:ext cx="1509745" cy="1296144"/>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矢印コネクタ 73"/>
          <p:cNvCxnSpPr>
            <a:stCxn id="101" idx="3"/>
          </p:cNvCxnSpPr>
          <p:nvPr/>
        </p:nvCxnSpPr>
        <p:spPr>
          <a:xfrm>
            <a:off x="6393096" y="3288530"/>
            <a:ext cx="522054" cy="299220"/>
          </a:xfrm>
          <a:prstGeom prst="straightConnector1">
            <a:avLst/>
          </a:prstGeom>
          <a:ln w="57150">
            <a:solidFill>
              <a:schemeClr val="bg1">
                <a:lumMod val="50000"/>
              </a:schemeClr>
            </a:solidFill>
            <a:headEnd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a:stCxn id="10" idx="0"/>
            <a:endCxn id="67" idx="2"/>
          </p:cNvCxnSpPr>
          <p:nvPr/>
        </p:nvCxnSpPr>
        <p:spPr>
          <a:xfrm flipH="1" flipV="1">
            <a:off x="7736560" y="2420887"/>
            <a:ext cx="10670" cy="576065"/>
          </a:xfrm>
          <a:prstGeom prst="straightConnector1">
            <a:avLst/>
          </a:prstGeom>
          <a:ln w="57150">
            <a:solidFill>
              <a:schemeClr val="bg1">
                <a:lumMod val="50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28" name="円弧 27"/>
          <p:cNvSpPr/>
          <p:nvPr/>
        </p:nvSpPr>
        <p:spPr>
          <a:xfrm rot="18774970" flipH="1">
            <a:off x="227109" y="1420497"/>
            <a:ext cx="4972913" cy="4974450"/>
          </a:xfrm>
          <a:prstGeom prst="arc">
            <a:avLst>
              <a:gd name="adj1" fmla="val 16496030"/>
              <a:gd name="adj2" fmla="val 21316062"/>
            </a:avLst>
          </a:prstGeom>
          <a:ln w="38100">
            <a:solidFill>
              <a:schemeClr val="tx2"/>
            </a:solidFill>
            <a:headEnd type="triangle" w="lg" len="lg"/>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81049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6" name="タイトル 1"/>
          <p:cNvSpPr txBox="1">
            <a:spLocks/>
          </p:cNvSpPr>
          <p:nvPr/>
        </p:nvSpPr>
        <p:spPr>
          <a:xfrm>
            <a:off x="1958" y="0"/>
            <a:ext cx="9142042" cy="370890"/>
          </a:xfrm>
          <a:prstGeom prst="rect">
            <a:avLst/>
          </a:prstGeom>
          <a:solidFill>
            <a:schemeClr val="bg1">
              <a:lumMod val="95000"/>
              <a:alpha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学生</a:t>
            </a:r>
            <a:r>
              <a:rPr lang="ja-JP" altLang="en-US" sz="2400" dirty="0" smtClean="0"/>
              <a:t>による設計提案（現状）</a:t>
            </a:r>
            <a:endParaRPr lang="ja-JP" altLang="en-US" sz="2400" dirty="0"/>
          </a:p>
        </p:txBody>
      </p:sp>
    </p:spTree>
    <p:extLst>
      <p:ext uri="{BB962C8B-B14F-4D97-AF65-F5344CB8AC3E}">
        <p14:creationId xmlns:p14="http://schemas.microsoft.com/office/powerpoint/2010/main" val="4170419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TotalTime>
  <Words>1105</Words>
  <Application>Microsoft Office PowerPoint</Application>
  <PresentationFormat>画面に合わせる (4:3)</PresentationFormat>
  <Paragraphs>213</Paragraphs>
  <Slides>25</Slides>
  <Notes>14</Notes>
  <HiddenSlides>0</HiddenSlides>
  <MMClips>1</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学生1人に\1,000-の補助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thothhouse3</dc:creator>
  <cp:lastModifiedBy>thothhouse3</cp:lastModifiedBy>
  <cp:revision>150</cp:revision>
  <dcterms:created xsi:type="dcterms:W3CDTF">2013-10-10T01:19:11Z</dcterms:created>
  <dcterms:modified xsi:type="dcterms:W3CDTF">2013-11-02T02:48:10Z</dcterms:modified>
</cp:coreProperties>
</file>