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9" r:id="rId3"/>
    <p:sldId id="266" r:id="rId4"/>
    <p:sldId id="270" r:id="rId5"/>
    <p:sldId id="271" r:id="rId6"/>
    <p:sldId id="275" r:id="rId7"/>
    <p:sldId id="276" r:id="rId8"/>
    <p:sldId id="280" r:id="rId9"/>
    <p:sldId id="277" r:id="rId10"/>
    <p:sldId id="291" r:id="rId11"/>
    <p:sldId id="279" r:id="rId12"/>
    <p:sldId id="278" r:id="rId13"/>
    <p:sldId id="281" r:id="rId14"/>
    <p:sldId id="274" r:id="rId15"/>
    <p:sldId id="283" r:id="rId16"/>
    <p:sldId id="284" r:id="rId17"/>
    <p:sldId id="285" r:id="rId18"/>
    <p:sldId id="287" r:id="rId19"/>
    <p:sldId id="286" r:id="rId20"/>
    <p:sldId id="289" r:id="rId21"/>
    <p:sldId id="290" r:id="rId22"/>
  </p:sldIdLst>
  <p:sldSz cx="9144000" cy="6858000" type="screen4x3"/>
  <p:notesSz cx="6797675" cy="99250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3304"/>
    <a:srgbClr val="FFE4AF"/>
    <a:srgbClr val="FFE6CD"/>
    <a:srgbClr val="FFEFFF"/>
    <a:srgbClr val="F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366" autoAdjust="0"/>
  </p:normalViewPr>
  <p:slideViewPr>
    <p:cSldViewPr>
      <p:cViewPr varScale="1">
        <p:scale>
          <a:sx n="78" d="100"/>
          <a:sy n="78" d="100"/>
        </p:scale>
        <p:origin x="-13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13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08"/>
          </a:xfrm>
          <a:prstGeom prst="rect">
            <a:avLst/>
          </a:prstGeom>
        </p:spPr>
        <p:txBody>
          <a:bodyPr vert="horz" lIns="91421" tIns="45711" rIns="91421"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08"/>
          </a:xfrm>
          <a:prstGeom prst="rect">
            <a:avLst/>
          </a:prstGeom>
        </p:spPr>
        <p:txBody>
          <a:bodyPr vert="horz" lIns="91421" tIns="45711" rIns="91421" bIns="45711" rtlCol="0"/>
          <a:lstStyle>
            <a:lvl1pPr algn="r">
              <a:defRPr sz="1200"/>
            </a:lvl1pPr>
          </a:lstStyle>
          <a:p>
            <a:fld id="{0E025272-E239-4607-9E3D-DBC591313D77}" type="datetimeFigureOut">
              <a:rPr kumimoji="1" lang="ja-JP" altLang="en-US" smtClean="0"/>
              <a:t>2013/11/2</a:t>
            </a:fld>
            <a:endParaRPr kumimoji="1" lang="ja-JP" altLang="en-US"/>
          </a:p>
        </p:txBody>
      </p:sp>
      <p:sp>
        <p:nvSpPr>
          <p:cNvPr id="4" name="フッター プレースホルダー 3"/>
          <p:cNvSpPr>
            <a:spLocks noGrp="1"/>
          </p:cNvSpPr>
          <p:nvPr>
            <p:ph type="ftr" sz="quarter" idx="2"/>
          </p:nvPr>
        </p:nvSpPr>
        <p:spPr>
          <a:xfrm>
            <a:off x="0" y="9428242"/>
            <a:ext cx="2946400" cy="496808"/>
          </a:xfrm>
          <a:prstGeom prst="rect">
            <a:avLst/>
          </a:prstGeom>
        </p:spPr>
        <p:txBody>
          <a:bodyPr vert="horz" lIns="91421" tIns="45711" rIns="91421"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242"/>
            <a:ext cx="2946400" cy="496808"/>
          </a:xfrm>
          <a:prstGeom prst="rect">
            <a:avLst/>
          </a:prstGeom>
        </p:spPr>
        <p:txBody>
          <a:bodyPr vert="horz" lIns="91421" tIns="45711" rIns="91421" bIns="45711" rtlCol="0" anchor="b"/>
          <a:lstStyle>
            <a:lvl1pPr algn="r">
              <a:defRPr sz="1200"/>
            </a:lvl1pPr>
          </a:lstStyle>
          <a:p>
            <a:fld id="{F8E9D261-2ABD-4407-AF1B-A0817BF43F8E}" type="slidenum">
              <a:rPr kumimoji="1" lang="ja-JP" altLang="en-US" smtClean="0"/>
              <a:t>‹#›</a:t>
            </a:fld>
            <a:endParaRPr kumimoji="1" lang="ja-JP" altLang="en-US"/>
          </a:p>
        </p:txBody>
      </p:sp>
    </p:spTree>
    <p:extLst>
      <p:ext uri="{BB962C8B-B14F-4D97-AF65-F5344CB8AC3E}">
        <p14:creationId xmlns:p14="http://schemas.microsoft.com/office/powerpoint/2010/main" val="2956941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66813" y="141288"/>
            <a:ext cx="4281487" cy="3209925"/>
          </a:xfrm>
          <a:prstGeom prst="rect">
            <a:avLst/>
          </a:prstGeom>
          <a:noFill/>
          <a:ln w="12700">
            <a:solidFill>
              <a:prstClr val="black"/>
            </a:solidFill>
          </a:ln>
        </p:spPr>
        <p:txBody>
          <a:bodyPr vert="horz" lIns="91421" tIns="45711" rIns="91421" bIns="45711" rtlCol="0" anchor="ctr"/>
          <a:lstStyle/>
          <a:p>
            <a:endParaRPr lang="ja-JP" altLang="en-US"/>
          </a:p>
        </p:txBody>
      </p:sp>
      <p:sp>
        <p:nvSpPr>
          <p:cNvPr id="5" name="ノート プレースホルダー 4"/>
          <p:cNvSpPr>
            <a:spLocks noGrp="1"/>
          </p:cNvSpPr>
          <p:nvPr>
            <p:ph type="body" sz="quarter" idx="3"/>
          </p:nvPr>
        </p:nvSpPr>
        <p:spPr>
          <a:xfrm>
            <a:off x="303216" y="3451324"/>
            <a:ext cx="6335224" cy="6332652"/>
          </a:xfrm>
          <a:prstGeom prst="rect">
            <a:avLst/>
          </a:prstGeom>
        </p:spPr>
        <p:txBody>
          <a:bodyPr vert="horz" lIns="91421" tIns="45711" rIns="91421" bIns="45711"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770831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400" kern="1200">
        <a:solidFill>
          <a:schemeClr val="tx1"/>
        </a:solidFill>
        <a:latin typeface="小塚ゴシック Pr6N R" panose="020B0400000000000000" pitchFamily="34" charset="-128"/>
        <a:ea typeface="小塚ゴシック Pr6N R" panose="020B0400000000000000" pitchFamily="34" charset="-128"/>
        <a:cs typeface="+mn-cs"/>
      </a:defRPr>
    </a:lvl1pPr>
    <a:lvl2pPr marL="457200" algn="l" defTabSz="914400" rtl="0" eaLnBrk="1" latinLnBrk="0" hangingPunct="1">
      <a:defRPr kumimoji="1" sz="2400" kern="1200">
        <a:solidFill>
          <a:schemeClr val="tx1"/>
        </a:solidFill>
        <a:latin typeface="小塚ゴシック Pr6N R" panose="020B0400000000000000" pitchFamily="34" charset="-128"/>
        <a:ea typeface="小塚ゴシック Pr6N R" panose="020B0400000000000000" pitchFamily="34" charset="-128"/>
        <a:cs typeface="+mn-cs"/>
      </a:defRPr>
    </a:lvl2pPr>
    <a:lvl3pPr marL="914400" algn="l" defTabSz="914400" rtl="0" eaLnBrk="1" latinLnBrk="0" hangingPunct="1">
      <a:defRPr kumimoji="1" sz="2400" kern="1200">
        <a:solidFill>
          <a:schemeClr val="tx1"/>
        </a:solidFill>
        <a:latin typeface="小塚ゴシック Pr6N R" panose="020B0400000000000000" pitchFamily="34" charset="-128"/>
        <a:ea typeface="小塚ゴシック Pr6N R" panose="020B0400000000000000" pitchFamily="34" charset="-128"/>
        <a:cs typeface="+mn-cs"/>
      </a:defRPr>
    </a:lvl3pPr>
    <a:lvl4pPr marL="1371600" algn="l" defTabSz="914400" rtl="0" eaLnBrk="1" latinLnBrk="0" hangingPunct="1">
      <a:defRPr kumimoji="1" sz="2400" kern="1200">
        <a:solidFill>
          <a:schemeClr val="tx1"/>
        </a:solidFill>
        <a:latin typeface="小塚ゴシック Pr6N R" panose="020B0400000000000000" pitchFamily="34" charset="-128"/>
        <a:ea typeface="小塚ゴシック Pr6N R" panose="020B0400000000000000" pitchFamily="34" charset="-128"/>
        <a:cs typeface="+mn-cs"/>
      </a:defRPr>
    </a:lvl4pPr>
    <a:lvl5pPr marL="1828800" algn="l" defTabSz="914400" rtl="0" eaLnBrk="1" latinLnBrk="0" hangingPunct="1">
      <a:defRPr kumimoji="1" sz="2400" kern="1200">
        <a:solidFill>
          <a:schemeClr val="tx1"/>
        </a:solidFill>
        <a:latin typeface="小塚ゴシック Pr6N R" panose="020B0400000000000000" pitchFamily="34" charset="-128"/>
        <a:ea typeface="小塚ゴシック Pr6N R" panose="020B0400000000000000"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a:t>
            </a:fld>
            <a:endParaRPr kumimoji="1" lang="ja-JP" altLang="en-US"/>
          </a:p>
        </p:txBody>
      </p:sp>
    </p:spTree>
    <p:extLst>
      <p:ext uri="{BB962C8B-B14F-4D97-AF65-F5344CB8AC3E}">
        <p14:creationId xmlns:p14="http://schemas.microsoft.com/office/powerpoint/2010/main" val="62583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地域の個性化で、個人の生きがいも湧いてきます。</a:t>
            </a:r>
            <a:endParaRPr kumimoji="1" lang="en-US" altLang="ja-JP" dirty="0" smtClean="0"/>
          </a:p>
          <a:p>
            <a:r>
              <a:rPr kumimoji="1" lang="ja-JP" altLang="en-US" dirty="0" smtClean="0"/>
              <a:t>生きがいを継続するためにも定期的な「晴れ」の場が必要です。</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10</a:t>
            </a:fld>
            <a:endParaRPr kumimoji="1" lang="ja-JP" altLang="en-US"/>
          </a:p>
        </p:txBody>
      </p:sp>
    </p:spTree>
    <p:extLst>
      <p:ext uri="{BB962C8B-B14F-4D97-AF65-F5344CB8AC3E}">
        <p14:creationId xmlns:p14="http://schemas.microsoft.com/office/powerpoint/2010/main" val="415701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校区大会、区大会、市大会とステップアップできる場があれば、やる気も継続できます。</a:t>
            </a:r>
            <a:endParaRPr kumimoji="1" lang="en-US" altLang="ja-JP" dirty="0" smtClean="0"/>
          </a:p>
          <a:p>
            <a:r>
              <a:rPr kumimoji="1" lang="ja-JP" altLang="en-US" dirty="0" smtClean="0"/>
              <a:t>大会で知らない地域に行く。新たな発見がある。</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11</a:t>
            </a:fld>
            <a:endParaRPr kumimoji="1" lang="ja-JP" altLang="en-US"/>
          </a:p>
        </p:txBody>
      </p:sp>
    </p:spTree>
    <p:extLst>
      <p:ext uri="{BB962C8B-B14F-4D97-AF65-F5344CB8AC3E}">
        <p14:creationId xmlns:p14="http://schemas.microsoft.com/office/powerpoint/2010/main" val="284239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お互いの地域の情報交換や交流が生まれる。五区の輪を築き、人と人がつながる。これまでなかった区のアイデンティティをつくるきっかけにもなるかもしれません。</a:t>
            </a:r>
            <a:endParaRPr kumimoji="1" lang="en-US" altLang="ja-JP" dirty="0" smtClean="0"/>
          </a:p>
          <a:p>
            <a:pPr defTabSz="913943">
              <a:defRPr/>
            </a:pPr>
            <a:r>
              <a:rPr kumimoji="1" lang="ja-JP" altLang="en-US" dirty="0" smtClean="0"/>
              <a:t>では、空き家は本当に使えるのでしょうか？武蔵ケ丘では借りたくてお願いしたけど断られた。</a:t>
            </a:r>
          </a:p>
          <a:p>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12</a:t>
            </a:fld>
            <a:endParaRPr kumimoji="1" lang="ja-JP" altLang="en-US"/>
          </a:p>
        </p:txBody>
      </p:sp>
    </p:spTree>
    <p:extLst>
      <p:ext uri="{BB962C8B-B14F-4D97-AF65-F5344CB8AC3E}">
        <p14:creationId xmlns:p14="http://schemas.microsoft.com/office/powerpoint/2010/main" val="318175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17"/>
            <a:r>
              <a:rPr kumimoji="1" lang="ja-JP" altLang="en-US" dirty="0" err="1" smtClean="0"/>
              <a:t>めんど</a:t>
            </a:r>
            <a:r>
              <a:rPr kumimoji="1" lang="ja-JP" altLang="en-US" dirty="0" smtClean="0"/>
              <a:t>くさい。</a:t>
            </a:r>
            <a:r>
              <a:rPr lang="ja-JP" altLang="ja-JP" dirty="0"/>
              <a:t>荷物がある（特に仏壇）</a:t>
            </a:r>
            <a:r>
              <a:rPr lang="ja-JP" altLang="en-US" dirty="0"/>
              <a:t>、</a:t>
            </a:r>
            <a:r>
              <a:rPr lang="ja-JP" altLang="ja-JP" dirty="0"/>
              <a:t>貸すには改修費がかかる</a:t>
            </a:r>
            <a:r>
              <a:rPr lang="ja-JP" altLang="en-US" dirty="0"/>
              <a:t>、</a:t>
            </a:r>
            <a:r>
              <a:rPr lang="ja-JP" altLang="ja-JP" dirty="0"/>
              <a:t>貸したら戻ってこない</a:t>
            </a:r>
            <a:r>
              <a:rPr lang="ja-JP" altLang="en-US" dirty="0" smtClean="0"/>
              <a:t>、墓参り</a:t>
            </a:r>
            <a:r>
              <a:rPr lang="ja-JP" altLang="en-US" dirty="0"/>
              <a:t>に</a:t>
            </a:r>
            <a:r>
              <a:rPr lang="ja-JP" altLang="en-US" dirty="0" smtClean="0"/>
              <a:t>帰ってきたときに使うし・・・</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13</a:t>
            </a:fld>
            <a:endParaRPr kumimoji="1" lang="ja-JP" altLang="en-US"/>
          </a:p>
        </p:txBody>
      </p:sp>
    </p:spTree>
    <p:extLst>
      <p:ext uri="{BB962C8B-B14F-4D97-AF65-F5344CB8AC3E}">
        <p14:creationId xmlns:p14="http://schemas.microsoft.com/office/powerpoint/2010/main" val="341483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しかし、貸せた事例もあります。中緑校区では、地域住民が協力し合って掃除、庭木の剪定、</a:t>
            </a:r>
            <a:r>
              <a:rPr lang="ja-JP" altLang="ja-JP" dirty="0"/>
              <a:t>不用品はフリーマーケットで処分</a:t>
            </a:r>
            <a:r>
              <a:rPr lang="ja-JP" altLang="en-US" dirty="0" smtClean="0"/>
              <a:t>。</a:t>
            </a:r>
            <a:endParaRPr lang="en-US" altLang="ja-JP"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14</a:t>
            </a:fld>
            <a:endParaRPr kumimoji="1" lang="ja-JP" altLang="en-US"/>
          </a:p>
        </p:txBody>
      </p:sp>
    </p:spTree>
    <p:extLst>
      <p:ext uri="{BB962C8B-B14F-4D97-AF65-F5344CB8AC3E}">
        <p14:creationId xmlns:p14="http://schemas.microsoft.com/office/powerpoint/2010/main" val="142363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では、誰が使いますか？区役所が企画して運営してくれますか？自治会長さんにやってもらいますか？頼まれた方もやらされ感があると楽しくないし長続きしない</a:t>
            </a:r>
            <a:r>
              <a:rPr lang="ja-JP" altLang="en-US" dirty="0" smtClean="0"/>
              <a:t>。やりたい人がやりたい</a:t>
            </a:r>
            <a:r>
              <a:rPr lang="ja-JP" altLang="en-US" dirty="0"/>
              <a:t>こと</a:t>
            </a:r>
            <a:r>
              <a:rPr lang="ja-JP" altLang="en-US" dirty="0" smtClean="0"/>
              <a:t>を、できる人ができる</a:t>
            </a:r>
            <a:r>
              <a:rPr lang="ja-JP" altLang="en-US" dirty="0"/>
              <a:t>こと</a:t>
            </a:r>
            <a:r>
              <a:rPr lang="ja-JP" altLang="en-US" dirty="0" smtClean="0"/>
              <a:t>を協力し合って</a:t>
            </a:r>
            <a:r>
              <a:rPr lang="ja-JP" altLang="en-US" dirty="0"/>
              <a:t>運営する。楽しむことが大事</a:t>
            </a:r>
            <a:r>
              <a:rPr lang="ja-JP" altLang="en-US" dirty="0" smtClean="0"/>
              <a:t>。私たちの子ども劇場も楽しみながらやっているから</a:t>
            </a:r>
            <a:r>
              <a:rPr lang="en-US" altLang="ja-JP" dirty="0" smtClean="0"/>
              <a:t>40</a:t>
            </a:r>
            <a:r>
              <a:rPr lang="ja-JP" altLang="en-US" dirty="0" smtClean="0"/>
              <a:t>年以上続いているのです。地域住民が協力し合って、みんなで使うのです。</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15</a:t>
            </a:fld>
            <a:endParaRPr kumimoji="1" lang="ja-JP" altLang="en-US"/>
          </a:p>
        </p:txBody>
      </p:sp>
    </p:spTree>
    <p:extLst>
      <p:ext uri="{BB962C8B-B14F-4D97-AF65-F5344CB8AC3E}">
        <p14:creationId xmlns:p14="http://schemas.microsoft.com/office/powerpoint/2010/main" val="403239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こうやって、みんなで協力し合って使えるようにし、楽しく運営することで、互いに相手を大切にし、協力し合う　和ができる。</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16</a:t>
            </a:fld>
            <a:endParaRPr kumimoji="1" lang="ja-JP" altLang="en-US"/>
          </a:p>
        </p:txBody>
      </p:sp>
    </p:spTree>
    <p:extLst>
      <p:ext uri="{BB962C8B-B14F-4D97-AF65-F5344CB8AC3E}">
        <p14:creationId xmlns:p14="http://schemas.microsoft.com/office/powerpoint/2010/main" val="367597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地域住民</a:t>
            </a:r>
            <a:r>
              <a:rPr lang="ja-JP" altLang="ja-JP" dirty="0" smtClean="0"/>
              <a:t>が</a:t>
            </a:r>
            <a:r>
              <a:rPr lang="ja-JP" altLang="en-US" dirty="0" err="1" smtClean="0"/>
              <a:t>で</a:t>
            </a:r>
            <a:r>
              <a:rPr lang="ja-JP" altLang="en-US" dirty="0" smtClean="0"/>
              <a:t>できそう</a:t>
            </a:r>
            <a:r>
              <a:rPr lang="ja-JP" altLang="en-US" dirty="0"/>
              <a:t>なことは、一斉清掃で</a:t>
            </a:r>
            <a:r>
              <a:rPr lang="ja-JP" altLang="en-US" dirty="0" smtClean="0"/>
              <a:t>掃除をしたり草取り</a:t>
            </a:r>
            <a:r>
              <a:rPr lang="ja-JP" altLang="en-US" dirty="0"/>
              <a:t>したり花苗を植えて花壇整備するくらいならできそう。</a:t>
            </a:r>
            <a:endParaRPr lang="en-US" altLang="ja-JP" dirty="0"/>
          </a:p>
          <a:p>
            <a:r>
              <a:rPr lang="ja-JP" altLang="en-US" dirty="0"/>
              <a:t>中緑の事例にしても武蔵ケ丘の事例にしても、やればできるんです</a:t>
            </a:r>
            <a:r>
              <a:rPr lang="ja-JP" altLang="en-US" dirty="0" smtClean="0"/>
              <a:t>。</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17</a:t>
            </a:fld>
            <a:endParaRPr kumimoji="1" lang="ja-JP" altLang="en-US"/>
          </a:p>
        </p:txBody>
      </p:sp>
    </p:spTree>
    <p:extLst>
      <p:ext uri="{BB962C8B-B14F-4D97-AF65-F5344CB8AC3E}">
        <p14:creationId xmlns:p14="http://schemas.microsoft.com/office/powerpoint/2010/main" val="2073261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こうやって眠っている空き家、</a:t>
            </a:r>
            <a:r>
              <a:rPr lang="ja-JP" altLang="en-US" dirty="0" smtClean="0"/>
              <a:t>個人の資産</a:t>
            </a:r>
            <a:r>
              <a:rPr lang="ja-JP" altLang="en-US" dirty="0"/>
              <a:t>が地域のチカラで地域に</a:t>
            </a:r>
            <a:r>
              <a:rPr lang="ja-JP" altLang="en-US" dirty="0" smtClean="0"/>
              <a:t>役立つ公共財産</a:t>
            </a:r>
            <a:r>
              <a:rPr lang="ja-JP" altLang="en-US" dirty="0"/>
              <a:t>になる。高齢者だけで使うのではなく、子育てサークルや児童育成クラブ後の子どもの</a:t>
            </a:r>
            <a:r>
              <a:rPr lang="ja-JP" altLang="en-US" dirty="0" smtClean="0"/>
              <a:t>居場所として寺子屋的</a:t>
            </a:r>
            <a:r>
              <a:rPr lang="ja-JP" altLang="en-US" dirty="0"/>
              <a:t>に</a:t>
            </a:r>
            <a:r>
              <a:rPr lang="ja-JP" altLang="en-US" dirty="0" smtClean="0"/>
              <a:t>使うことで、地域</a:t>
            </a:r>
            <a:r>
              <a:rPr lang="ja-JP" altLang="en-US" dirty="0"/>
              <a:t>の高齢者が</a:t>
            </a:r>
            <a:r>
              <a:rPr lang="ja-JP" altLang="en-US" dirty="0" smtClean="0"/>
              <a:t>子ども達に</a:t>
            </a:r>
            <a:r>
              <a:rPr lang="ja-JP" altLang="en-US" dirty="0"/>
              <a:t>知恵を伝える場、子どもの達の経験の場にもなる。地域資源を循環させて生活環境を保全する　環が生まれます。</a:t>
            </a:r>
            <a:endParaRPr lang="en-US" altLang="ja-JP"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18</a:t>
            </a:fld>
            <a:endParaRPr kumimoji="1" lang="ja-JP" altLang="en-US"/>
          </a:p>
        </p:txBody>
      </p:sp>
    </p:spTree>
    <p:extLst>
      <p:ext uri="{BB962C8B-B14F-4D97-AF65-F5344CB8AC3E}">
        <p14:creationId xmlns:p14="http://schemas.microsoft.com/office/powerpoint/2010/main" val="152348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17"/>
            <a:r>
              <a:rPr lang="ja-JP" altLang="ja-JP" dirty="0"/>
              <a:t>多世代が趣味を持ち仲間との活動でコミュニケーションの輪が広がる</a:t>
            </a:r>
            <a:r>
              <a:rPr lang="ja-JP" altLang="en-US" dirty="0"/>
              <a:t>。</a:t>
            </a:r>
            <a:r>
              <a:rPr lang="ja-JP" altLang="ja-JP" dirty="0"/>
              <a:t>空き家活用で身近な交流の場を創出</a:t>
            </a:r>
            <a:r>
              <a:rPr lang="ja-JP" altLang="en-US" dirty="0"/>
              <a:t>することで、</a:t>
            </a:r>
            <a:r>
              <a:rPr lang="ja-JP" altLang="ja-JP" dirty="0"/>
              <a:t>高齢者の引きこもり防止</a:t>
            </a:r>
            <a:r>
              <a:rPr lang="ja-JP" altLang="en-US" dirty="0"/>
              <a:t>だけでなく、</a:t>
            </a:r>
            <a:r>
              <a:rPr lang="ja-JP" altLang="ja-JP" dirty="0"/>
              <a:t>子ども達の経験の場の創出</a:t>
            </a:r>
            <a:r>
              <a:rPr lang="ja-JP" altLang="en-US" dirty="0"/>
              <a:t>、</a:t>
            </a:r>
            <a:r>
              <a:rPr lang="ja-JP" altLang="ja-JP" dirty="0"/>
              <a:t>日常的な見守りや非常時の支援体制</a:t>
            </a:r>
            <a:r>
              <a:rPr lang="ja-JP" altLang="en-US" dirty="0"/>
              <a:t>づくりにもつながるし</a:t>
            </a:r>
            <a:r>
              <a:rPr lang="ja-JP" altLang="en-US" dirty="0" smtClean="0"/>
              <a:t>、</a:t>
            </a:r>
            <a:r>
              <a:rPr lang="ja-JP" altLang="ja-JP" dirty="0" smtClean="0"/>
              <a:t>ボランティアやジュニアヘルパー</a:t>
            </a:r>
            <a:r>
              <a:rPr lang="ja-JP" altLang="en-US" dirty="0" smtClean="0"/>
              <a:t>の</a:t>
            </a:r>
            <a:r>
              <a:rPr lang="ja-JP" altLang="ja-JP" dirty="0" smtClean="0"/>
              <a:t>育成</a:t>
            </a:r>
            <a:r>
              <a:rPr lang="ja-JP" altLang="en-US" dirty="0" smtClean="0"/>
              <a:t>にもつながります。</a:t>
            </a:r>
            <a:endParaRPr lang="ja-JP" altLang="ja-JP" dirty="0"/>
          </a:p>
          <a:p>
            <a:r>
              <a:rPr lang="ja-JP" altLang="en-US" dirty="0" smtClean="0">
                <a:latin typeface="小塚ゴシック Pr6N R" panose="020B0400000000000000" pitchFamily="34" charset="-128"/>
                <a:ea typeface="小塚ゴシック Pr6N R" panose="020B0400000000000000" pitchFamily="34" charset="-128"/>
              </a:rPr>
              <a:t>そして、地域のみんなで楽しむことによって介護予防・生活支援が自然に実施され、地域</a:t>
            </a:r>
            <a:r>
              <a:rPr lang="ja-JP" altLang="en-US" dirty="0">
                <a:latin typeface="小塚ゴシック Pr6N R" panose="020B0400000000000000" pitchFamily="34" charset="-128"/>
                <a:ea typeface="小塚ゴシック Pr6N R" panose="020B0400000000000000" pitchFamily="34" charset="-128"/>
              </a:rPr>
              <a:t>包括ケアシステムの実現にもつながる。</a:t>
            </a:r>
            <a:endParaRPr kumimoji="1" lang="ja-JP" altLang="en-US" dirty="0">
              <a:latin typeface="小塚ゴシック Pr6N R" panose="020B0400000000000000" pitchFamily="34" charset="-128"/>
              <a:ea typeface="小塚ゴシック Pr6N R" panose="020B0400000000000000" pitchFamily="34" charset="-128"/>
            </a:endParaRPr>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19</a:t>
            </a:fld>
            <a:endParaRPr kumimoji="1" lang="ja-JP" altLang="en-US"/>
          </a:p>
        </p:txBody>
      </p:sp>
    </p:spTree>
    <p:extLst>
      <p:ext uri="{BB962C8B-B14F-4D97-AF65-F5344CB8AC3E}">
        <p14:creationId xmlns:p14="http://schemas.microsoft.com/office/powerpoint/2010/main" val="113974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コミセンにいったことあるか、使ったことはありますか。</a:t>
            </a:r>
            <a:endParaRPr kumimoji="1" lang="en-US" altLang="ja-JP" dirty="0" smtClean="0"/>
          </a:p>
          <a:p>
            <a:r>
              <a:rPr kumimoji="1" lang="ja-JP" altLang="en-US" dirty="0" smtClean="0"/>
              <a:t>うちは</a:t>
            </a:r>
            <a:r>
              <a:rPr kumimoji="1" lang="en-US" altLang="ja-JP" dirty="0" smtClean="0"/>
              <a:t>15</a:t>
            </a:r>
            <a:r>
              <a:rPr kumimoji="1" lang="ja-JP" altLang="en-US" dirty="0" smtClean="0"/>
              <a:t>～</a:t>
            </a:r>
            <a:r>
              <a:rPr kumimoji="1" lang="en-US" altLang="ja-JP" dirty="0" smtClean="0"/>
              <a:t>20</a:t>
            </a:r>
            <a:r>
              <a:rPr kumimoji="1" lang="ja-JP" altLang="en-US" dirty="0" smtClean="0"/>
              <a:t>分かかる。目の前に隣の校区のコミセンがあるのに。</a:t>
            </a:r>
            <a:endParaRPr kumimoji="1" lang="en-US" altLang="ja-JP" dirty="0" smtClean="0"/>
          </a:p>
          <a:p>
            <a:r>
              <a:rPr kumimoji="1" lang="ja-JP" altLang="en-US" dirty="0" smtClean="0"/>
              <a:t>しかも借りようとしても空いてないから借りれない。</a:t>
            </a:r>
            <a:endParaRPr kumimoji="1" lang="en-US" altLang="ja-JP" dirty="0" smtClean="0"/>
          </a:p>
          <a:p>
            <a:r>
              <a:rPr kumimoji="1" lang="ja-JP" altLang="en-US" dirty="0" smtClean="0"/>
              <a:t>私でも歩いていかないのに、高齢者が歩いていくでしょうか？</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2</a:t>
            </a:fld>
            <a:endParaRPr kumimoji="1" lang="ja-JP" altLang="en-US"/>
          </a:p>
        </p:txBody>
      </p:sp>
    </p:spTree>
    <p:extLst>
      <p:ext uri="{BB962C8B-B14F-4D97-AF65-F5344CB8AC3E}">
        <p14:creationId xmlns:p14="http://schemas.microsoft.com/office/powerpoint/2010/main" val="3767150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提案は、行政へ向けての提案ではありません。役所は、役所にしかできないことをすればいい。地域ががんばる後押しをしてくれればいい。地域ごみの処理とか固定資産の減免とか、コモリンピックの広報とかお金のかからない小さなことでいい。これは、どこかの地域で暮らし、いつかは老いていくみなさんへの提案です。まずは、みなさんの近くの人と仲間になって、</a:t>
            </a:r>
            <a:r>
              <a:rPr kumimoji="1" lang="ja-JP" altLang="en-US" dirty="0" err="1" smtClean="0"/>
              <a:t>わづ</a:t>
            </a:r>
            <a:r>
              <a:rPr kumimoji="1" lang="ja-JP" altLang="en-US" dirty="0" smtClean="0"/>
              <a:t>くりの第一歩を一緒に踏み出してみませんか？</a:t>
            </a:r>
            <a:endParaRPr kumimoji="1" lang="en-US" altLang="ja-JP" dirty="0" smtClean="0"/>
          </a:p>
          <a:p>
            <a:r>
              <a:rPr kumimoji="1" lang="ja-JP" altLang="en-US" dirty="0" smtClean="0"/>
              <a:t>そして</a:t>
            </a:r>
            <a:r>
              <a:rPr kumimoji="1" lang="en-US" altLang="ja-JP" dirty="0" smtClean="0"/>
              <a:t>7</a:t>
            </a:r>
            <a:r>
              <a:rPr kumimoji="1" lang="ja-JP" altLang="en-US" dirty="0" smtClean="0"/>
              <a:t>年後、その仲間たちと元気に楽しく、みんなで一緒に東京オリンピックを観ましょう！</a:t>
            </a:r>
          </a:p>
          <a:p>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20</a:t>
            </a:fld>
            <a:endParaRPr kumimoji="1" lang="ja-JP" altLang="en-US"/>
          </a:p>
        </p:txBody>
      </p:sp>
    </p:spTree>
    <p:extLst>
      <p:ext uri="{BB962C8B-B14F-4D97-AF65-F5344CB8AC3E}">
        <p14:creationId xmlns:p14="http://schemas.microsoft.com/office/powerpoint/2010/main" val="288513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ある民生委員さんからこんな声を聞きました。サロンを開いても参加されない方も多いそうです。</a:t>
            </a:r>
            <a:endParaRPr kumimoji="1" lang="en-US" altLang="ja-JP" dirty="0" smtClean="0"/>
          </a:p>
          <a:p>
            <a:r>
              <a:rPr kumimoji="1" lang="ja-JP" altLang="en-US" dirty="0" smtClean="0"/>
              <a:t>私が所属している子ども劇場の若いママたちも子育てサークル活動がもっと近くであれば行きやすいのに　と言ってました。</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3</a:t>
            </a:fld>
            <a:endParaRPr kumimoji="1" lang="ja-JP" altLang="en-US"/>
          </a:p>
        </p:txBody>
      </p:sp>
    </p:spTree>
    <p:extLst>
      <p:ext uri="{BB962C8B-B14F-4D97-AF65-F5344CB8AC3E}">
        <p14:creationId xmlns:p14="http://schemas.microsoft.com/office/powerpoint/2010/main" val="218404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近くにあるもの。それは空き家。市の</a:t>
            </a:r>
            <a:r>
              <a:rPr kumimoji="1" lang="en-US" altLang="ja-JP" dirty="0" smtClean="0"/>
              <a:t>14</a:t>
            </a:r>
            <a:r>
              <a:rPr kumimoji="1" lang="ja-JP" altLang="en-US" dirty="0" smtClean="0"/>
              <a:t>％が空き家。ほとんどは賃貸用の住宅ですが、</a:t>
            </a:r>
            <a:r>
              <a:rPr kumimoji="1" lang="en-US" altLang="ja-JP" dirty="0" smtClean="0"/>
              <a:t>2</a:t>
            </a:r>
            <a:r>
              <a:rPr kumimoji="1" lang="ja-JP" altLang="en-US" dirty="0" smtClean="0"/>
              <a:t>割は使えるけど使ってない住宅。計算上では</a:t>
            </a:r>
            <a:r>
              <a:rPr kumimoji="1" lang="en-US" altLang="ja-JP" dirty="0" smtClean="0"/>
              <a:t>2.6</a:t>
            </a:r>
            <a:r>
              <a:rPr kumimoji="1" lang="ja-JP" altLang="en-US" dirty="0" smtClean="0"/>
              <a:t>％、</a:t>
            </a:r>
            <a:r>
              <a:rPr kumimoji="1" lang="en-US" altLang="ja-JP" dirty="0" smtClean="0"/>
              <a:t>50</a:t>
            </a:r>
            <a:r>
              <a:rPr kumimoji="1" lang="ja-JP" altLang="en-US" dirty="0" smtClean="0"/>
              <a:t>件に</a:t>
            </a:r>
            <a:r>
              <a:rPr kumimoji="1" lang="en-US" altLang="ja-JP" dirty="0" smtClean="0"/>
              <a:t>1</a:t>
            </a:r>
            <a:r>
              <a:rPr kumimoji="1" lang="ja-JP" altLang="en-US" dirty="0" smtClean="0"/>
              <a:t>件は放置されてる空き家ということになります。</a:t>
            </a:r>
            <a:endParaRPr kumimoji="1" lang="en-US" altLang="ja-JP" dirty="0" smtClean="0"/>
          </a:p>
          <a:p>
            <a:r>
              <a:rPr kumimoji="1" lang="ja-JP" altLang="en-US" dirty="0" smtClean="0"/>
              <a:t>近くにある空き家をみんなが集える場として活用すれば、近くに集える場ができる。</a:t>
            </a:r>
            <a:endParaRPr kumimoji="1" lang="en-US" altLang="ja-JP" dirty="0" smtClean="0"/>
          </a:p>
          <a:p>
            <a:r>
              <a:rPr kumimoji="1" lang="ja-JP" altLang="en-US" dirty="0" smtClean="0"/>
              <a:t>実際にサロンとして使っているところもあります。</a:t>
            </a:r>
          </a:p>
          <a:p>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4</a:t>
            </a:fld>
            <a:endParaRPr kumimoji="1" lang="ja-JP" altLang="en-US"/>
          </a:p>
        </p:txBody>
      </p:sp>
    </p:spTree>
    <p:extLst>
      <p:ext uri="{BB962C8B-B14F-4D97-AF65-F5344CB8AC3E}">
        <p14:creationId xmlns:p14="http://schemas.microsoft.com/office/powerpoint/2010/main" val="177421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一方、近くにあるけど参加しない人もいる。おもしろくない。知らない人ばかり。地域活動してこなかったので知り合いもいない。こうやって参加せず、ひとりで家で</a:t>
            </a:r>
            <a:r>
              <a:rPr kumimoji="1" lang="en-US" altLang="ja-JP" dirty="0" smtClean="0"/>
              <a:t>TV</a:t>
            </a:r>
            <a:r>
              <a:rPr kumimoji="1" lang="ja-JP" altLang="en-US" dirty="0" smtClean="0"/>
              <a:t>をみる。将棋の相手はコンピューター、どこかの知らない人とネット対戦。こんな生活を続けていると、一日誰とも会話しなくて、一歩も外に出なくて、引きこもりになってしまう。そのうち病気になって寝たきりになったり、ひとりさびしく人生の最期を迎えるかもしれない。そうならないためにも、家の近くなら、参加しやすいし、誘う方も誘いやすい。だまされたと思って、あなたも参加してみませんか？</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5</a:t>
            </a:fld>
            <a:endParaRPr kumimoji="1" lang="ja-JP" altLang="en-US"/>
          </a:p>
        </p:txBody>
      </p:sp>
    </p:spTree>
    <p:extLst>
      <p:ext uri="{BB962C8B-B14F-4D97-AF65-F5344CB8AC3E}">
        <p14:creationId xmlns:p14="http://schemas.microsoft.com/office/powerpoint/2010/main" val="212155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行ってみると意外と楽しいものです。はじめは、ただ黙って将棋を指すだけかもしれませんが、知らない人同士でも家が近所だから何か共通の話題もあるはずです。</a:t>
            </a:r>
            <a:endParaRPr kumimoji="1" lang="en-US" altLang="ja-JP" dirty="0" smtClean="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6</a:t>
            </a:fld>
            <a:endParaRPr kumimoji="1" lang="ja-JP" altLang="en-US"/>
          </a:p>
        </p:txBody>
      </p:sp>
    </p:spTree>
    <p:extLst>
      <p:ext uri="{BB962C8B-B14F-4D97-AF65-F5344CB8AC3E}">
        <p14:creationId xmlns:p14="http://schemas.microsoft.com/office/powerpoint/2010/main" val="272958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会話が生まれ、仲間ができ、次第にネットワークが派生する。楽しくなってきます。</a:t>
            </a:r>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7</a:t>
            </a:fld>
            <a:endParaRPr kumimoji="1" lang="ja-JP" altLang="en-US"/>
          </a:p>
        </p:txBody>
      </p:sp>
    </p:spTree>
    <p:extLst>
      <p:ext uri="{BB962C8B-B14F-4D97-AF65-F5344CB8AC3E}">
        <p14:creationId xmlns:p14="http://schemas.microsoft.com/office/powerpoint/2010/main" val="298107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17"/>
            <a:r>
              <a:rPr kumimoji="1" lang="ja-JP" altLang="en-US" dirty="0" smtClean="0"/>
              <a:t>やりだすと、こんな欲がでてくる。そこで、同じ校区の他の地域の方や隣の校区、隣の区など、似たような取り組みをしている全く知らない人と対戦したり。</a:t>
            </a:r>
            <a:endParaRPr kumimoji="1" lang="en-US" altLang="ja-JP" dirty="0" smtClean="0"/>
          </a:p>
          <a:p>
            <a:r>
              <a:rPr kumimoji="1" lang="ja-JP" altLang="en-US" dirty="0" smtClean="0"/>
              <a:t>勝つと嬉しいし、負けると次は勝ちたくなる。目標ができ、生きがいが湧いてくる。</a:t>
            </a:r>
            <a:endParaRPr kumimoji="1" lang="en-US" altLang="ja-JP" dirty="0" smtClean="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8</a:t>
            </a:fld>
            <a:endParaRPr kumimoji="1" lang="ja-JP" altLang="en-US"/>
          </a:p>
        </p:txBody>
      </p:sp>
    </p:spTree>
    <p:extLst>
      <p:ext uri="{BB962C8B-B14F-4D97-AF65-F5344CB8AC3E}">
        <p14:creationId xmlns:p14="http://schemas.microsoft.com/office/powerpoint/2010/main" val="187234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43">
              <a:defRPr/>
            </a:pPr>
            <a:r>
              <a:rPr kumimoji="1" lang="ja-JP" altLang="en-US" dirty="0" smtClean="0"/>
              <a:t>将棋だけではなく、囲碁や健康体操、ストローサッカー、校区カルタ、合唱、ダンス、寄席バトルなど、それぞれの地域で好きな人が集まって楽しく活動する。</a:t>
            </a:r>
          </a:p>
          <a:p>
            <a:endParaRPr kumimoji="1" lang="ja-JP" altLang="en-US" dirty="0"/>
          </a:p>
        </p:txBody>
      </p:sp>
      <p:sp>
        <p:nvSpPr>
          <p:cNvPr id="4" name="スライド番号プレースホルダー 3"/>
          <p:cNvSpPr>
            <a:spLocks noGrp="1"/>
          </p:cNvSpPr>
          <p:nvPr>
            <p:ph type="sldNum" sz="quarter" idx="10"/>
          </p:nvPr>
        </p:nvSpPr>
        <p:spPr>
          <a:xfrm>
            <a:off x="3850444" y="9427074"/>
            <a:ext cx="2945659" cy="496253"/>
          </a:xfrm>
          <a:prstGeom prst="rect">
            <a:avLst/>
          </a:prstGeom>
        </p:spPr>
        <p:txBody>
          <a:bodyPr lIns="91394" tIns="45697" rIns="91394" bIns="45697"/>
          <a:lstStyle/>
          <a:p>
            <a:fld id="{42FAAFC7-400B-4769-8F32-287620F5C0D4}" type="slidenum">
              <a:rPr kumimoji="1" lang="ja-JP" altLang="en-US" smtClean="0"/>
              <a:t>9</a:t>
            </a:fld>
            <a:endParaRPr kumimoji="1" lang="ja-JP" altLang="en-US"/>
          </a:p>
        </p:txBody>
      </p:sp>
    </p:spTree>
    <p:extLst>
      <p:ext uri="{BB962C8B-B14F-4D97-AF65-F5344CB8AC3E}">
        <p14:creationId xmlns:p14="http://schemas.microsoft.com/office/powerpoint/2010/main" val="251897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498199D-A5D3-486B-9BDC-D584308C9515}" type="datetime1">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6749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CB5049-9CCA-41B1-8208-A00E5D4C4DBA}" type="datetime1">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62748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F19CB5-65FA-4C40-A54A-82E45E2FFDE2}" type="datetime1">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45486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161036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314248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143605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130493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143728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638185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1883187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244136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D19C0B-DA5B-4F99-9749-7B8E178D912F}" type="datetime1">
              <a:rPr kumimoji="1" lang="ja-JP" altLang="en-US" smtClean="0"/>
              <a:t>2013/11/2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11653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195143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320088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9B7025-7BDE-4233-ADB0-9C59FB33C430}"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313797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D5FD40-ACCD-4435-9D68-687573BE4D05}" type="datetime1">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374764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D7F2ED-76AB-4BFE-801A-00D6FC606E1E}" type="datetime1">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369263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03CD0F-2DEC-43D1-B1D0-8C07EF526B2E}" type="datetime1">
              <a:rPr kumimoji="1" lang="ja-JP" altLang="en-US" smtClean="0"/>
              <a:t>2013/11/2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54822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FB9892-5657-412D-A35A-94E7F28B2308}" type="datetime1">
              <a:rPr kumimoji="1" lang="ja-JP" altLang="en-US" smtClean="0"/>
              <a:t>2013/11/2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6005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48264" y="6381328"/>
            <a:ext cx="2133600" cy="365125"/>
          </a:xfrm>
        </p:spPr>
        <p:txBody>
          <a:bodyPr/>
          <a:lstStyle>
            <a:lvl1pPr>
              <a:defRPr sz="1000"/>
            </a:lvl1pPr>
          </a:lstStyle>
          <a:p>
            <a:fld id="{86ED5708-3E24-427C-B5FF-901C08E6FD7C}" type="slidenum">
              <a:rPr lang="ja-JP" altLang="en-US" smtClean="0"/>
              <a:pPr/>
              <a:t>‹#›</a:t>
            </a:fld>
            <a:endParaRPr lang="ja-JP" altLang="en-US"/>
          </a:p>
        </p:txBody>
      </p:sp>
    </p:spTree>
    <p:extLst>
      <p:ext uri="{BB962C8B-B14F-4D97-AF65-F5344CB8AC3E}">
        <p14:creationId xmlns:p14="http://schemas.microsoft.com/office/powerpoint/2010/main" val="1614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E302D1-4F17-43C0-8F4C-0E1DAA3429EB}" type="datetime1">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283315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41BE8-02A6-40F6-AD90-6CADFB9A372C}" type="datetime1">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180617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BA69-3104-45B1-9D7C-161C43DE5F41}" type="datetime1">
              <a:rPr kumimoji="1" lang="ja-JP" altLang="en-US" smtClean="0"/>
              <a:t>2013/11/2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D5708-3E24-427C-B5FF-901C08E6FD7C}" type="slidenum">
              <a:rPr kumimoji="1" lang="ja-JP" altLang="en-US" smtClean="0"/>
              <a:t>‹#›</a:t>
            </a:fld>
            <a:endParaRPr kumimoji="1" lang="ja-JP" altLang="en-US"/>
          </a:p>
        </p:txBody>
      </p:sp>
    </p:spTree>
    <p:extLst>
      <p:ext uri="{BB962C8B-B14F-4D97-AF65-F5344CB8AC3E}">
        <p14:creationId xmlns:p14="http://schemas.microsoft.com/office/powerpoint/2010/main" val="335406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B7025-7BDE-4233-ADB0-9C59FB33C430}" type="datetimeFigureOut">
              <a:rPr kumimoji="1" lang="ja-JP" altLang="en-US" smtClean="0"/>
              <a:t>2013/11/2</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5AD91-5B3F-43ED-86E5-3A665A5D90C4}" type="slidenum">
              <a:rPr kumimoji="1" lang="ja-JP" altLang="en-US" smtClean="0"/>
              <a:t>‹#›</a:t>
            </a:fld>
            <a:endParaRPr kumimoji="1" lang="ja-JP" altLang="en-US"/>
          </a:p>
        </p:txBody>
      </p:sp>
    </p:spTree>
    <p:extLst>
      <p:ext uri="{BB962C8B-B14F-4D97-AF65-F5344CB8AC3E}">
        <p14:creationId xmlns:p14="http://schemas.microsoft.com/office/powerpoint/2010/main" val="305692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Office_Excel_97-2003_______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13601" y="6137900"/>
            <a:ext cx="8858256" cy="634039"/>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2366" y="1817113"/>
            <a:ext cx="2801632" cy="4033384"/>
          </a:xfrm>
          <a:prstGeom prst="rect">
            <a:avLst/>
          </a:prstGeom>
        </p:spPr>
      </p:pic>
      <p:sp>
        <p:nvSpPr>
          <p:cNvPr id="2" name="正方形/長方形 1"/>
          <p:cNvSpPr/>
          <p:nvPr/>
        </p:nvSpPr>
        <p:spPr>
          <a:xfrm>
            <a:off x="5460306" y="5105170"/>
            <a:ext cx="2424062" cy="887422"/>
          </a:xfrm>
          <a:prstGeom prst="rect">
            <a:avLst/>
          </a:prstGeom>
        </p:spPr>
        <p:txBody>
          <a:bodyPr wrap="none">
            <a:spAutoFit/>
          </a:bodyPr>
          <a:lstStyle/>
          <a:p>
            <a:pPr algn="ctr">
              <a:lnSpc>
                <a:spcPts val="3000"/>
              </a:lnSpc>
              <a:spcAft>
                <a:spcPts val="0"/>
              </a:spcAft>
            </a:pPr>
            <a:r>
              <a:rPr lang="en-US" altLang="ja-JP" sz="3000" kern="100" dirty="0" err="1" smtClean="0">
                <a:solidFill>
                  <a:srgbClr val="000000"/>
                </a:solidFill>
                <a:latin typeface="+mj-ea"/>
                <a:ea typeface="+mj-ea"/>
                <a:cs typeface="DokChampa" panose="020B0604020202020204" pitchFamily="34" charset="-34"/>
              </a:rPr>
              <a:t>Commolympic</a:t>
            </a:r>
            <a:endParaRPr lang="en-US" altLang="ja-JP" sz="3000" kern="100" dirty="0" smtClean="0">
              <a:solidFill>
                <a:srgbClr val="000000"/>
              </a:solidFill>
              <a:latin typeface="+mj-ea"/>
              <a:ea typeface="+mj-ea"/>
              <a:cs typeface="DokChampa" panose="020B0604020202020204" pitchFamily="34" charset="-34"/>
            </a:endParaRPr>
          </a:p>
          <a:p>
            <a:pPr algn="ctr">
              <a:lnSpc>
                <a:spcPts val="3000"/>
              </a:lnSpc>
              <a:spcAft>
                <a:spcPts val="0"/>
              </a:spcAft>
            </a:pPr>
            <a:r>
              <a:rPr lang="ja-JP" altLang="ja-JP" sz="3000" kern="100" dirty="0">
                <a:solidFill>
                  <a:srgbClr val="000000"/>
                </a:solidFill>
                <a:latin typeface="+mj-ea"/>
                <a:ea typeface="+mj-ea"/>
                <a:cs typeface="DokChampa" panose="020B0604020202020204" pitchFamily="34" charset="-34"/>
              </a:rPr>
              <a:t>　</a:t>
            </a:r>
            <a:r>
              <a:rPr lang="en-US" altLang="ja-JP" sz="3000" kern="100" dirty="0">
                <a:solidFill>
                  <a:srgbClr val="000000"/>
                </a:solidFill>
                <a:latin typeface="+mj-ea"/>
                <a:ea typeface="+mj-ea"/>
                <a:cs typeface="DokChampa" panose="020B0604020202020204" pitchFamily="34" charset="-34"/>
              </a:rPr>
              <a:t>Kumamoto</a:t>
            </a:r>
            <a:endParaRPr lang="ja-JP" altLang="ja-JP" sz="3000" kern="100" dirty="0">
              <a:latin typeface="+mj-ea"/>
              <a:ea typeface="+mj-ea"/>
              <a:cs typeface="DokChampa" panose="020B0604020202020204" pitchFamily="34" charset="-34"/>
            </a:endParaRPr>
          </a:p>
        </p:txBody>
      </p:sp>
      <p:pic>
        <p:nvPicPr>
          <p:cNvPr id="7" name="図 6"/>
          <p:cNvPicPr>
            <a:picLocks noChangeAspect="1"/>
          </p:cNvPicPr>
          <p:nvPr/>
        </p:nvPicPr>
        <p:blipFill>
          <a:blip r:embed="rId5"/>
          <a:stretch>
            <a:fillRect/>
          </a:stretch>
        </p:blipFill>
        <p:spPr>
          <a:xfrm>
            <a:off x="971600" y="544044"/>
            <a:ext cx="7388992" cy="1115665"/>
          </a:xfrm>
          <a:prstGeom prst="rect">
            <a:avLst/>
          </a:prstGeom>
        </p:spPr>
      </p:pic>
    </p:spTree>
    <p:extLst>
      <p:ext uri="{BB962C8B-B14F-4D97-AF65-F5344CB8AC3E}">
        <p14:creationId xmlns:p14="http://schemas.microsoft.com/office/powerpoint/2010/main" val="63417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447190" y="836712"/>
            <a:ext cx="2249619" cy="2139881"/>
          </a:xfrm>
          <a:prstGeom prst="rect">
            <a:avLst/>
          </a:prstGeom>
        </p:spPr>
      </p:pic>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1446550"/>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地域の個性化で、</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個人の生き甲斐が湧く</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5971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5" name="テキスト ボックス 23"/>
          <p:cNvSpPr txBox="1"/>
          <p:nvPr/>
        </p:nvSpPr>
        <p:spPr>
          <a:xfrm>
            <a:off x="3805865" y="5330274"/>
            <a:ext cx="2131769" cy="1208262"/>
          </a:xfrm>
          <a:prstGeom prst="rect">
            <a:avLst/>
          </a:prstGeom>
          <a:noFill/>
        </p:spPr>
        <p:txBody>
          <a:bodyPr wrap="square" rtlCol="0">
            <a:noAutofit/>
          </a:bodyPr>
          <a:lstStyle>
            <a:defPPr>
              <a:defRPr lang="ja-JP"/>
            </a:defPPr>
            <a:lvl1pPr algn="ctr">
              <a:spcAft>
                <a:spcPts val="0"/>
              </a:spcAft>
              <a:defRPr sz="3200">
                <a:solidFill>
                  <a:srgbClr val="000000"/>
                </a:solidFill>
                <a:effectLst/>
                <a:latin typeface="+mj-ea"/>
                <a:ea typeface="+mj-ea"/>
                <a:cs typeface="Times New Roman" panose="02020603050405020304" pitchFamily="18" charset="0"/>
              </a:defRPr>
            </a:lvl1pPr>
          </a:lstStyle>
          <a:p>
            <a:r>
              <a:rPr lang="ja-JP" dirty="0"/>
              <a:t>市大会</a:t>
            </a:r>
          </a:p>
          <a:p>
            <a:r>
              <a:rPr lang="en-US" dirty="0"/>
              <a:t>(4</a:t>
            </a:r>
            <a:r>
              <a:rPr lang="ja-JP" dirty="0"/>
              <a:t>年に</a:t>
            </a:r>
            <a:r>
              <a:rPr lang="en-US" dirty="0"/>
              <a:t>1</a:t>
            </a:r>
            <a:r>
              <a:rPr lang="ja-JP" dirty="0"/>
              <a:t>回</a:t>
            </a:r>
            <a:r>
              <a:rPr lang="en-US" dirty="0"/>
              <a:t>)</a:t>
            </a:r>
            <a:endParaRPr lang="ja-JP" dirty="0"/>
          </a:p>
        </p:txBody>
      </p:sp>
      <p:pic>
        <p:nvPicPr>
          <p:cNvPr id="7" name="Picture 2" descr="C:\Users\miike\AppData\Local\Microsoft\Windows\Temporary Internet Files\Content.IE5\HXCIOVQE\MC900439805[1].png"/>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738644">
            <a:off x="4248579" y="2859372"/>
            <a:ext cx="955040" cy="955040"/>
          </a:xfrm>
          <a:prstGeom prst="rect">
            <a:avLst/>
          </a:prstGeom>
          <a:noFill/>
          <a:extLst/>
        </p:spPr>
      </p:pic>
      <p:sp>
        <p:nvSpPr>
          <p:cNvPr id="8" name="テキスト ボックス 24"/>
          <p:cNvSpPr txBox="1"/>
          <p:nvPr/>
        </p:nvSpPr>
        <p:spPr>
          <a:xfrm>
            <a:off x="2159270" y="3640122"/>
            <a:ext cx="2241411" cy="1177114"/>
          </a:xfrm>
          <a:prstGeom prst="rect">
            <a:avLst/>
          </a:prstGeom>
          <a:noFill/>
        </p:spPr>
        <p:txBody>
          <a:bodyPr wrap="square" rtlCol="0">
            <a:noAutofit/>
          </a:bodyPr>
          <a:lstStyle>
            <a:defPPr>
              <a:defRPr lang="ja-JP"/>
            </a:defPPr>
            <a:lvl1pPr algn="ctr">
              <a:spcAft>
                <a:spcPts val="0"/>
              </a:spcAft>
              <a:defRPr sz="3200">
                <a:solidFill>
                  <a:srgbClr val="000000"/>
                </a:solidFill>
                <a:effectLst/>
                <a:latin typeface="+mj-ea"/>
                <a:ea typeface="+mj-ea"/>
                <a:cs typeface="Times New Roman" panose="02020603050405020304" pitchFamily="18" charset="0"/>
              </a:defRPr>
            </a:lvl1pPr>
          </a:lstStyle>
          <a:p>
            <a:r>
              <a:rPr lang="ja-JP" dirty="0"/>
              <a:t>区大会</a:t>
            </a:r>
          </a:p>
          <a:p>
            <a:r>
              <a:rPr lang="en-US" dirty="0"/>
              <a:t>(2</a:t>
            </a:r>
            <a:r>
              <a:rPr lang="ja-JP" dirty="0"/>
              <a:t>年に</a:t>
            </a:r>
            <a:r>
              <a:rPr lang="en-US" dirty="0"/>
              <a:t>1</a:t>
            </a:r>
            <a:r>
              <a:rPr lang="ja-JP" dirty="0"/>
              <a:t>回</a:t>
            </a:r>
            <a:r>
              <a:rPr lang="en-US" dirty="0"/>
              <a:t>)</a:t>
            </a:r>
            <a:endParaRPr lang="ja-JP" dirty="0"/>
          </a:p>
        </p:txBody>
      </p:sp>
      <p:pic>
        <p:nvPicPr>
          <p:cNvPr id="9" name="Picture 2" descr="C:\Users\miike\AppData\Local\Microsoft\Windows\Temporary Internet Files\Content.IE5\HXCIOVQE\MC900439805[1].png"/>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217201">
            <a:off x="2041240" y="1138203"/>
            <a:ext cx="694690" cy="694690"/>
          </a:xfrm>
          <a:prstGeom prst="rect">
            <a:avLst/>
          </a:prstGeom>
          <a:noFill/>
          <a:extLst/>
        </p:spPr>
      </p:pic>
      <p:grpSp>
        <p:nvGrpSpPr>
          <p:cNvPr id="10" name="グループ化 9"/>
          <p:cNvGrpSpPr/>
          <p:nvPr/>
        </p:nvGrpSpPr>
        <p:grpSpPr>
          <a:xfrm>
            <a:off x="899592" y="760057"/>
            <a:ext cx="502286" cy="428622"/>
            <a:chOff x="0" y="0"/>
            <a:chExt cx="502593" cy="428988"/>
          </a:xfrm>
        </p:grpSpPr>
        <p:sp>
          <p:nvSpPr>
            <p:cNvPr id="23" name="円/楕円 22"/>
            <p:cNvSpPr/>
            <p:nvPr/>
          </p:nvSpPr>
          <p:spPr>
            <a:xfrm rot="7887627">
              <a:off x="190500" y="9194"/>
              <a:ext cx="137703" cy="119315"/>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4" name="円/楕円 23"/>
            <p:cNvSpPr/>
            <p:nvPr/>
          </p:nvSpPr>
          <p:spPr>
            <a:xfrm rot="20741320">
              <a:off x="342900" y="66344"/>
              <a:ext cx="95174" cy="105142"/>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5" name="円/楕円 24"/>
            <p:cNvSpPr/>
            <p:nvPr/>
          </p:nvSpPr>
          <p:spPr>
            <a:xfrm>
              <a:off x="0" y="85394"/>
              <a:ext cx="182605" cy="160177"/>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6" name="円/楕円 25"/>
            <p:cNvSpPr/>
            <p:nvPr/>
          </p:nvSpPr>
          <p:spPr>
            <a:xfrm rot="20798116">
              <a:off x="190500" y="161594"/>
              <a:ext cx="186504" cy="126989"/>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7" name="円/楕円 26"/>
            <p:cNvSpPr/>
            <p:nvPr/>
          </p:nvSpPr>
          <p:spPr>
            <a:xfrm rot="2183340">
              <a:off x="361950" y="199694"/>
              <a:ext cx="140643" cy="138775"/>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8" name="円/楕円 27"/>
            <p:cNvSpPr/>
            <p:nvPr/>
          </p:nvSpPr>
          <p:spPr>
            <a:xfrm>
              <a:off x="114300" y="275894"/>
              <a:ext cx="128758" cy="153094"/>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9" name="円/楕円 28"/>
            <p:cNvSpPr/>
            <p:nvPr/>
          </p:nvSpPr>
          <p:spPr>
            <a:xfrm rot="2240496">
              <a:off x="228600" y="294944"/>
              <a:ext cx="237227" cy="131083"/>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1" name="テキスト ボックス 25"/>
          <p:cNvSpPr txBox="1"/>
          <p:nvPr/>
        </p:nvSpPr>
        <p:spPr>
          <a:xfrm>
            <a:off x="187246" y="1429201"/>
            <a:ext cx="2202521" cy="1142318"/>
          </a:xfrm>
          <a:prstGeom prst="rect">
            <a:avLst/>
          </a:prstGeom>
          <a:noFill/>
        </p:spPr>
        <p:txBody>
          <a:bodyPr wrap="square" rtlCol="0">
            <a:noAutofit/>
          </a:bodyPr>
          <a:lstStyle/>
          <a:p>
            <a:pPr algn="ctr">
              <a:spcAft>
                <a:spcPts val="0"/>
              </a:spcAft>
            </a:pPr>
            <a:r>
              <a:rPr lang="ja-JP" sz="3200" kern="1200" dirty="0">
                <a:solidFill>
                  <a:srgbClr val="000000"/>
                </a:solidFill>
                <a:effectLst/>
                <a:latin typeface="+mj-ea"/>
                <a:ea typeface="+mj-ea"/>
                <a:cs typeface="Times New Roman" panose="02020603050405020304" pitchFamily="18" charset="0"/>
              </a:rPr>
              <a:t>校区大会</a:t>
            </a:r>
            <a:endParaRPr lang="ja-JP" sz="3200" dirty="0">
              <a:effectLst/>
              <a:latin typeface="+mj-ea"/>
              <a:ea typeface="+mj-ea"/>
              <a:cs typeface="ＭＳ Ｐゴシック" panose="020B0600070205080204" pitchFamily="50" charset="-128"/>
            </a:endParaRPr>
          </a:p>
          <a:p>
            <a:pPr algn="ctr">
              <a:spcAft>
                <a:spcPts val="0"/>
              </a:spcAft>
            </a:pPr>
            <a:r>
              <a:rPr lang="en-US" sz="3200" kern="1200" dirty="0">
                <a:solidFill>
                  <a:srgbClr val="000000"/>
                </a:solidFill>
                <a:effectLst/>
                <a:latin typeface="+mj-ea"/>
                <a:ea typeface="+mj-ea"/>
                <a:cs typeface="Times New Roman" panose="02020603050405020304" pitchFamily="18" charset="0"/>
              </a:rPr>
              <a:t>(1</a:t>
            </a:r>
            <a:r>
              <a:rPr lang="ja-JP" sz="3200" kern="1200" dirty="0">
                <a:solidFill>
                  <a:srgbClr val="000000"/>
                </a:solidFill>
                <a:effectLst/>
                <a:latin typeface="+mj-ea"/>
                <a:ea typeface="+mj-ea"/>
                <a:cs typeface="Times New Roman" panose="02020603050405020304" pitchFamily="18" charset="0"/>
              </a:rPr>
              <a:t>年に</a:t>
            </a:r>
            <a:r>
              <a:rPr lang="en-US" sz="3200" kern="1200" dirty="0">
                <a:solidFill>
                  <a:srgbClr val="000000"/>
                </a:solidFill>
                <a:effectLst/>
                <a:latin typeface="+mj-ea"/>
                <a:ea typeface="+mj-ea"/>
                <a:cs typeface="Times New Roman" panose="02020603050405020304" pitchFamily="18" charset="0"/>
              </a:rPr>
              <a:t>1</a:t>
            </a:r>
            <a:r>
              <a:rPr lang="ja-JP" sz="3200" kern="1200" dirty="0">
                <a:solidFill>
                  <a:srgbClr val="000000"/>
                </a:solidFill>
                <a:effectLst/>
                <a:latin typeface="+mj-ea"/>
                <a:ea typeface="+mj-ea"/>
                <a:cs typeface="Times New Roman" panose="02020603050405020304" pitchFamily="18" charset="0"/>
              </a:rPr>
              <a:t>回</a:t>
            </a:r>
            <a:r>
              <a:rPr lang="en-US" sz="3200" kern="1200" dirty="0">
                <a:solidFill>
                  <a:srgbClr val="000000"/>
                </a:solidFill>
                <a:effectLst/>
                <a:latin typeface="+mj-ea"/>
                <a:ea typeface="+mj-ea"/>
                <a:cs typeface="Times New Roman" panose="02020603050405020304" pitchFamily="18" charset="0"/>
              </a:rPr>
              <a:t>)</a:t>
            </a:r>
            <a:endParaRPr lang="ja-JP" sz="3200" dirty="0">
              <a:effectLst/>
              <a:latin typeface="+mj-ea"/>
              <a:ea typeface="+mj-ea"/>
              <a:cs typeface="ＭＳ Ｐゴシック" panose="020B0600070205080204" pitchFamily="50" charset="-128"/>
            </a:endParaRPr>
          </a:p>
        </p:txBody>
      </p:sp>
      <p:grpSp>
        <p:nvGrpSpPr>
          <p:cNvPr id="12" name="グループ化 11"/>
          <p:cNvGrpSpPr/>
          <p:nvPr/>
        </p:nvGrpSpPr>
        <p:grpSpPr>
          <a:xfrm>
            <a:off x="2418793" y="2013569"/>
            <a:ext cx="1648461" cy="1485899"/>
            <a:chOff x="0" y="0"/>
            <a:chExt cx="1648653" cy="1486296"/>
          </a:xfrm>
        </p:grpSpPr>
        <p:sp>
          <p:nvSpPr>
            <p:cNvPr id="13" name="円/楕円 12"/>
            <p:cNvSpPr/>
            <p:nvPr/>
          </p:nvSpPr>
          <p:spPr>
            <a:xfrm rot="257799">
              <a:off x="819150" y="0"/>
              <a:ext cx="386707" cy="435033"/>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 name="円/楕円 13"/>
            <p:cNvSpPr/>
            <p:nvPr/>
          </p:nvSpPr>
          <p:spPr>
            <a:xfrm>
              <a:off x="628650" y="438150"/>
              <a:ext cx="623850" cy="507258"/>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 name="円/楕円 14"/>
            <p:cNvSpPr/>
            <p:nvPr/>
          </p:nvSpPr>
          <p:spPr>
            <a:xfrm rot="20104687">
              <a:off x="1123950" y="266700"/>
              <a:ext cx="462300" cy="268678"/>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 name="円/楕円 15"/>
            <p:cNvSpPr/>
            <p:nvPr/>
          </p:nvSpPr>
          <p:spPr>
            <a:xfrm rot="1507424">
              <a:off x="1181100" y="819150"/>
              <a:ext cx="467553" cy="278994"/>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7" name="円/楕円 16"/>
            <p:cNvSpPr/>
            <p:nvPr/>
          </p:nvSpPr>
          <p:spPr>
            <a:xfrm rot="17967166">
              <a:off x="419100" y="1009650"/>
              <a:ext cx="554073" cy="399220"/>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8" name="円/楕円 17"/>
            <p:cNvSpPr/>
            <p:nvPr/>
          </p:nvSpPr>
          <p:spPr>
            <a:xfrm rot="1092350">
              <a:off x="0" y="323850"/>
              <a:ext cx="623850" cy="413576"/>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9" name="円/楕円 18"/>
            <p:cNvSpPr/>
            <p:nvPr/>
          </p:nvSpPr>
          <p:spPr>
            <a:xfrm rot="17362911">
              <a:off x="914400" y="971550"/>
              <a:ext cx="373572" cy="302039"/>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0" name="円/楕円 19"/>
            <p:cNvSpPr/>
            <p:nvPr/>
          </p:nvSpPr>
          <p:spPr>
            <a:xfrm rot="20077937">
              <a:off x="571500" y="304800"/>
              <a:ext cx="259866" cy="198177"/>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1" name="円/楕円 20"/>
            <p:cNvSpPr/>
            <p:nvPr/>
          </p:nvSpPr>
          <p:spPr>
            <a:xfrm rot="20077937">
              <a:off x="381000" y="742950"/>
              <a:ext cx="292297" cy="279879"/>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2" name="円/楕円 21"/>
            <p:cNvSpPr/>
            <p:nvPr/>
          </p:nvSpPr>
          <p:spPr>
            <a:xfrm rot="20077937">
              <a:off x="1257300" y="571500"/>
              <a:ext cx="259866" cy="198177"/>
            </a:xfrm>
            <a:prstGeom prst="ellipse">
              <a:avLst/>
            </a:prstGeom>
            <a:solidFill>
              <a:srgbClr val="FFCC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8680" y="1429201"/>
            <a:ext cx="3495898" cy="5032888"/>
          </a:xfrm>
          <a:prstGeom prst="rect">
            <a:avLst/>
          </a:prstGeom>
        </p:spPr>
      </p:pic>
      <p:sp>
        <p:nvSpPr>
          <p:cNvPr id="30" name="正方形/長方形 29"/>
          <p:cNvSpPr/>
          <p:nvPr/>
        </p:nvSpPr>
        <p:spPr>
          <a:xfrm>
            <a:off x="7496055" y="5587184"/>
            <a:ext cx="1518364" cy="646331"/>
          </a:xfrm>
          <a:prstGeom prst="rect">
            <a:avLst/>
          </a:prstGeom>
        </p:spPr>
        <p:txBody>
          <a:bodyPr wrap="none">
            <a:spAutoFit/>
          </a:bodyPr>
          <a:lstStyle/>
          <a:p>
            <a:pPr algn="ctr">
              <a:spcAft>
                <a:spcPts val="0"/>
              </a:spcAft>
            </a:pPr>
            <a:r>
              <a:rPr lang="en-US" altLang="ja-JP" b="1" kern="100" dirty="0" err="1" smtClean="0">
                <a:solidFill>
                  <a:srgbClr val="000000"/>
                </a:solidFill>
                <a:latin typeface="+mj-ea"/>
                <a:ea typeface="+mj-ea"/>
                <a:cs typeface="DokChampa" panose="020B0604020202020204" pitchFamily="34" charset="-34"/>
              </a:rPr>
              <a:t>Commolympic</a:t>
            </a:r>
            <a:endParaRPr lang="en-US" altLang="ja-JP" b="1" kern="100" dirty="0" smtClean="0">
              <a:solidFill>
                <a:srgbClr val="000000"/>
              </a:solidFill>
              <a:latin typeface="+mj-ea"/>
              <a:ea typeface="+mj-ea"/>
              <a:cs typeface="DokChampa" panose="020B0604020202020204" pitchFamily="34" charset="-34"/>
            </a:endParaRPr>
          </a:p>
          <a:p>
            <a:pPr algn="ctr">
              <a:spcAft>
                <a:spcPts val="0"/>
              </a:spcAft>
            </a:pPr>
            <a:r>
              <a:rPr lang="ja-JP" altLang="ja-JP" b="1" kern="100" dirty="0">
                <a:solidFill>
                  <a:srgbClr val="000000"/>
                </a:solidFill>
                <a:latin typeface="+mj-ea"/>
                <a:ea typeface="+mj-ea"/>
                <a:cs typeface="DokChampa" panose="020B0604020202020204" pitchFamily="34" charset="-34"/>
              </a:rPr>
              <a:t>　</a:t>
            </a:r>
            <a:r>
              <a:rPr lang="en-US" altLang="ja-JP" b="1" kern="100" dirty="0">
                <a:solidFill>
                  <a:srgbClr val="000000"/>
                </a:solidFill>
                <a:latin typeface="+mj-ea"/>
                <a:ea typeface="+mj-ea"/>
                <a:cs typeface="DokChampa" panose="020B0604020202020204" pitchFamily="34" charset="-34"/>
              </a:rPr>
              <a:t>Kumamoto</a:t>
            </a:r>
            <a:endParaRPr lang="ja-JP" altLang="ja-JP" b="1" kern="100" dirty="0">
              <a:latin typeface="+mj-ea"/>
              <a:ea typeface="+mj-ea"/>
              <a:cs typeface="DokChampa" panose="020B0604020202020204" pitchFamily="34" charset="-34"/>
            </a:endParaRPr>
          </a:p>
        </p:txBody>
      </p:sp>
    </p:spTree>
    <p:extLst>
      <p:ext uri="{BB962C8B-B14F-4D97-AF65-F5344CB8AC3E}">
        <p14:creationId xmlns:p14="http://schemas.microsoft.com/office/powerpoint/2010/main" val="89645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563888" y="764704"/>
            <a:ext cx="2249619" cy="2139881"/>
          </a:xfrm>
          <a:prstGeom prst="rect">
            <a:avLst/>
          </a:prstGeom>
        </p:spPr>
      </p:pic>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1446550"/>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五区の輪を築き、</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人と人がつながる</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6609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なぜ貸せないのか？</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25681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503548" y="1516823"/>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貸せた事例</a:t>
            </a:r>
            <a:endParaRPr lang="en-US" altLang="ja-JP" sz="4400"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894" y="3284984"/>
            <a:ext cx="3960000" cy="2645898"/>
          </a:xfrm>
          <a:prstGeom prst="rect">
            <a:avLst/>
          </a:prstGeom>
          <a:noFill/>
          <a:ln>
            <a:noFill/>
          </a:ln>
        </p:spPr>
      </p:pic>
      <p:pic>
        <p:nvPicPr>
          <p:cNvPr id="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653" y="3294622"/>
            <a:ext cx="3960000" cy="2636260"/>
          </a:xfrm>
          <a:prstGeom prst="rect">
            <a:avLst/>
          </a:prstGeom>
          <a:noFill/>
          <a:ln>
            <a:noFill/>
          </a:ln>
        </p:spPr>
      </p:pic>
    </p:spTree>
    <p:extLst>
      <p:ext uri="{BB962C8B-B14F-4D97-AF65-F5344CB8AC3E}">
        <p14:creationId xmlns:p14="http://schemas.microsoft.com/office/powerpoint/2010/main" val="3814906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誰が使う？</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84379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555202" y="764704"/>
            <a:ext cx="2249619" cy="2139881"/>
          </a:xfrm>
          <a:prstGeom prst="rect">
            <a:avLst/>
          </a:prstGeom>
        </p:spPr>
      </p:pic>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1446550"/>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互いに相手を大切にし、</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協力し合う</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73036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本当にできるの？</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66936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555202" y="836712"/>
            <a:ext cx="2249619" cy="2139881"/>
          </a:xfrm>
          <a:prstGeom prst="rect">
            <a:avLst/>
          </a:prstGeom>
        </p:spPr>
      </p:pic>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1446550"/>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地域資源を循環させ、</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生活環境を保全する</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96067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1446550"/>
          </a:xfrm>
          <a:prstGeom prst="rect">
            <a:avLst/>
          </a:prstGeom>
        </p:spPr>
        <p:txBody>
          <a:bodyPr wrap="square">
            <a:spAutoFit/>
          </a:bodyPr>
          <a:lstStyle/>
          <a:p>
            <a:pPr algn="ctr"/>
            <a:r>
              <a:rPr lang="ja-JP" altLang="en-US" sz="4400" dirty="0" smtClean="0">
                <a:latin typeface="HGP創英角ｺﾞｼｯｸUB" panose="020B0900000000000000" pitchFamily="50" charset="-128"/>
                <a:ea typeface="HGP創英角ｺﾞｼｯｸUB" panose="020B0900000000000000" pitchFamily="50" charset="-128"/>
              </a:rPr>
              <a:t>日常的な見守り</a:t>
            </a:r>
            <a:endParaRPr lang="en-US" altLang="ja-JP" sz="4400" dirty="0" smtClean="0">
              <a:latin typeface="HGP創英角ｺﾞｼｯｸUB" panose="020B0900000000000000" pitchFamily="50" charset="-128"/>
              <a:ea typeface="HGP創英角ｺﾞｼｯｸUB" panose="020B0900000000000000" pitchFamily="50" charset="-128"/>
            </a:endParaRPr>
          </a:p>
          <a:p>
            <a:pPr algn="ctr"/>
            <a:r>
              <a:rPr lang="ja-JP" altLang="en-US" sz="4400" dirty="0" smtClean="0">
                <a:latin typeface="HGP創英角ｺﾞｼｯｸUB" panose="020B0900000000000000" pitchFamily="50" charset="-128"/>
                <a:ea typeface="HGP創英角ｺﾞｼｯｸUB" panose="020B0900000000000000" pitchFamily="50" charset="-128"/>
              </a:rPr>
              <a:t>非常</a:t>
            </a:r>
            <a:r>
              <a:rPr lang="ja-JP" altLang="en-US" sz="4400" dirty="0">
                <a:latin typeface="HGP創英角ｺﾞｼｯｸUB" panose="020B0900000000000000" pitchFamily="50" charset="-128"/>
                <a:ea typeface="HGP創英角ｺﾞｼｯｸUB" panose="020B0900000000000000" pitchFamily="50" charset="-128"/>
              </a:rPr>
              <a:t>時</a:t>
            </a:r>
            <a:r>
              <a:rPr lang="ja-JP" altLang="en-US" sz="4400" dirty="0" smtClean="0">
                <a:latin typeface="HGP創英角ｺﾞｼｯｸUB" panose="020B0900000000000000" pitchFamily="50" charset="-128"/>
                <a:ea typeface="HGP創英角ｺﾞｼｯｸUB" panose="020B0900000000000000" pitchFamily="50" charset="-128"/>
              </a:rPr>
              <a:t>の支援体制</a:t>
            </a:r>
            <a:endParaRPr lang="ja-JP" altLang="en-US"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43537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正方形/長方形 3"/>
          <p:cNvSpPr/>
          <p:nvPr/>
        </p:nvSpPr>
        <p:spPr>
          <a:xfrm>
            <a:off x="503548"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地域コミュニティセンター</a:t>
            </a:r>
          </a:p>
        </p:txBody>
      </p:sp>
    </p:spTree>
    <p:extLst>
      <p:ext uri="{BB962C8B-B14F-4D97-AF65-F5344CB8AC3E}">
        <p14:creationId xmlns:p14="http://schemas.microsoft.com/office/powerpoint/2010/main" val="2210011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7" y="1484784"/>
            <a:ext cx="3338181" cy="4805830"/>
          </a:xfrm>
          <a:prstGeom prst="rect">
            <a:avLst/>
          </a:prstGeom>
        </p:spPr>
      </p:pic>
      <p:sp>
        <p:nvSpPr>
          <p:cNvPr id="2" name="正方形/長方形 1"/>
          <p:cNvSpPr/>
          <p:nvPr/>
        </p:nvSpPr>
        <p:spPr>
          <a:xfrm>
            <a:off x="5442362" y="5517232"/>
            <a:ext cx="2424062" cy="887422"/>
          </a:xfrm>
          <a:prstGeom prst="rect">
            <a:avLst/>
          </a:prstGeom>
        </p:spPr>
        <p:txBody>
          <a:bodyPr wrap="none">
            <a:spAutoFit/>
          </a:bodyPr>
          <a:lstStyle/>
          <a:p>
            <a:pPr algn="ctr">
              <a:lnSpc>
                <a:spcPts val="3000"/>
              </a:lnSpc>
              <a:spcAft>
                <a:spcPts val="0"/>
              </a:spcAft>
            </a:pPr>
            <a:r>
              <a:rPr lang="en-US" altLang="ja-JP" sz="3000" kern="100" dirty="0" err="1" smtClean="0">
                <a:solidFill>
                  <a:srgbClr val="000000"/>
                </a:solidFill>
                <a:latin typeface="+mj-ea"/>
                <a:ea typeface="+mj-ea"/>
                <a:cs typeface="DokChampa" panose="020B0604020202020204" pitchFamily="34" charset="-34"/>
              </a:rPr>
              <a:t>Commolympic</a:t>
            </a:r>
            <a:endParaRPr lang="en-US" altLang="ja-JP" sz="3000" kern="100" dirty="0" smtClean="0">
              <a:solidFill>
                <a:srgbClr val="000000"/>
              </a:solidFill>
              <a:latin typeface="+mj-ea"/>
              <a:ea typeface="+mj-ea"/>
              <a:cs typeface="DokChampa" panose="020B0604020202020204" pitchFamily="34" charset="-34"/>
            </a:endParaRPr>
          </a:p>
          <a:p>
            <a:pPr algn="ctr">
              <a:lnSpc>
                <a:spcPts val="3000"/>
              </a:lnSpc>
              <a:spcAft>
                <a:spcPts val="0"/>
              </a:spcAft>
            </a:pPr>
            <a:r>
              <a:rPr lang="ja-JP" altLang="ja-JP" sz="3000" kern="100" dirty="0">
                <a:solidFill>
                  <a:srgbClr val="000000"/>
                </a:solidFill>
                <a:latin typeface="+mj-ea"/>
                <a:ea typeface="+mj-ea"/>
                <a:cs typeface="DokChampa" panose="020B0604020202020204" pitchFamily="34" charset="-34"/>
              </a:rPr>
              <a:t>　</a:t>
            </a:r>
            <a:r>
              <a:rPr lang="en-US" altLang="ja-JP" sz="3000" kern="100" dirty="0">
                <a:solidFill>
                  <a:srgbClr val="000000"/>
                </a:solidFill>
                <a:latin typeface="+mj-ea"/>
                <a:ea typeface="+mj-ea"/>
                <a:cs typeface="DokChampa" panose="020B0604020202020204" pitchFamily="34" charset="-34"/>
              </a:rPr>
              <a:t>Kumamoto</a:t>
            </a:r>
            <a:endParaRPr lang="ja-JP" altLang="ja-JP" sz="3000" kern="100" dirty="0">
              <a:latin typeface="+mj-ea"/>
              <a:ea typeface="+mj-ea"/>
              <a:cs typeface="DokChampa" panose="020B0604020202020204" pitchFamily="34" charset="-34"/>
            </a:endParaRPr>
          </a:p>
        </p:txBody>
      </p:sp>
      <p:pic>
        <p:nvPicPr>
          <p:cNvPr id="7" name="図 6"/>
          <p:cNvPicPr>
            <a:picLocks noChangeAspect="1"/>
          </p:cNvPicPr>
          <p:nvPr/>
        </p:nvPicPr>
        <p:blipFill>
          <a:blip r:embed="rId4"/>
          <a:stretch>
            <a:fillRect/>
          </a:stretch>
        </p:blipFill>
        <p:spPr>
          <a:xfrm>
            <a:off x="971600" y="544044"/>
            <a:ext cx="7388992" cy="1115665"/>
          </a:xfrm>
          <a:prstGeom prst="rect">
            <a:avLst/>
          </a:prstGeom>
        </p:spPr>
      </p:pic>
      <p:pic>
        <p:nvPicPr>
          <p:cNvPr id="5" name="図 4"/>
          <p:cNvPicPr>
            <a:picLocks noChangeAspect="1"/>
          </p:cNvPicPr>
          <p:nvPr/>
        </p:nvPicPr>
        <p:blipFill>
          <a:blip r:embed="rId5"/>
          <a:stretch>
            <a:fillRect/>
          </a:stretch>
        </p:blipFill>
        <p:spPr>
          <a:xfrm>
            <a:off x="3452367" y="4808311"/>
            <a:ext cx="1471070" cy="1399310"/>
          </a:xfrm>
          <a:prstGeom prst="rect">
            <a:avLst/>
          </a:prstGeom>
        </p:spPr>
      </p:pic>
      <p:pic>
        <p:nvPicPr>
          <p:cNvPr id="6" name="図 5"/>
          <p:cNvPicPr>
            <a:picLocks noChangeAspect="1"/>
          </p:cNvPicPr>
          <p:nvPr/>
        </p:nvPicPr>
        <p:blipFill>
          <a:blip r:embed="rId6"/>
          <a:stretch>
            <a:fillRect/>
          </a:stretch>
        </p:blipFill>
        <p:spPr>
          <a:xfrm>
            <a:off x="5129189" y="3409001"/>
            <a:ext cx="1471070" cy="1399310"/>
          </a:xfrm>
          <a:prstGeom prst="rect">
            <a:avLst/>
          </a:prstGeom>
        </p:spPr>
      </p:pic>
      <p:pic>
        <p:nvPicPr>
          <p:cNvPr id="8" name="図 7"/>
          <p:cNvPicPr>
            <a:picLocks noChangeAspect="1"/>
          </p:cNvPicPr>
          <p:nvPr/>
        </p:nvPicPr>
        <p:blipFill>
          <a:blip r:embed="rId7"/>
          <a:stretch>
            <a:fillRect/>
          </a:stretch>
        </p:blipFill>
        <p:spPr>
          <a:xfrm>
            <a:off x="3995936" y="3861048"/>
            <a:ext cx="1471070" cy="1399310"/>
          </a:xfrm>
          <a:prstGeom prst="rect">
            <a:avLst/>
          </a:prstGeom>
        </p:spPr>
      </p:pic>
      <p:pic>
        <p:nvPicPr>
          <p:cNvPr id="9" name="図 8"/>
          <p:cNvPicPr>
            <a:picLocks noChangeAspect="1"/>
          </p:cNvPicPr>
          <p:nvPr/>
        </p:nvPicPr>
        <p:blipFill>
          <a:blip r:embed="rId8"/>
          <a:stretch>
            <a:fillRect/>
          </a:stretch>
        </p:blipFill>
        <p:spPr>
          <a:xfrm>
            <a:off x="2987824" y="3677846"/>
            <a:ext cx="1471070" cy="1399310"/>
          </a:xfrm>
          <a:prstGeom prst="rect">
            <a:avLst/>
          </a:prstGeom>
        </p:spPr>
      </p:pic>
      <p:pic>
        <p:nvPicPr>
          <p:cNvPr id="10" name="図 9"/>
          <p:cNvPicPr>
            <a:picLocks noChangeAspect="1"/>
          </p:cNvPicPr>
          <p:nvPr/>
        </p:nvPicPr>
        <p:blipFill>
          <a:blip r:embed="rId9"/>
          <a:stretch>
            <a:fillRect/>
          </a:stretch>
        </p:blipFill>
        <p:spPr>
          <a:xfrm>
            <a:off x="3452367" y="2242157"/>
            <a:ext cx="1471070" cy="1399310"/>
          </a:xfrm>
          <a:prstGeom prst="rect">
            <a:avLst/>
          </a:prstGeom>
        </p:spPr>
      </p:pic>
    </p:spTree>
    <p:extLst>
      <p:ext uri="{BB962C8B-B14F-4D97-AF65-F5344CB8AC3E}">
        <p14:creationId xmlns:p14="http://schemas.microsoft.com/office/powerpoint/2010/main" val="178349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正方形/長方形 3"/>
          <p:cNvSpPr/>
          <p:nvPr/>
        </p:nvSpPr>
        <p:spPr>
          <a:xfrm>
            <a:off x="611560"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もっと近くにあればいいのに。</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2949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24415" y="202109"/>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近くにあるもの</a:t>
            </a:r>
            <a:endParaRPr lang="en-US" altLang="ja-JP" sz="4400" dirty="0">
              <a:latin typeface="HGP創英角ｺﾞｼｯｸUB" panose="020B0900000000000000" pitchFamily="50" charset="-128"/>
              <a:ea typeface="HGP創英角ｺﾞｼｯｸUB" panose="020B0900000000000000" pitchFamily="50" charset="-128"/>
            </a:endParaRPr>
          </a:p>
        </p:txBody>
      </p:sp>
      <p:graphicFrame>
        <p:nvGraphicFramePr>
          <p:cNvPr id="4" name="Object 44"/>
          <p:cNvGraphicFramePr>
            <a:graphicFrameLocks/>
          </p:cNvGraphicFramePr>
          <p:nvPr>
            <p:extLst>
              <p:ext uri="{D42A27DB-BD31-4B8C-83A1-F6EECF244321}">
                <p14:modId xmlns:p14="http://schemas.microsoft.com/office/powerpoint/2010/main" val="2668171688"/>
              </p:ext>
            </p:extLst>
          </p:nvPr>
        </p:nvGraphicFramePr>
        <p:xfrm>
          <a:off x="266180" y="1662113"/>
          <a:ext cx="4745037" cy="4549775"/>
        </p:xfrm>
        <a:graphic>
          <a:graphicData uri="http://schemas.openxmlformats.org/presentationml/2006/ole">
            <mc:AlternateContent xmlns:mc="http://schemas.openxmlformats.org/markup-compatibility/2006">
              <mc:Choice xmlns:v="urn:schemas-microsoft-com:vml" Requires="v">
                <p:oleObj spid="_x0000_s1034" r:id="rId5" imgW="4743099" imgH="4548010" progId="Excel.Sheet.8">
                  <p:embed/>
                </p:oleObj>
              </mc:Choice>
              <mc:Fallback>
                <p:oleObj r:id="rId5" imgW="4743099" imgH="454801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180" y="1662113"/>
                        <a:ext cx="474503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テキスト ボックス 14"/>
          <p:cNvSpPr txBox="1">
            <a:spLocks noChangeArrowheads="1"/>
          </p:cNvSpPr>
          <p:nvPr/>
        </p:nvSpPr>
        <p:spPr bwMode="auto">
          <a:xfrm>
            <a:off x="1402830" y="1201738"/>
            <a:ext cx="2446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b="1" dirty="0">
                <a:latin typeface="ＭＳ ゴシック" panose="020B0609070205080204" pitchFamily="49" charset="-128"/>
                <a:ea typeface="ＭＳ ゴシック" panose="020B0609070205080204" pitchFamily="49" charset="-128"/>
              </a:rPr>
              <a:t>住宅の空き家</a:t>
            </a:r>
            <a:endParaRPr lang="ja-JP" altLang="en-US" sz="2400" b="1" i="1" dirty="0">
              <a:latin typeface="ＭＳ ゴシック" panose="020B0609070205080204" pitchFamily="49" charset="-128"/>
              <a:ea typeface="ＭＳ ゴシック" panose="020B0609070205080204" pitchFamily="49" charset="-128"/>
            </a:endParaRPr>
          </a:p>
        </p:txBody>
      </p:sp>
      <p:sp>
        <p:nvSpPr>
          <p:cNvPr id="7" name="テキスト ボックス 16"/>
          <p:cNvSpPr txBox="1">
            <a:spLocks noChangeArrowheads="1"/>
          </p:cNvSpPr>
          <p:nvPr/>
        </p:nvSpPr>
        <p:spPr bwMode="auto">
          <a:xfrm>
            <a:off x="624415" y="6261100"/>
            <a:ext cx="34528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ＭＳ ゴシック" panose="020B0609070205080204" pitchFamily="49" charset="-128"/>
                <a:ea typeface="ＭＳ ゴシック" panose="020B0609070205080204" pitchFamily="49" charset="-128"/>
              </a:rPr>
              <a:t>住宅・土地統計調査より</a:t>
            </a: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1228080"/>
            <a:ext cx="3340149" cy="2708920"/>
          </a:xfrm>
          <a:prstGeom prst="rect">
            <a:avLst/>
          </a:prstGeom>
        </p:spPr>
      </p:pic>
      <p:grpSp>
        <p:nvGrpSpPr>
          <p:cNvPr id="73" name="グループ化 72"/>
          <p:cNvGrpSpPr/>
          <p:nvPr/>
        </p:nvGrpSpPr>
        <p:grpSpPr>
          <a:xfrm>
            <a:off x="4788024" y="4077072"/>
            <a:ext cx="3973295" cy="2519270"/>
            <a:chOff x="4788024" y="4077072"/>
            <a:chExt cx="3973295" cy="2519270"/>
          </a:xfrm>
        </p:grpSpPr>
        <p:sp>
          <p:nvSpPr>
            <p:cNvPr id="8" name="正方形/長方形 7"/>
            <p:cNvSpPr/>
            <p:nvPr/>
          </p:nvSpPr>
          <p:spPr>
            <a:xfrm>
              <a:off x="4788024" y="4077072"/>
              <a:ext cx="3973295" cy="2461840"/>
            </a:xfrm>
            <a:prstGeom prst="rect">
              <a:avLst/>
            </a:prstGeom>
            <a:solidFill>
              <a:srgbClr val="FFE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88024" y="4218558"/>
              <a:ext cx="397329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788024" y="6284342"/>
              <a:ext cx="397329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5400000">
              <a:off x="3820005" y="5268284"/>
              <a:ext cx="2519269" cy="1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5400000">
              <a:off x="4973049" y="5268284"/>
              <a:ext cx="2519269" cy="1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5400000">
              <a:off x="6126093" y="5268284"/>
              <a:ext cx="2519269" cy="1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5400000">
              <a:off x="7279138" y="5268284"/>
              <a:ext cx="2519269" cy="1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292080" y="439495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2080" y="494217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92080" y="521578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292080" y="548939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292080" y="576300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292080" y="466856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292080" y="6036611"/>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5832168" y="4394950"/>
              <a:ext cx="252000" cy="1821661"/>
              <a:chOff x="5759181" y="4394950"/>
              <a:chExt cx="252000" cy="1821661"/>
            </a:xfrm>
          </p:grpSpPr>
          <p:sp>
            <p:nvSpPr>
              <p:cNvPr id="24" name="正方形/長方形 23"/>
              <p:cNvSpPr/>
              <p:nvPr/>
            </p:nvSpPr>
            <p:spPr>
              <a:xfrm>
                <a:off x="5759181" y="439495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759181" y="494217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759181" y="521578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759181" y="548939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759181" y="576300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759181" y="466856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759181" y="6036611"/>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6459703" y="4394950"/>
              <a:ext cx="252000" cy="1821661"/>
              <a:chOff x="5759181" y="4394950"/>
              <a:chExt cx="252000" cy="1821661"/>
            </a:xfrm>
          </p:grpSpPr>
          <p:sp>
            <p:nvSpPr>
              <p:cNvPr id="33" name="正方形/長方形 32"/>
              <p:cNvSpPr/>
              <p:nvPr/>
            </p:nvSpPr>
            <p:spPr>
              <a:xfrm>
                <a:off x="5759181" y="439495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759181" y="494217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759181" y="5215780"/>
                <a:ext cx="252000" cy="180000"/>
              </a:xfrm>
              <a:prstGeom prst="rect">
                <a:avLst/>
              </a:prstGeom>
              <a:solidFill>
                <a:srgbClr val="B03304"/>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759181" y="548939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759181" y="576300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759181" y="466856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759181" y="6036611"/>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6921287" y="4394950"/>
              <a:ext cx="252000" cy="1821661"/>
              <a:chOff x="5759181" y="4394950"/>
              <a:chExt cx="252000" cy="1821661"/>
            </a:xfrm>
          </p:grpSpPr>
          <p:sp>
            <p:nvSpPr>
              <p:cNvPr id="41" name="正方形/長方形 40"/>
              <p:cNvSpPr/>
              <p:nvPr/>
            </p:nvSpPr>
            <p:spPr>
              <a:xfrm>
                <a:off x="5759181" y="439495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759181" y="494217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759181" y="521578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759181" y="548939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759181" y="576300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759181" y="466856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759181" y="6036611"/>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7584250" y="4394950"/>
              <a:ext cx="252000" cy="1821661"/>
              <a:chOff x="5759181" y="4394950"/>
              <a:chExt cx="252000" cy="1821661"/>
            </a:xfrm>
          </p:grpSpPr>
          <p:sp>
            <p:nvSpPr>
              <p:cNvPr id="49" name="正方形/長方形 48"/>
              <p:cNvSpPr/>
              <p:nvPr/>
            </p:nvSpPr>
            <p:spPr>
              <a:xfrm>
                <a:off x="5759181" y="439495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5759181" y="494217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5759181" y="521578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5759181" y="548939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5759181" y="576300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5759181" y="466856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5759181" y="6036611"/>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8073514" y="4394950"/>
              <a:ext cx="252000" cy="1821661"/>
              <a:chOff x="5759181" y="4394950"/>
              <a:chExt cx="252000" cy="1821661"/>
            </a:xfrm>
          </p:grpSpPr>
          <p:sp>
            <p:nvSpPr>
              <p:cNvPr id="66" name="正方形/長方形 65"/>
              <p:cNvSpPr/>
              <p:nvPr/>
            </p:nvSpPr>
            <p:spPr>
              <a:xfrm>
                <a:off x="5759181" y="439495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5759181" y="494217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759181" y="521578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759181" y="548939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5759181" y="576300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5759181" y="4668560"/>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759181" y="6036611"/>
                <a:ext cx="252000" cy="180000"/>
              </a:xfrm>
              <a:prstGeom prst="rect">
                <a:avLst/>
              </a:prstGeom>
              <a:solidFill>
                <a:schemeClr val="bg2"/>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2055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近くにあるけど参加しない</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003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769441"/>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意外と楽しい。</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4812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3555202" y="764704"/>
            <a:ext cx="2249619" cy="2139881"/>
          </a:xfrm>
          <a:prstGeom prst="rect">
            <a:avLst/>
          </a:prstGeom>
        </p:spPr>
      </p:pic>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179512" y="2708920"/>
            <a:ext cx="8856984" cy="1446550"/>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会話が生まれ、</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人と人のネットワークが派生する</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98438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6" name="正方形/長方形 5"/>
          <p:cNvSpPr/>
          <p:nvPr/>
        </p:nvSpPr>
        <p:spPr>
          <a:xfrm>
            <a:off x="611560" y="2708920"/>
            <a:ext cx="8136904" cy="1446550"/>
          </a:xfrm>
          <a:prstGeom prst="rect">
            <a:avLst/>
          </a:prstGeom>
        </p:spPr>
        <p:txBody>
          <a:bodyPr wrap="square">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もっと強い人と対戦したい。</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腕試しがしてみたい。</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51281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p:nvPr/>
        </p:nvPicPr>
        <p:blipFill rotWithShape="1">
          <a:blip r:embed="rId3" cstate="print">
            <a:extLst>
              <a:ext uri="{28A0092B-C50C-407E-A947-70E740481C1C}">
                <a14:useLocalDpi xmlns:a14="http://schemas.microsoft.com/office/drawing/2010/main" val="0"/>
              </a:ext>
            </a:extLst>
          </a:blip>
          <a:srcRect t="-879" b="700"/>
          <a:stretch/>
        </p:blipFill>
        <p:spPr bwMode="auto">
          <a:xfrm>
            <a:off x="395536" y="476672"/>
            <a:ext cx="3965728" cy="2736304"/>
          </a:xfrm>
          <a:prstGeom prst="rect">
            <a:avLst/>
          </a:prstGeom>
          <a:noFill/>
          <a:ln>
            <a:noFill/>
          </a:ln>
          <a:extLst>
            <a:ext uri="{53640926-AAD7-44D8-BBD7-CCE9431645EC}">
              <a14:shadowObscured xmlns:a14="http://schemas.microsoft.com/office/drawing/2010/main"/>
            </a:ext>
          </a:extLst>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8414" t="35003" r="24445" b="3152"/>
          <a:stretch/>
        </p:blipFill>
        <p:spPr>
          <a:xfrm>
            <a:off x="4788024" y="476672"/>
            <a:ext cx="3960440" cy="2736000"/>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1010" t="5464" r="10923" b="18418"/>
          <a:stretch/>
        </p:blipFill>
        <p:spPr>
          <a:xfrm>
            <a:off x="395536" y="3817152"/>
            <a:ext cx="3960000" cy="2567056"/>
          </a:xfrm>
          <a:prstGeom prst="rect">
            <a:avLst/>
          </a:prstGeom>
        </p:spPr>
      </p:pic>
      <p:pic>
        <p:nvPicPr>
          <p:cNvPr id="11" name="図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t="-1" b="2491"/>
          <a:stretch/>
        </p:blipFill>
        <p:spPr bwMode="auto">
          <a:xfrm>
            <a:off x="4788464" y="3803716"/>
            <a:ext cx="3960000" cy="25804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7602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1295</Words>
  <Application>Microsoft Office PowerPoint</Application>
  <PresentationFormat>画面に合わせる (4:3)</PresentationFormat>
  <Paragraphs>89</Paragraphs>
  <Slides>20</Slides>
  <Notes>20</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20</vt:i4>
      </vt:variant>
    </vt:vector>
  </HeadingPairs>
  <TitlesOfParts>
    <vt:vector size="23" baseType="lpstr">
      <vt:lpstr>Office ​​テーマ</vt:lpstr>
      <vt:lpstr>デザインの設定</vt:lpstr>
      <vt:lpstr>Microsoft Office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miike</dc:creator>
  <cp:lastModifiedBy>miike</cp:lastModifiedBy>
  <cp:revision>65</cp:revision>
  <cp:lastPrinted>2013-11-01T15:38:15Z</cp:lastPrinted>
  <dcterms:created xsi:type="dcterms:W3CDTF">2013-10-14T14:42:29Z</dcterms:created>
  <dcterms:modified xsi:type="dcterms:W3CDTF">2013-11-01T16:51:39Z</dcterms:modified>
</cp:coreProperties>
</file>