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256" r:id="rId2"/>
    <p:sldId id="274" r:id="rId3"/>
    <p:sldId id="260" r:id="rId4"/>
    <p:sldId id="259" r:id="rId5"/>
    <p:sldId id="258" r:id="rId6"/>
    <p:sldId id="261" r:id="rId7"/>
    <p:sldId id="271" r:id="rId8"/>
    <p:sldId id="273" r:id="rId9"/>
    <p:sldId id="270" r:id="rId10"/>
    <p:sldId id="263" r:id="rId11"/>
    <p:sldId id="264" r:id="rId12"/>
    <p:sldId id="265" r:id="rId13"/>
    <p:sldId id="266" r:id="rId14"/>
    <p:sldId id="267" r:id="rId15"/>
    <p:sldId id="268"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0F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7230" autoAdjust="0"/>
  </p:normalViewPr>
  <p:slideViewPr>
    <p:cSldViewPr>
      <p:cViewPr>
        <p:scale>
          <a:sx n="80" d="100"/>
          <a:sy n="80" d="100"/>
        </p:scale>
        <p:origin x="-852" y="192"/>
      </p:cViewPr>
      <p:guideLst>
        <p:guide orient="horz" pos="2160"/>
        <p:guide pos="2880"/>
      </p:guideLst>
    </p:cSldViewPr>
  </p:slideViewPr>
  <p:outlineViewPr>
    <p:cViewPr>
      <p:scale>
        <a:sx n="33" d="100"/>
        <a:sy n="33" d="100"/>
      </p:scale>
      <p:origin x="0" y="223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40475-2F85-4449-B60D-7422C64A9D61}" type="datetimeFigureOut">
              <a:rPr kumimoji="1" lang="ja-JP" altLang="en-US" smtClean="0"/>
              <a:t>2013/10/26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61060-6140-456B-85BE-7A152BEC1ED8}" type="slidenum">
              <a:rPr kumimoji="1" lang="ja-JP" altLang="en-US" smtClean="0"/>
              <a:t>‹#›</a:t>
            </a:fld>
            <a:endParaRPr kumimoji="1" lang="ja-JP" altLang="en-US"/>
          </a:p>
        </p:txBody>
      </p:sp>
    </p:spTree>
    <p:extLst>
      <p:ext uri="{BB962C8B-B14F-4D97-AF65-F5344CB8AC3E}">
        <p14:creationId xmlns:p14="http://schemas.microsoft.com/office/powerpoint/2010/main" val="32520187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写真は</a:t>
            </a:r>
            <a:r>
              <a:rPr kumimoji="1" lang="en-US" altLang="ja-JP" dirty="0" smtClean="0"/>
              <a:t>9</a:t>
            </a:r>
            <a:r>
              <a:rPr kumimoji="1" lang="ja-JP" altLang="en-US" dirty="0" smtClean="0"/>
              <a:t>月</a:t>
            </a:r>
            <a:r>
              <a:rPr kumimoji="1" lang="en-US" altLang="ja-JP" dirty="0" smtClean="0"/>
              <a:t>8</a:t>
            </a:r>
            <a:r>
              <a:rPr kumimoji="1" lang="ja-JP" altLang="en-US" dirty="0" smtClean="0"/>
              <a:t>日の午前</a:t>
            </a:r>
            <a:r>
              <a:rPr kumimoji="1" lang="en-US" altLang="ja-JP" dirty="0" smtClean="0"/>
              <a:t>9</a:t>
            </a:r>
            <a:r>
              <a:rPr kumimoji="1" lang="ja-JP" altLang="en-US" smtClean="0"/>
              <a:t>時</a:t>
            </a:r>
            <a:endParaRPr kumimoji="1" lang="ja-JP" altLang="en-US"/>
          </a:p>
        </p:txBody>
      </p:sp>
      <p:sp>
        <p:nvSpPr>
          <p:cNvPr id="4" name="スライド番号プレースホルダー 3"/>
          <p:cNvSpPr>
            <a:spLocks noGrp="1"/>
          </p:cNvSpPr>
          <p:nvPr>
            <p:ph type="sldNum" sz="quarter" idx="10"/>
          </p:nvPr>
        </p:nvSpPr>
        <p:spPr/>
        <p:txBody>
          <a:bodyPr/>
          <a:lstStyle/>
          <a:p>
            <a:fld id="{47961060-6140-456B-85BE-7A152BEC1ED8}" type="slidenum">
              <a:rPr kumimoji="1" lang="ja-JP" altLang="en-US" smtClean="0"/>
              <a:t>3</a:t>
            </a:fld>
            <a:endParaRPr kumimoji="1" lang="ja-JP" altLang="en-US"/>
          </a:p>
        </p:txBody>
      </p:sp>
    </p:spTree>
    <p:extLst>
      <p:ext uri="{BB962C8B-B14F-4D97-AF65-F5344CB8AC3E}">
        <p14:creationId xmlns:p14="http://schemas.microsoft.com/office/powerpoint/2010/main" val="137330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961060-6140-456B-85BE-7A152BEC1ED8}" type="slidenum">
              <a:rPr kumimoji="1" lang="ja-JP" altLang="en-US" smtClean="0"/>
              <a:t>7</a:t>
            </a:fld>
            <a:endParaRPr kumimoji="1" lang="ja-JP" altLang="en-US"/>
          </a:p>
        </p:txBody>
      </p:sp>
    </p:spTree>
    <p:extLst>
      <p:ext uri="{BB962C8B-B14F-4D97-AF65-F5344CB8AC3E}">
        <p14:creationId xmlns:p14="http://schemas.microsoft.com/office/powerpoint/2010/main" val="149132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smtClean="0"/>
              <a:t>マスター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sp>
        <p:nvSpPr>
          <p:cNvPr id="7" name="日付プレースホルダー 6"/>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20" name="フッター プレースホルダー 19"/>
          <p:cNvSpPr>
            <a:spLocks noGrp="1"/>
          </p:cNvSpPr>
          <p:nvPr>
            <p:ph type="ftr" sz="quarter" idx="11"/>
          </p:nvPr>
        </p:nvSpPr>
        <p:spPr/>
        <p:txBody>
          <a:bodyPr/>
          <a:lstStyle>
            <a:extLst/>
          </a:lstStyle>
          <a:p>
            <a:endParaRPr kumimoji="1" lang="ja-JP" altLang="en-US"/>
          </a:p>
        </p:txBody>
      </p:sp>
      <p:sp>
        <p:nvSpPr>
          <p:cNvPr id="10" name="スライド番号プレースホルダー 9"/>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1143000" y="274640"/>
            <a:ext cx="5562600" cy="5851525"/>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extLst/>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ー 1"/>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extLst/>
          </a:lstStyle>
          <a:p>
            <a:fld id="{47C7B54A-E760-4231-B87B-C9FE885CECC5}" type="datetimeFigureOut">
              <a:rPr kumimoji="1" lang="ja-JP" altLang="en-US" smtClean="0"/>
              <a:t>2013/10/26</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A97910DE-F3FE-4C92-99F0-F921908595C6}" type="slidenum">
              <a:rPr kumimoji="1" lang="ja-JP" altLang="en-US" smtClean="0"/>
              <a: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ー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テキスト プレースホルダー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プレースホルダー 4"/>
          <p:cNvSpPr>
            <a:spLocks noGrp="1"/>
          </p:cNvSpPr>
          <p:nvPr>
            <p:ph type="title"/>
          </p:nvPr>
        </p:nvSpPr>
        <p:spPr>
          <a:xfrm>
            <a:off x="1435608" y="274638"/>
            <a:ext cx="7498080" cy="1143000"/>
          </a:xfrm>
          <a:prstGeom prst="rect">
            <a:avLst/>
          </a:prstGeom>
        </p:spPr>
        <p:txBody>
          <a:bodyPr anchor="ctr">
            <a:normAutofit/>
          </a:bodyPr>
          <a:lstStyle>
            <a:extLst/>
          </a:lstStyle>
          <a:p>
            <a:r>
              <a:rPr kumimoji="0" lang="ja-JP" altLang="en-US" smtClean="0"/>
              <a:t>マスター タイトルの書式設定</a:t>
            </a:r>
            <a:endParaRPr kumimoji="0" lang="en-US"/>
          </a:p>
        </p:txBody>
      </p:sp>
      <p:sp>
        <p:nvSpPr>
          <p:cNvPr id="9" name="テキスト プレースホルダー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ー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7C7B54A-E760-4231-B87B-C9FE885CECC5}" type="datetimeFigureOut">
              <a:rPr kumimoji="1" lang="ja-JP" altLang="en-US" smtClean="0"/>
              <a:t>2013/10/26</a:t>
            </a:fld>
            <a:endParaRPr kumimoji="1" lang="ja-JP" altLang="en-US"/>
          </a:p>
        </p:txBody>
      </p:sp>
      <p:sp>
        <p:nvSpPr>
          <p:cNvPr id="10" name="フッター プレースホルダー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7910DE-F3FE-4C92-99F0-F921908595C6}" type="slidenum">
              <a:rPr kumimoji="1" lang="ja-JP" altLang="en-US" smtClean="0"/>
              <a: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3140968"/>
            <a:ext cx="8496944" cy="1472184"/>
          </a:xfrm>
        </p:spPr>
        <p:txBody>
          <a:bodyPr>
            <a:noAutofit/>
          </a:bodyPr>
          <a:lstStyle/>
          <a:p>
            <a:pPr marL="0" indent="0"/>
            <a:r>
              <a:rPr lang="en-US" altLang="ja-JP" sz="4400" dirty="0"/>
              <a:t>1</a:t>
            </a:r>
            <a:r>
              <a:rPr lang="ja-JP" altLang="en-US" sz="4400" dirty="0"/>
              <a:t>分で停められる駐輪場</a:t>
            </a:r>
            <a:r>
              <a:rPr lang="en-US" altLang="ja-JP" sz="4400" dirty="0"/>
              <a:t>!!</a:t>
            </a:r>
            <a:br>
              <a:rPr lang="en-US" altLang="ja-JP" sz="4400" dirty="0"/>
            </a:br>
            <a:r>
              <a:rPr lang="ja-JP" altLang="en-US" sz="4400" dirty="0"/>
              <a:t>～官民一体となった駅づくり～</a:t>
            </a:r>
            <a:br>
              <a:rPr lang="ja-JP" altLang="en-US" sz="4400" dirty="0"/>
            </a:br>
            <a:r>
              <a:rPr kumimoji="1" lang="en-US" altLang="ja-JP" sz="4400" dirty="0" smtClean="0"/>
              <a:t/>
            </a:r>
            <a:br>
              <a:rPr kumimoji="1" lang="en-US" altLang="ja-JP" sz="4400" dirty="0" smtClean="0"/>
            </a:br>
            <a:endParaRPr kumimoji="1" lang="ja-JP" altLang="en-US" sz="4400" dirty="0"/>
          </a:p>
        </p:txBody>
      </p:sp>
      <p:sp>
        <p:nvSpPr>
          <p:cNvPr id="3" name="サブタイトル 2"/>
          <p:cNvSpPr>
            <a:spLocks noGrp="1"/>
          </p:cNvSpPr>
          <p:nvPr>
            <p:ph type="subTitle" idx="1"/>
          </p:nvPr>
        </p:nvSpPr>
        <p:spPr>
          <a:xfrm>
            <a:off x="6751712" y="5661248"/>
            <a:ext cx="4784576" cy="913656"/>
          </a:xfrm>
        </p:spPr>
        <p:txBody>
          <a:bodyPr>
            <a:normAutofit/>
          </a:bodyPr>
          <a:lstStyle/>
          <a:p>
            <a:r>
              <a:rPr kumimoji="1" lang="ja-JP" altLang="en-US" sz="3600" dirty="0" smtClean="0"/>
              <a:t>熊政会</a:t>
            </a:r>
            <a:endParaRPr kumimoji="1" lang="ja-JP" altLang="en-US" sz="3600" dirty="0"/>
          </a:p>
        </p:txBody>
      </p:sp>
    </p:spTree>
    <p:extLst>
      <p:ext uri="{BB962C8B-B14F-4D97-AF65-F5344CB8AC3E}">
        <p14:creationId xmlns:p14="http://schemas.microsoft.com/office/powerpoint/2010/main" val="1457315471"/>
      </p:ext>
    </p:extLst>
  </p:cSld>
  <p:clrMapOvr>
    <a:masterClrMapping/>
  </p:clrMapOvr>
  <mc:AlternateContent xmlns:mc="http://schemas.openxmlformats.org/markup-compatibility/2006" xmlns:p14="http://schemas.microsoft.com/office/powerpoint/2010/main">
    <mc:Choice Requires="p14">
      <p:transition spd="slow" p14:dur="2000" advTm="21943"/>
    </mc:Choice>
    <mc:Fallback xmlns="">
      <p:transition spd="slow" advTm="219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調査を</a:t>
            </a:r>
            <a:r>
              <a:rPr lang="ja-JP" altLang="en-US" dirty="0" smtClean="0"/>
              <a:t>踏まえて</a:t>
            </a:r>
            <a:endParaRPr kumimoji="1" lang="ja-JP" altLang="en-US" dirty="0"/>
          </a:p>
        </p:txBody>
      </p:sp>
      <p:sp>
        <p:nvSpPr>
          <p:cNvPr id="3" name="コンテンツ プレースホルダー 2"/>
          <p:cNvSpPr>
            <a:spLocks noGrp="1"/>
          </p:cNvSpPr>
          <p:nvPr>
            <p:ph idx="1"/>
          </p:nvPr>
        </p:nvSpPr>
        <p:spPr>
          <a:xfrm>
            <a:off x="971600" y="1916832"/>
            <a:ext cx="8028384" cy="4800600"/>
          </a:xfrm>
        </p:spPr>
        <p:txBody>
          <a:bodyPr>
            <a:normAutofit/>
          </a:bodyPr>
          <a:lstStyle/>
          <a:p>
            <a:pPr marL="457200" indent="-457200"/>
            <a:r>
              <a:rPr lang="ja-JP" altLang="en-US" dirty="0" smtClean="0"/>
              <a:t>管理者側は利用者のニーズに応えた駐輪場の整備を行う</a:t>
            </a:r>
            <a:endParaRPr lang="en-US" altLang="ja-JP" dirty="0" smtClean="0"/>
          </a:p>
          <a:p>
            <a:pPr marL="457200" indent="-457200"/>
            <a:r>
              <a:rPr lang="ja-JP" altLang="en-US" dirty="0"/>
              <a:t>利用者が自発的</a:t>
            </a:r>
            <a:r>
              <a:rPr lang="ja-JP" altLang="en-US" dirty="0" smtClean="0"/>
              <a:t>にモラルの向上のための働きかけを行う</a:t>
            </a:r>
            <a:endParaRPr kumimoji="1" lang="en-US" altLang="ja-JP" dirty="0" smtClean="0"/>
          </a:p>
          <a:p>
            <a:pPr marL="457200" indent="-457200"/>
            <a:endParaRPr kumimoji="1" lang="en-US" altLang="ja-JP" dirty="0" smtClean="0"/>
          </a:p>
          <a:p>
            <a:pPr marL="457200" indent="-457200"/>
            <a:endParaRPr kumimoji="1" lang="en-US" altLang="ja-JP" dirty="0"/>
          </a:p>
          <a:p>
            <a:pPr marL="0" indent="0" algn="ctr">
              <a:buNone/>
            </a:pPr>
            <a:r>
              <a:rPr lang="ja-JP" altLang="en-US" sz="4400" dirty="0" smtClean="0">
                <a:solidFill>
                  <a:srgbClr val="FF0000"/>
                </a:solidFill>
                <a:uFill>
                  <a:solidFill>
                    <a:srgbClr val="FF0000"/>
                  </a:solidFill>
                </a:uFill>
              </a:rPr>
              <a:t>→利用者と管理者の協力が必要</a:t>
            </a:r>
            <a:endParaRPr kumimoji="1" lang="ja-JP" altLang="en-US" sz="4400" dirty="0">
              <a:solidFill>
                <a:srgbClr val="FF0000"/>
              </a:solidFill>
              <a:uFill>
                <a:solidFill>
                  <a:srgbClr val="FF0000"/>
                </a:solidFill>
              </a:uFill>
            </a:endParaRPr>
          </a:p>
        </p:txBody>
      </p:sp>
    </p:spTree>
    <p:extLst>
      <p:ext uri="{BB962C8B-B14F-4D97-AF65-F5344CB8AC3E}">
        <p14:creationId xmlns:p14="http://schemas.microsoft.com/office/powerpoint/2010/main" val="1386516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877" y="3324127"/>
            <a:ext cx="6082991" cy="3756164"/>
          </a:xfrm>
          <a:prstGeom prst="rect">
            <a:avLst/>
          </a:prstGeom>
          <a:scene3d>
            <a:camera prst="orthographicFront">
              <a:rot lat="600000" lon="0" rev="0"/>
            </a:camera>
            <a:lightRig rig="threePt" dir="t"/>
          </a:scene3d>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29" y="2000549"/>
            <a:ext cx="1656184" cy="1656184"/>
          </a:xfrm>
          <a:prstGeom prst="rect">
            <a:avLst/>
          </a:prstGeom>
        </p:spPr>
      </p:pic>
      <p:sp>
        <p:nvSpPr>
          <p:cNvPr id="2" name="タイトル 1"/>
          <p:cNvSpPr>
            <a:spLocks noGrp="1"/>
          </p:cNvSpPr>
          <p:nvPr>
            <p:ph type="title"/>
          </p:nvPr>
        </p:nvSpPr>
        <p:spPr/>
        <p:txBody>
          <a:bodyPr/>
          <a:lstStyle/>
          <a:p>
            <a:r>
              <a:rPr kumimoji="1" lang="ja-JP" altLang="en-US" dirty="0" smtClean="0"/>
              <a:t>政策提言</a:t>
            </a:r>
            <a:endParaRPr kumimoji="1" lang="ja-JP" altLang="en-US" dirty="0"/>
          </a:p>
        </p:txBody>
      </p:sp>
      <p:sp>
        <p:nvSpPr>
          <p:cNvPr id="3" name="コンテンツ プレースホルダー 2"/>
          <p:cNvSpPr>
            <a:spLocks noGrp="1"/>
          </p:cNvSpPr>
          <p:nvPr>
            <p:ph idx="1"/>
          </p:nvPr>
        </p:nvSpPr>
        <p:spPr>
          <a:xfrm>
            <a:off x="827584" y="1412776"/>
            <a:ext cx="8928992" cy="4800600"/>
          </a:xfrm>
        </p:spPr>
        <p:txBody>
          <a:bodyPr>
            <a:normAutofit/>
          </a:bodyPr>
          <a:lstStyle/>
          <a:p>
            <a:r>
              <a:rPr lang="ja-JP" altLang="en-US" sz="2900" dirty="0" smtClean="0"/>
              <a:t>駅や市</a:t>
            </a:r>
            <a:r>
              <a:rPr lang="ja-JP" altLang="en-US" sz="2900" dirty="0"/>
              <a:t>、</a:t>
            </a:r>
            <a:r>
              <a:rPr lang="ja-JP" altLang="en-US" sz="2900" dirty="0" smtClean="0"/>
              <a:t>利用者との連携が問題解決には不可欠</a:t>
            </a:r>
            <a:endParaRPr kumimoji="1" lang="en-US" altLang="ja-JP" sz="2900" dirty="0" smtClean="0"/>
          </a:p>
          <a:p>
            <a:pPr marL="0" indent="0">
              <a:buNone/>
            </a:pPr>
            <a:endParaRPr kumimoji="1" lang="ja-JP" altLang="en-US" sz="2900" dirty="0"/>
          </a:p>
        </p:txBody>
      </p:sp>
      <p:sp>
        <p:nvSpPr>
          <p:cNvPr id="6" name="角丸四角形 5"/>
          <p:cNvSpPr/>
          <p:nvPr/>
        </p:nvSpPr>
        <p:spPr>
          <a:xfrm>
            <a:off x="1115616" y="3690898"/>
            <a:ext cx="1152128" cy="936104"/>
          </a:xfrm>
          <a:prstGeom prst="roundRect">
            <a:avLst/>
          </a:prstGeom>
          <a:solidFill>
            <a:schemeClr val="accent1">
              <a:lumMod val="40000"/>
              <a:lumOff val="60000"/>
            </a:schemeClr>
          </a:solidFill>
          <a:ln>
            <a:solidFill>
              <a:srgbClr val="F1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ysClr val="windowText" lastClr="000000"/>
                </a:solidFill>
              </a:rPr>
              <a:t>駅</a:t>
            </a:r>
            <a:endParaRPr kumimoji="1" lang="ja-JP" altLang="en-US" sz="3200" dirty="0">
              <a:solidFill>
                <a:sysClr val="windowText" lastClr="000000"/>
              </a:solidFill>
            </a:endParaRPr>
          </a:p>
        </p:txBody>
      </p:sp>
      <p:sp>
        <p:nvSpPr>
          <p:cNvPr id="7" name="角丸四角形 6"/>
          <p:cNvSpPr/>
          <p:nvPr/>
        </p:nvSpPr>
        <p:spPr>
          <a:xfrm>
            <a:off x="7596336" y="3629105"/>
            <a:ext cx="1547664" cy="936104"/>
          </a:xfrm>
          <a:prstGeom prst="roundRect">
            <a:avLst/>
          </a:prstGeom>
          <a:solidFill>
            <a:schemeClr val="accent1">
              <a:lumMod val="40000"/>
              <a:lumOff val="60000"/>
            </a:schemeClr>
          </a:solidFill>
          <a:ln>
            <a:solidFill>
              <a:srgbClr val="F1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利用者</a:t>
            </a:r>
            <a:endParaRPr kumimoji="1" lang="ja-JP" altLang="en-US" sz="3200" dirty="0">
              <a:solidFill>
                <a:schemeClr val="tx1"/>
              </a:solidFill>
            </a:endParaRPr>
          </a:p>
        </p:txBody>
      </p:sp>
      <p:sp>
        <p:nvSpPr>
          <p:cNvPr id="17" name="下矢印 16"/>
          <p:cNvSpPr/>
          <p:nvPr/>
        </p:nvSpPr>
        <p:spPr>
          <a:xfrm>
            <a:off x="4355976" y="3796697"/>
            <a:ext cx="1008112" cy="1832514"/>
          </a:xfrm>
          <a:prstGeom prst="downArrow">
            <a:avLst/>
          </a:prstGeom>
          <a:scene3d>
            <a:camera prst="perspectiveRelaxed" fov="6300000">
              <a:rot lat="17973591" lon="0" rev="0"/>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448" y="2000549"/>
            <a:ext cx="1568552" cy="1590209"/>
          </a:xfrm>
          <a:prstGeom prst="rect">
            <a:avLst/>
          </a:prstGeom>
        </p:spPr>
      </p:pic>
      <p:sp>
        <p:nvSpPr>
          <p:cNvPr id="8" name="角丸四角形 7"/>
          <p:cNvSpPr/>
          <p:nvPr/>
        </p:nvSpPr>
        <p:spPr>
          <a:xfrm>
            <a:off x="4283968" y="3400653"/>
            <a:ext cx="1152128" cy="792088"/>
          </a:xfrm>
          <a:prstGeom prst="round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市</a:t>
            </a:r>
            <a:endParaRPr kumimoji="1" lang="ja-JP" altLang="en-US" sz="3200" dirty="0">
              <a:solidFill>
                <a:schemeClr val="tx1"/>
              </a:solidFill>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9892" y="2234706"/>
            <a:ext cx="2520280" cy="1089421"/>
          </a:xfrm>
          <a:prstGeom prst="rect">
            <a:avLst/>
          </a:prstGeom>
        </p:spPr>
      </p:pic>
    </p:spTree>
    <p:extLst>
      <p:ext uri="{BB962C8B-B14F-4D97-AF65-F5344CB8AC3E}">
        <p14:creationId xmlns:p14="http://schemas.microsoft.com/office/powerpoint/2010/main" val="1701013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835696" y="1309221"/>
            <a:ext cx="6768752" cy="2016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協議会</a:t>
            </a:r>
            <a:r>
              <a:rPr lang="ja-JP" altLang="en-US" dirty="0" smtClean="0"/>
              <a:t>の設立</a:t>
            </a:r>
            <a:endParaRPr kumimoji="1" lang="ja-JP" altLang="en-US" dirty="0"/>
          </a:p>
        </p:txBody>
      </p:sp>
      <p:sp>
        <p:nvSpPr>
          <p:cNvPr id="3" name="コンテンツ プレースホルダー 2"/>
          <p:cNvSpPr>
            <a:spLocks noGrp="1"/>
          </p:cNvSpPr>
          <p:nvPr>
            <p:ph idx="1"/>
          </p:nvPr>
        </p:nvSpPr>
        <p:spPr/>
        <p:txBody>
          <a:bodyPr/>
          <a:lstStyle/>
          <a:p>
            <a:pPr marL="0" indent="0" algn="ctr">
              <a:buNone/>
            </a:pPr>
            <a:r>
              <a:rPr lang="ja-JP" altLang="en-US" dirty="0"/>
              <a:t>市</a:t>
            </a:r>
            <a:r>
              <a:rPr kumimoji="1" lang="ja-JP" altLang="en-US" dirty="0" smtClean="0"/>
              <a:t>と駅が話し合えていない</a:t>
            </a:r>
            <a:endParaRPr kumimoji="1" lang="en-US" altLang="ja-JP" dirty="0" smtClean="0"/>
          </a:p>
          <a:p>
            <a:pPr marL="0" indent="0" algn="ctr">
              <a:buNone/>
            </a:pPr>
            <a:r>
              <a:rPr lang="ja-JP" altLang="en-US" dirty="0" smtClean="0"/>
              <a:t>＋</a:t>
            </a:r>
            <a:endParaRPr lang="en-US" altLang="ja-JP" dirty="0" smtClean="0"/>
          </a:p>
          <a:p>
            <a:pPr marL="0" indent="0" algn="ctr">
              <a:buNone/>
            </a:pPr>
            <a:r>
              <a:rPr lang="ja-JP" altLang="en-US" dirty="0"/>
              <a:t>利用者のマナー</a:t>
            </a:r>
            <a:r>
              <a:rPr kumimoji="1" lang="ja-JP" altLang="en-US" dirty="0" smtClean="0"/>
              <a:t>が悪い</a:t>
            </a:r>
            <a:endParaRPr kumimoji="1" lang="en-US" altLang="ja-JP" dirty="0" smtClean="0"/>
          </a:p>
          <a:p>
            <a:pPr marL="0" indent="0">
              <a:buNone/>
            </a:pPr>
            <a:endParaRPr lang="en-US" altLang="ja-JP" sz="1800" dirty="0"/>
          </a:p>
          <a:p>
            <a:pPr marL="0" indent="0">
              <a:buNone/>
            </a:pPr>
            <a:endParaRPr lang="en-US" altLang="ja-JP" sz="1800" dirty="0" smtClean="0"/>
          </a:p>
          <a:p>
            <a:pPr marL="0" indent="0">
              <a:buNone/>
            </a:pPr>
            <a:endParaRPr lang="en-US" altLang="ja-JP" sz="1800" dirty="0"/>
          </a:p>
          <a:p>
            <a:pPr marL="0" indent="0">
              <a:buNone/>
            </a:pPr>
            <a:endParaRPr lang="en-US" altLang="ja-JP" sz="1800" dirty="0" smtClean="0"/>
          </a:p>
          <a:p>
            <a:pPr marL="0" indent="0" algn="ctr">
              <a:buNone/>
            </a:pPr>
            <a:r>
              <a:rPr lang="ja-JP" altLang="en-US" dirty="0" smtClean="0"/>
              <a:t>市や駅、利用者が意見を交換して、　　情報を共有できる場が必要</a:t>
            </a:r>
            <a:endParaRPr lang="en-US" altLang="ja-JP" dirty="0"/>
          </a:p>
          <a:p>
            <a:pPr marL="0" indent="0">
              <a:buNone/>
            </a:pPr>
            <a:endParaRPr kumimoji="1" lang="en-US" altLang="ja-JP" dirty="0" smtClean="0"/>
          </a:p>
          <a:p>
            <a:pPr marL="0" indent="0">
              <a:buNone/>
            </a:pPr>
            <a:endParaRPr kumimoji="1" lang="ja-JP" altLang="en-US" dirty="0"/>
          </a:p>
        </p:txBody>
      </p:sp>
      <p:sp>
        <p:nvSpPr>
          <p:cNvPr id="4" name="下矢印 3"/>
          <p:cNvSpPr/>
          <p:nvPr/>
        </p:nvSpPr>
        <p:spPr>
          <a:xfrm>
            <a:off x="4788024" y="3645024"/>
            <a:ext cx="576064" cy="864096"/>
          </a:xfrm>
          <a:prstGeom prst="downArrow">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06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inVertical)">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055962"/>
            <a:ext cx="2008101" cy="265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協議会の運営目的</a:t>
            </a:r>
            <a:endParaRPr kumimoji="1" lang="ja-JP" altLang="en-US" dirty="0"/>
          </a:p>
        </p:txBody>
      </p:sp>
      <p:sp>
        <p:nvSpPr>
          <p:cNvPr id="3" name="コンテンツ プレースホルダー 2"/>
          <p:cNvSpPr>
            <a:spLocks noGrp="1"/>
          </p:cNvSpPr>
          <p:nvPr>
            <p:ph idx="1"/>
          </p:nvPr>
        </p:nvSpPr>
        <p:spPr/>
        <p:txBody>
          <a:bodyPr/>
          <a:lstStyle/>
          <a:p>
            <a:pPr>
              <a:lnSpc>
                <a:spcPct val="150000"/>
              </a:lnSpc>
            </a:pPr>
            <a:r>
              <a:rPr lang="ja-JP" altLang="en-US" dirty="0" smtClean="0"/>
              <a:t>情報</a:t>
            </a:r>
            <a:r>
              <a:rPr lang="ja-JP" altLang="en-US" dirty="0"/>
              <a:t>の</a:t>
            </a:r>
            <a:r>
              <a:rPr lang="ja-JP" altLang="en-US" dirty="0" smtClean="0"/>
              <a:t>共有</a:t>
            </a:r>
            <a:endParaRPr lang="en-US" altLang="ja-JP" dirty="0" smtClean="0"/>
          </a:p>
          <a:p>
            <a:pPr>
              <a:lnSpc>
                <a:spcPct val="150000"/>
              </a:lnSpc>
            </a:pPr>
            <a:r>
              <a:rPr kumimoji="1" lang="ja-JP" altLang="en-US" dirty="0" smtClean="0"/>
              <a:t>利用者</a:t>
            </a:r>
            <a:r>
              <a:rPr lang="ja-JP" altLang="en-US" dirty="0" smtClean="0"/>
              <a:t>と駅の意思の疎通</a:t>
            </a:r>
            <a:endParaRPr lang="en-US" altLang="ja-JP" dirty="0" smtClean="0"/>
          </a:p>
          <a:p>
            <a:pPr>
              <a:lnSpc>
                <a:spcPct val="150000"/>
              </a:lnSpc>
            </a:pPr>
            <a:r>
              <a:rPr lang="ja-JP" altLang="en-US" dirty="0" smtClean="0"/>
              <a:t>利用者のモラルの改善</a:t>
            </a:r>
            <a:endParaRPr lang="en-US" altLang="ja-JP" dirty="0" smtClean="0"/>
          </a:p>
          <a:p>
            <a:pPr>
              <a:lnSpc>
                <a:spcPct val="150000"/>
              </a:lnSpc>
            </a:pPr>
            <a:endParaRPr kumimoji="1" lang="en-US" altLang="ja-JP" dirty="0" smtClean="0"/>
          </a:p>
        </p:txBody>
      </p:sp>
    </p:spTree>
    <p:extLst>
      <p:ext uri="{BB962C8B-B14F-4D97-AF65-F5344CB8AC3E}">
        <p14:creationId xmlns:p14="http://schemas.microsoft.com/office/powerpoint/2010/main" val="1678378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1187624" y="1772816"/>
            <a:ext cx="9227368" cy="4525963"/>
          </a:xfrm>
        </p:spPr>
        <p:txBody>
          <a:bodyPr/>
          <a:lstStyle/>
          <a:p>
            <a:pPr marL="0" indent="0">
              <a:buNone/>
            </a:pPr>
            <a:r>
              <a:rPr lang="ja-JP" altLang="en-US" sz="3600" dirty="0" smtClean="0"/>
              <a:t>市・駅・利用者、みんなでつくろう</a:t>
            </a:r>
            <a:endParaRPr lang="en-US" altLang="ja-JP" sz="3600" dirty="0" smtClean="0"/>
          </a:p>
          <a:p>
            <a:pPr marL="0" indent="0">
              <a:buNone/>
            </a:pPr>
            <a:endParaRPr lang="ja-JP" altLang="en-US" sz="5400" dirty="0"/>
          </a:p>
          <a:p>
            <a:pPr marL="0" indent="0">
              <a:buNone/>
            </a:pPr>
            <a:r>
              <a:rPr kumimoji="1" lang="ja-JP" altLang="en-US" sz="4800" dirty="0" smtClean="0"/>
              <a:t>より快適な自転車</a:t>
            </a:r>
            <a:r>
              <a:rPr lang="ja-JP" altLang="en-US" sz="4800" dirty="0" smtClean="0"/>
              <a:t>ライフを！</a:t>
            </a:r>
            <a:endParaRPr kumimoji="1" lang="ja-JP" altLang="en-US"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293095"/>
            <a:ext cx="381000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91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2" presetClass="entr" presetSubtype="8"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1250" fill="hold"/>
                                        <p:tgtEl>
                                          <p:spTgt spid="3074"/>
                                        </p:tgtEl>
                                        <p:attrNameLst>
                                          <p:attrName>ppt_x</p:attrName>
                                        </p:attrNameLst>
                                      </p:cBhvr>
                                      <p:tavLst>
                                        <p:tav tm="0">
                                          <p:val>
                                            <p:strVal val="0-#ppt_w/2"/>
                                          </p:val>
                                        </p:tav>
                                        <p:tav tm="100000">
                                          <p:val>
                                            <p:strVal val="#ppt_x"/>
                                          </p:val>
                                        </p:tav>
                                      </p:tavLst>
                                    </p:anim>
                                    <p:anim calcmode="lin" valueType="num">
                                      <p:cBhvr additive="base">
                                        <p:cTn id="13" dur="125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80928"/>
            <a:ext cx="8229600" cy="1143000"/>
          </a:xfrm>
        </p:spPr>
        <p:txBody>
          <a:bodyPr>
            <a:normAutofit/>
          </a:bodyPr>
          <a:lstStyle/>
          <a:p>
            <a:r>
              <a:rPr kumimoji="1" lang="ja-JP" altLang="en-US" dirty="0" smtClean="0"/>
              <a:t>ご清聴ありがとうございました。</a:t>
            </a:r>
            <a:endParaRPr kumimoji="1" lang="ja-JP" altLang="en-US" dirty="0"/>
          </a:p>
        </p:txBody>
      </p:sp>
    </p:spTree>
    <p:extLst>
      <p:ext uri="{BB962C8B-B14F-4D97-AF65-F5344CB8AC3E}">
        <p14:creationId xmlns:p14="http://schemas.microsoft.com/office/powerpoint/2010/main" val="1436239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提言理由</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自転車専用道路などの整備によって自転車での移動がより便利に</a:t>
            </a:r>
            <a:endParaRPr lang="en-US" altLang="ja-JP" dirty="0" smtClean="0"/>
          </a:p>
          <a:p>
            <a:pPr marL="0" indent="0">
              <a:buNone/>
            </a:pPr>
            <a:r>
              <a:rPr lang="ja-JP" altLang="en-US" dirty="0" smtClean="0"/>
              <a:t>⇒駅の駐輪場の整備が不十分</a:t>
            </a: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a:p>
        </p:txBody>
      </p:sp>
      <p:sp>
        <p:nvSpPr>
          <p:cNvPr id="4" name="爆発 2 3"/>
          <p:cNvSpPr/>
          <p:nvPr/>
        </p:nvSpPr>
        <p:spPr>
          <a:xfrm>
            <a:off x="1223120" y="3501008"/>
            <a:ext cx="7920880" cy="2592288"/>
          </a:xfrm>
          <a:prstGeom prst="irregularSeal2">
            <a:avLst/>
          </a:prstGeom>
          <a:solidFill>
            <a:schemeClr val="bg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tx2">
                  <a:lumMod val="75000"/>
                </a:schemeClr>
              </a:solidFill>
            </a:endParaRPr>
          </a:p>
          <a:p>
            <a:pPr algn="ctr"/>
            <a:endParaRPr lang="en-US" altLang="ja-JP" sz="800" dirty="0">
              <a:solidFill>
                <a:schemeClr val="tx2">
                  <a:lumMod val="75000"/>
                </a:schemeClr>
              </a:solidFill>
            </a:endParaRPr>
          </a:p>
          <a:p>
            <a:pPr algn="ctr"/>
            <a:r>
              <a:rPr lang="ja-JP" altLang="en-US" sz="2800" dirty="0" smtClean="0">
                <a:solidFill>
                  <a:schemeClr val="tx2">
                    <a:lumMod val="75000"/>
                  </a:schemeClr>
                </a:solidFill>
              </a:rPr>
              <a:t>より暮らしやすい</a:t>
            </a:r>
            <a:endParaRPr lang="en-US" altLang="ja-JP" sz="2800" dirty="0" smtClean="0">
              <a:solidFill>
                <a:schemeClr val="tx2">
                  <a:lumMod val="75000"/>
                </a:schemeClr>
              </a:solidFill>
            </a:endParaRPr>
          </a:p>
          <a:p>
            <a:pPr algn="ctr"/>
            <a:r>
              <a:rPr lang="ja-JP" altLang="en-US" sz="2800" dirty="0">
                <a:solidFill>
                  <a:schemeClr val="tx2">
                    <a:lumMod val="75000"/>
                  </a:schemeClr>
                </a:solidFill>
              </a:rPr>
              <a:t>街</a:t>
            </a:r>
            <a:r>
              <a:rPr lang="ja-JP" altLang="en-US" sz="2800" dirty="0" smtClean="0">
                <a:solidFill>
                  <a:schemeClr val="tx2">
                    <a:lumMod val="75000"/>
                  </a:schemeClr>
                </a:solidFill>
              </a:rPr>
              <a:t>づくり</a:t>
            </a:r>
            <a:r>
              <a:rPr lang="ja-JP" altLang="en-US" sz="2800" dirty="0">
                <a:solidFill>
                  <a:schemeClr val="tx2">
                    <a:lumMod val="75000"/>
                  </a:schemeClr>
                </a:solidFill>
              </a:rPr>
              <a:t>を目指す</a:t>
            </a:r>
            <a:endParaRPr lang="en-US" altLang="ja-JP" sz="2800" dirty="0">
              <a:solidFill>
                <a:schemeClr val="tx2">
                  <a:lumMod val="75000"/>
                </a:schemeClr>
              </a:solidFill>
            </a:endParaRPr>
          </a:p>
          <a:p>
            <a:pPr algn="ctr"/>
            <a:endParaRPr kumimoji="1" lang="ja-JP" altLang="en-US" dirty="0"/>
          </a:p>
        </p:txBody>
      </p:sp>
    </p:spTree>
    <p:extLst>
      <p:ext uri="{BB962C8B-B14F-4D97-AF65-F5344CB8AC3E}">
        <p14:creationId xmlns:p14="http://schemas.microsoft.com/office/powerpoint/2010/main" val="428816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476672"/>
            <a:ext cx="7498080" cy="1143000"/>
          </a:xfrm>
        </p:spPr>
        <p:txBody>
          <a:bodyPr>
            <a:normAutofit/>
          </a:bodyPr>
          <a:lstStyle/>
          <a:p>
            <a:r>
              <a:rPr kumimoji="1" lang="ja-JP" altLang="en-US" dirty="0" smtClean="0"/>
              <a:t>水前寺駅北口駐輪場</a:t>
            </a:r>
            <a:endParaRPr kumimoji="1" lang="ja-JP" altLang="en-US" dirty="0"/>
          </a:p>
        </p:txBody>
      </p:sp>
      <p:pic>
        <p:nvPicPr>
          <p:cNvPr id="5" name="コンテンツ プレースホルダー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9512" y="2388987"/>
            <a:ext cx="4871809" cy="2736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コンテンツ プレースホルダー 3"/>
          <p:cNvSpPr>
            <a:spLocks noGrp="1"/>
          </p:cNvSpPr>
          <p:nvPr>
            <p:ph sz="half" idx="2"/>
          </p:nvPr>
        </p:nvSpPr>
        <p:spPr>
          <a:xfrm>
            <a:off x="5148064" y="1600200"/>
            <a:ext cx="3538736" cy="4525963"/>
          </a:xfrm>
        </p:spPr>
        <p:txBody>
          <a:bodyPr/>
          <a:lstStyle/>
          <a:p>
            <a:r>
              <a:rPr lang="ja-JP" altLang="en-US" dirty="0"/>
              <a:t>駐輪台数</a:t>
            </a:r>
            <a:endParaRPr kumimoji="1" lang="en-US" altLang="ja-JP" dirty="0" smtClean="0"/>
          </a:p>
          <a:p>
            <a:pPr marL="0" indent="0">
              <a:buNone/>
            </a:pP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81550903"/>
              </p:ext>
            </p:extLst>
          </p:nvPr>
        </p:nvGraphicFramePr>
        <p:xfrm>
          <a:off x="5148064" y="2204864"/>
          <a:ext cx="3672409" cy="1519658"/>
        </p:xfrm>
        <a:graphic>
          <a:graphicData uri="http://schemas.openxmlformats.org/drawingml/2006/table">
            <a:tbl>
              <a:tblPr firstRow="1" bandRow="1">
                <a:tableStyleId>{5C22544A-7EE6-4342-B048-85BDC9FD1C3A}</a:tableStyleId>
              </a:tblPr>
              <a:tblGrid>
                <a:gridCol w="1394462"/>
                <a:gridCol w="1100892"/>
                <a:gridCol w="1177055"/>
              </a:tblGrid>
              <a:tr h="344558">
                <a:tc>
                  <a:txBody>
                    <a:bodyPr/>
                    <a:lstStyle/>
                    <a:p>
                      <a:r>
                        <a:rPr kumimoji="1" lang="en-US" altLang="ja-JP" dirty="0" smtClean="0"/>
                        <a:t>9</a:t>
                      </a:r>
                      <a:r>
                        <a:rPr kumimoji="1" lang="ja-JP" altLang="en-US" dirty="0" smtClean="0"/>
                        <a:t>月</a:t>
                      </a:r>
                      <a:r>
                        <a:rPr kumimoji="1" lang="en-US" altLang="ja-JP" dirty="0" smtClean="0"/>
                        <a:t>6</a:t>
                      </a:r>
                      <a:r>
                        <a:rPr kumimoji="1" lang="ja-JP" altLang="en-US" dirty="0" smtClean="0"/>
                        <a:t>日（金）</a:t>
                      </a:r>
                      <a:endParaRPr kumimoji="1" lang="ja-JP" altLang="en-US" dirty="0"/>
                    </a:p>
                  </a:txBody>
                  <a:tcPr/>
                </a:tc>
                <a:tc>
                  <a:txBody>
                    <a:bodyPr/>
                    <a:lstStyle/>
                    <a:p>
                      <a:r>
                        <a:rPr kumimoji="1" lang="ja-JP" altLang="en-US" dirty="0" smtClean="0"/>
                        <a:t>午前</a:t>
                      </a:r>
                      <a:r>
                        <a:rPr kumimoji="1" lang="en-US" altLang="ja-JP" dirty="0" smtClean="0"/>
                        <a:t>9</a:t>
                      </a:r>
                      <a:r>
                        <a:rPr kumimoji="1" lang="ja-JP" altLang="en-US" dirty="0" smtClean="0"/>
                        <a:t>時</a:t>
                      </a:r>
                      <a:endParaRPr kumimoji="1" lang="ja-JP" altLang="en-US" dirty="0"/>
                    </a:p>
                  </a:txBody>
                  <a:tcPr/>
                </a:tc>
                <a:tc>
                  <a:txBody>
                    <a:bodyPr/>
                    <a:lstStyle/>
                    <a:p>
                      <a:r>
                        <a:rPr kumimoji="1" lang="ja-JP" altLang="en-US" dirty="0" smtClean="0"/>
                        <a:t>午後</a:t>
                      </a:r>
                      <a:r>
                        <a:rPr kumimoji="1" lang="en-US" altLang="ja-JP" dirty="0" smtClean="0"/>
                        <a:t>7</a:t>
                      </a:r>
                      <a:r>
                        <a:rPr kumimoji="1" lang="ja-JP" altLang="en-US" dirty="0" smtClean="0"/>
                        <a:t>時</a:t>
                      </a:r>
                      <a:endParaRPr kumimoji="1" lang="ja-JP" altLang="en-US" dirty="0"/>
                    </a:p>
                  </a:txBody>
                  <a:tcPr/>
                </a:tc>
              </a:tr>
              <a:tr h="439789">
                <a:tc>
                  <a:txBody>
                    <a:bodyPr/>
                    <a:lstStyle/>
                    <a:p>
                      <a:r>
                        <a:rPr kumimoji="1" lang="ja-JP" altLang="en-US" dirty="0" smtClean="0"/>
                        <a:t>自転車</a:t>
                      </a:r>
                      <a:endParaRPr kumimoji="1" lang="ja-JP" altLang="en-US" dirty="0"/>
                    </a:p>
                  </a:txBody>
                  <a:tcPr/>
                </a:tc>
                <a:tc>
                  <a:txBody>
                    <a:bodyPr/>
                    <a:lstStyle/>
                    <a:p>
                      <a:r>
                        <a:rPr kumimoji="1" lang="en-US" altLang="ja-JP" dirty="0" smtClean="0"/>
                        <a:t>294</a:t>
                      </a:r>
                      <a:r>
                        <a:rPr kumimoji="1" lang="ja-JP" altLang="en-US" dirty="0" smtClean="0"/>
                        <a:t>台</a:t>
                      </a:r>
                      <a:endParaRPr kumimoji="1" lang="ja-JP" altLang="en-US" dirty="0"/>
                    </a:p>
                  </a:txBody>
                  <a:tcPr/>
                </a:tc>
                <a:tc>
                  <a:txBody>
                    <a:bodyPr/>
                    <a:lstStyle/>
                    <a:p>
                      <a:r>
                        <a:rPr kumimoji="1" lang="en-US" altLang="ja-JP" dirty="0" smtClean="0"/>
                        <a:t>343</a:t>
                      </a:r>
                      <a:r>
                        <a:rPr kumimoji="1" lang="ja-JP" altLang="en-US" dirty="0" smtClean="0"/>
                        <a:t>台</a:t>
                      </a:r>
                      <a:endParaRPr kumimoji="1" lang="ja-JP" altLang="en-US" dirty="0"/>
                    </a:p>
                  </a:txBody>
                  <a:tcPr/>
                </a:tc>
              </a:tr>
              <a:tr h="439789">
                <a:tc>
                  <a:txBody>
                    <a:bodyPr/>
                    <a:lstStyle/>
                    <a:p>
                      <a:r>
                        <a:rPr kumimoji="1" lang="ja-JP" altLang="en-US" dirty="0" smtClean="0"/>
                        <a:t>バイク</a:t>
                      </a:r>
                      <a:endParaRPr kumimoji="1" lang="ja-JP" altLang="en-US" dirty="0"/>
                    </a:p>
                  </a:txBody>
                  <a:tcPr/>
                </a:tc>
                <a:tc>
                  <a:txBody>
                    <a:bodyPr/>
                    <a:lstStyle/>
                    <a:p>
                      <a:r>
                        <a:rPr kumimoji="1" lang="en-US" altLang="ja-JP" dirty="0" smtClean="0"/>
                        <a:t>5</a:t>
                      </a:r>
                      <a:r>
                        <a:rPr kumimoji="1" lang="ja-JP" altLang="en-US" dirty="0" smtClean="0"/>
                        <a:t>台</a:t>
                      </a:r>
                      <a:endParaRPr kumimoji="1" lang="ja-JP" altLang="en-US" dirty="0"/>
                    </a:p>
                  </a:txBody>
                  <a:tcPr/>
                </a:tc>
                <a:tc>
                  <a:txBody>
                    <a:bodyPr/>
                    <a:lstStyle/>
                    <a:p>
                      <a:r>
                        <a:rPr kumimoji="1" lang="en-US" altLang="ja-JP" dirty="0" smtClean="0"/>
                        <a:t>2</a:t>
                      </a:r>
                      <a:r>
                        <a:rPr kumimoji="1" lang="ja-JP" altLang="en-US" dirty="0" smtClean="0"/>
                        <a:t>台</a:t>
                      </a:r>
                      <a:endParaRPr kumimoji="1" lang="ja-JP" altLang="en-US" dirty="0"/>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111021750"/>
              </p:ext>
            </p:extLst>
          </p:nvPr>
        </p:nvGraphicFramePr>
        <p:xfrm>
          <a:off x="5148064" y="4005064"/>
          <a:ext cx="3672408" cy="1504175"/>
        </p:xfrm>
        <a:graphic>
          <a:graphicData uri="http://schemas.openxmlformats.org/drawingml/2006/table">
            <a:tbl>
              <a:tblPr firstRow="1" bandRow="1">
                <a:tableStyleId>{5C22544A-7EE6-4342-B048-85BDC9FD1C3A}</a:tableStyleId>
              </a:tblPr>
              <a:tblGrid>
                <a:gridCol w="1368151"/>
                <a:gridCol w="1153598"/>
                <a:gridCol w="1150659"/>
              </a:tblGrid>
              <a:tr h="432048">
                <a:tc>
                  <a:txBody>
                    <a:bodyPr/>
                    <a:lstStyle/>
                    <a:p>
                      <a:r>
                        <a:rPr kumimoji="1" lang="en-US" altLang="ja-JP" dirty="0" smtClean="0"/>
                        <a:t>9</a:t>
                      </a:r>
                      <a:r>
                        <a:rPr kumimoji="1" lang="ja-JP" altLang="en-US" dirty="0" smtClean="0"/>
                        <a:t>月</a:t>
                      </a:r>
                      <a:r>
                        <a:rPr kumimoji="1" lang="en-US" altLang="ja-JP" dirty="0" smtClean="0"/>
                        <a:t>8</a:t>
                      </a:r>
                      <a:r>
                        <a:rPr kumimoji="1" lang="ja-JP" altLang="en-US" dirty="0" smtClean="0"/>
                        <a:t>日（日）</a:t>
                      </a:r>
                      <a:endParaRPr kumimoji="1" lang="ja-JP" altLang="en-US" dirty="0"/>
                    </a:p>
                  </a:txBody>
                  <a:tcPr/>
                </a:tc>
                <a:tc>
                  <a:txBody>
                    <a:bodyPr/>
                    <a:lstStyle/>
                    <a:p>
                      <a:r>
                        <a:rPr kumimoji="1" lang="ja-JP" altLang="en-US" dirty="0" smtClean="0"/>
                        <a:t>午前</a:t>
                      </a:r>
                      <a:r>
                        <a:rPr kumimoji="1" lang="en-US" altLang="ja-JP" dirty="0" smtClean="0"/>
                        <a:t>9</a:t>
                      </a:r>
                      <a:r>
                        <a:rPr kumimoji="1" lang="ja-JP" altLang="en-US" dirty="0" smtClean="0"/>
                        <a:t>時</a:t>
                      </a:r>
                      <a:endParaRPr kumimoji="1" lang="ja-JP" altLang="en-US" dirty="0"/>
                    </a:p>
                  </a:txBody>
                  <a:tcPr/>
                </a:tc>
                <a:tc>
                  <a:txBody>
                    <a:bodyPr/>
                    <a:lstStyle/>
                    <a:p>
                      <a:r>
                        <a:rPr kumimoji="1" lang="ja-JP" altLang="en-US" dirty="0" smtClean="0"/>
                        <a:t>午後</a:t>
                      </a:r>
                      <a:r>
                        <a:rPr kumimoji="1" lang="en-US" altLang="ja-JP" dirty="0" smtClean="0"/>
                        <a:t>7</a:t>
                      </a:r>
                      <a:r>
                        <a:rPr kumimoji="1" lang="ja-JP" altLang="en-US" dirty="0" smtClean="0"/>
                        <a:t>時</a:t>
                      </a:r>
                      <a:endParaRPr kumimoji="1" lang="en-US" altLang="ja-JP" dirty="0" smtClean="0"/>
                    </a:p>
                  </a:txBody>
                  <a:tcPr/>
                </a:tc>
              </a:tr>
              <a:tr h="408045">
                <a:tc>
                  <a:txBody>
                    <a:bodyPr/>
                    <a:lstStyle/>
                    <a:p>
                      <a:r>
                        <a:rPr kumimoji="1" lang="ja-JP" altLang="en-US" dirty="0" smtClean="0"/>
                        <a:t>自転車</a:t>
                      </a:r>
                      <a:endParaRPr kumimoji="1" lang="ja-JP" altLang="en-US" dirty="0"/>
                    </a:p>
                  </a:txBody>
                  <a:tcPr/>
                </a:tc>
                <a:tc>
                  <a:txBody>
                    <a:bodyPr/>
                    <a:lstStyle/>
                    <a:p>
                      <a:r>
                        <a:rPr kumimoji="1" lang="en-US" altLang="ja-JP" dirty="0" smtClean="0"/>
                        <a:t>390</a:t>
                      </a:r>
                      <a:r>
                        <a:rPr kumimoji="1" lang="ja-JP" altLang="en-US" dirty="0" smtClean="0"/>
                        <a:t>台</a:t>
                      </a:r>
                      <a:endParaRPr kumimoji="1" lang="ja-JP" altLang="en-US" dirty="0"/>
                    </a:p>
                  </a:txBody>
                  <a:tcPr/>
                </a:tc>
                <a:tc>
                  <a:txBody>
                    <a:bodyPr/>
                    <a:lstStyle/>
                    <a:p>
                      <a:r>
                        <a:rPr kumimoji="1" lang="en-US" altLang="ja-JP" dirty="0" smtClean="0"/>
                        <a:t>397</a:t>
                      </a:r>
                      <a:r>
                        <a:rPr kumimoji="1" lang="ja-JP" altLang="en-US" dirty="0" smtClean="0"/>
                        <a:t>台</a:t>
                      </a:r>
                      <a:endParaRPr kumimoji="1" lang="ja-JP" altLang="en-US" dirty="0"/>
                    </a:p>
                  </a:txBody>
                  <a:tcPr/>
                </a:tc>
              </a:tr>
              <a:tr h="456050">
                <a:tc>
                  <a:txBody>
                    <a:bodyPr/>
                    <a:lstStyle/>
                    <a:p>
                      <a:r>
                        <a:rPr kumimoji="1" lang="ja-JP" altLang="en-US" dirty="0" smtClean="0"/>
                        <a:t>バイク</a:t>
                      </a:r>
                      <a:endParaRPr kumimoji="1" lang="ja-JP" altLang="en-US" dirty="0"/>
                    </a:p>
                  </a:txBody>
                  <a:tcPr/>
                </a:tc>
                <a:tc>
                  <a:txBody>
                    <a:bodyPr/>
                    <a:lstStyle/>
                    <a:p>
                      <a:r>
                        <a:rPr kumimoji="1" lang="en-US" altLang="ja-JP" dirty="0" smtClean="0"/>
                        <a:t>3</a:t>
                      </a:r>
                      <a:r>
                        <a:rPr kumimoji="1" lang="ja-JP" altLang="en-US" dirty="0" smtClean="0"/>
                        <a:t>台</a:t>
                      </a:r>
                      <a:endParaRPr kumimoji="1" lang="ja-JP" altLang="en-US" dirty="0"/>
                    </a:p>
                  </a:txBody>
                  <a:tcPr/>
                </a:tc>
                <a:tc>
                  <a:txBody>
                    <a:bodyPr/>
                    <a:lstStyle/>
                    <a:p>
                      <a:r>
                        <a:rPr kumimoji="1" lang="en-US" altLang="ja-JP" dirty="0" smtClean="0"/>
                        <a:t>2</a:t>
                      </a:r>
                      <a:r>
                        <a:rPr kumimoji="1" lang="ja-JP" altLang="en-US" dirty="0" smtClean="0"/>
                        <a:t>台</a:t>
                      </a:r>
                      <a:endParaRPr kumimoji="1" lang="ja-JP" altLang="en-US" dirty="0"/>
                    </a:p>
                  </a:txBody>
                  <a:tcPr/>
                </a:tc>
              </a:tr>
            </a:tbl>
          </a:graphicData>
        </a:graphic>
      </p:graphicFrame>
      <p:sp>
        <p:nvSpPr>
          <p:cNvPr id="3" name="下矢印 2"/>
          <p:cNvSpPr/>
          <p:nvPr/>
        </p:nvSpPr>
        <p:spPr>
          <a:xfrm rot="18585201">
            <a:off x="894359" y="3156326"/>
            <a:ext cx="729036" cy="890227"/>
          </a:xfrm>
          <a:prstGeom prst="downArrow">
            <a:avLst/>
          </a:prstGeom>
          <a:solidFill>
            <a:srgbClr val="F10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3184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60906" y="4551535"/>
            <a:ext cx="8094397" cy="2005683"/>
          </a:xfrm>
        </p:spPr>
        <p:txBody>
          <a:bodyPr>
            <a:normAutofit fontScale="77500" lnSpcReduction="20000"/>
          </a:bodyPr>
          <a:lstStyle/>
          <a:p>
            <a:pPr marL="0" indent="0">
              <a:buNone/>
            </a:pPr>
            <a:r>
              <a:rPr lang="ja-JP" altLang="en-US" dirty="0" smtClean="0"/>
              <a:t>身勝手な駐輪</a:t>
            </a:r>
            <a:r>
              <a:rPr lang="ja-JP" altLang="en-US" dirty="0"/>
              <a:t>に</a:t>
            </a:r>
            <a:r>
              <a:rPr lang="ja-JP" altLang="en-US" dirty="0" smtClean="0"/>
              <a:t>よって通路が妨げられ、</a:t>
            </a:r>
            <a:endParaRPr lang="en-US" altLang="ja-JP" dirty="0" smtClean="0"/>
          </a:p>
          <a:p>
            <a:pPr marL="0" indent="0">
              <a:buNone/>
            </a:pPr>
            <a:r>
              <a:rPr kumimoji="1" lang="ja-JP" altLang="en-US" dirty="0"/>
              <a:t>自転車の</a:t>
            </a:r>
            <a:r>
              <a:rPr kumimoji="1" lang="ja-JP" altLang="en-US" dirty="0" smtClean="0"/>
              <a:t>出し入れが困難になっている。</a:t>
            </a:r>
            <a:endParaRPr kumimoji="1" lang="en-US" altLang="ja-JP" dirty="0" smtClean="0"/>
          </a:p>
          <a:p>
            <a:pPr marL="0" indent="0">
              <a:buNone/>
            </a:pPr>
            <a:endParaRPr lang="en-US" altLang="ja-JP" dirty="0"/>
          </a:p>
          <a:p>
            <a:pPr marL="0" indent="0">
              <a:buNone/>
            </a:pPr>
            <a:r>
              <a:rPr lang="ja-JP" altLang="en-US" dirty="0"/>
              <a:t>→</a:t>
            </a:r>
            <a:r>
              <a:rPr lang="ja-JP" altLang="en-US" dirty="0" smtClean="0"/>
              <a:t>通路をあけ、利用者が</a:t>
            </a:r>
            <a:r>
              <a:rPr lang="ja-JP" altLang="en-US" dirty="0">
                <a:solidFill>
                  <a:srgbClr val="FF0000"/>
                </a:solidFill>
              </a:rPr>
              <a:t>停めやすい</a:t>
            </a:r>
            <a:r>
              <a:rPr lang="ja-JP" altLang="en-US" dirty="0" smtClean="0">
                <a:solidFill>
                  <a:srgbClr val="FF0000"/>
                </a:solidFill>
              </a:rPr>
              <a:t>環境をつくる</a:t>
            </a:r>
            <a:endParaRPr lang="en-US" altLang="ja-JP" dirty="0" smtClean="0">
              <a:solidFill>
                <a:srgbClr val="FF0000"/>
              </a:solidFill>
            </a:endParaRPr>
          </a:p>
          <a:p>
            <a:pPr marL="0" indent="0">
              <a:buNone/>
            </a:pPr>
            <a:r>
              <a:rPr lang="ja-JP" altLang="en-US" dirty="0" smtClean="0"/>
              <a:t>　必要がある。</a:t>
            </a:r>
            <a:endParaRPr lang="en-US" altLang="ja-JP" dirty="0" smtClean="0"/>
          </a:p>
          <a:p>
            <a:pPr marL="0" indent="0">
              <a:buNone/>
            </a:pPr>
            <a:endParaRPr lang="en-US" altLang="ja-JP" dirty="0"/>
          </a:p>
          <a:p>
            <a:pPr marL="0" indent="0">
              <a:buNone/>
            </a:pPr>
            <a:endParaRPr lang="en-US" altLang="ja-JP"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119" y="188641"/>
            <a:ext cx="4385986" cy="2088231"/>
          </a:xfrm>
          <a:prstGeom prst="rect">
            <a:avLst/>
          </a:prstGeom>
          <a:ln>
            <a:noFill/>
          </a:ln>
          <a:effectLst>
            <a:softEdge rad="112500"/>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46360"/>
            <a:ext cx="4284948" cy="216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652120" y="332656"/>
            <a:ext cx="3096344" cy="461665"/>
          </a:xfrm>
          <a:prstGeom prst="rect">
            <a:avLst/>
          </a:prstGeom>
          <a:noFill/>
        </p:spPr>
        <p:txBody>
          <a:bodyPr wrap="square" rtlCol="0">
            <a:spAutoFit/>
          </a:bodyPr>
          <a:lstStyle/>
          <a:p>
            <a:r>
              <a:rPr lang="ja-JP" altLang="en-US" sz="2400" b="1" dirty="0" smtClean="0"/>
              <a:t>←</a:t>
            </a:r>
            <a:r>
              <a:rPr lang="ja-JP" altLang="en-US" sz="2400" u="sng" dirty="0" smtClean="0"/>
              <a:t>入口付近</a:t>
            </a:r>
            <a:endParaRPr kumimoji="1" lang="ja-JP" altLang="en-US" sz="2400" u="sng" dirty="0"/>
          </a:p>
        </p:txBody>
      </p:sp>
      <p:sp>
        <p:nvSpPr>
          <p:cNvPr id="6" name="テキスト ボックス 5"/>
          <p:cNvSpPr txBox="1"/>
          <p:nvPr/>
        </p:nvSpPr>
        <p:spPr>
          <a:xfrm>
            <a:off x="1259632" y="2708920"/>
            <a:ext cx="3240360" cy="461665"/>
          </a:xfrm>
          <a:prstGeom prst="rect">
            <a:avLst/>
          </a:prstGeom>
          <a:noFill/>
        </p:spPr>
        <p:txBody>
          <a:bodyPr wrap="square" rtlCol="0">
            <a:spAutoFit/>
          </a:bodyPr>
          <a:lstStyle/>
          <a:p>
            <a:pPr algn="r"/>
            <a:r>
              <a:rPr kumimoji="1" lang="ja-JP" altLang="en-US" sz="2400" u="sng" dirty="0" smtClean="0"/>
              <a:t>未舗装スペース</a:t>
            </a:r>
            <a:r>
              <a:rPr kumimoji="1" lang="ja-JP" altLang="en-US" sz="2400" b="1" dirty="0" smtClean="0"/>
              <a:t>→</a:t>
            </a:r>
            <a:endParaRPr kumimoji="1" lang="ja-JP" altLang="en-US" sz="2400" b="1" dirty="0"/>
          </a:p>
        </p:txBody>
      </p:sp>
      <p:sp>
        <p:nvSpPr>
          <p:cNvPr id="7" name="角丸四角形 6"/>
          <p:cNvSpPr/>
          <p:nvPr/>
        </p:nvSpPr>
        <p:spPr>
          <a:xfrm>
            <a:off x="1437715" y="4443904"/>
            <a:ext cx="7272808" cy="21041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2333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駐輪場についての</a:t>
            </a:r>
            <a:r>
              <a:rPr lang="ja-JP" altLang="en-US" dirty="0"/>
              <a:t>インタビュー</a:t>
            </a:r>
            <a:endParaRPr kumimoji="1" lang="ja-JP" altLang="en-US" dirty="0"/>
          </a:p>
        </p:txBody>
      </p:sp>
      <p:sp>
        <p:nvSpPr>
          <p:cNvPr id="3" name="コンテンツ プレースホルダー 2"/>
          <p:cNvSpPr>
            <a:spLocks noGrp="1"/>
          </p:cNvSpPr>
          <p:nvPr>
            <p:ph idx="1"/>
          </p:nvPr>
        </p:nvSpPr>
        <p:spPr>
          <a:xfrm>
            <a:off x="1259632" y="1628800"/>
            <a:ext cx="7992888" cy="5069160"/>
          </a:xfrm>
        </p:spPr>
        <p:txBody>
          <a:bodyPr>
            <a:normAutofit/>
          </a:bodyPr>
          <a:lstStyle/>
          <a:p>
            <a:pPr marL="0" indent="0">
              <a:buNone/>
            </a:pPr>
            <a:r>
              <a:rPr lang="ja-JP" altLang="en-US" sz="2800" dirty="0" smtClean="0">
                <a:uFill>
                  <a:solidFill>
                    <a:srgbClr val="FF0000"/>
                  </a:solidFill>
                </a:uFill>
                <a:latin typeface="+mn-ea"/>
              </a:rPr>
              <a:t>市職員からは</a:t>
            </a:r>
            <a:r>
              <a:rPr lang="ja-JP" altLang="en-US" sz="2800" dirty="0" smtClean="0">
                <a:latin typeface="+mn-ea"/>
              </a:rPr>
              <a:t>放置自転車</a:t>
            </a:r>
            <a:r>
              <a:rPr lang="ja-JP" altLang="en-US" sz="2800" dirty="0">
                <a:latin typeface="+mn-ea"/>
              </a:rPr>
              <a:t>を</a:t>
            </a:r>
            <a:r>
              <a:rPr lang="ja-JP" altLang="en-US" sz="2800" dirty="0" smtClean="0">
                <a:solidFill>
                  <a:srgbClr val="FF0000"/>
                </a:solidFill>
                <a:latin typeface="+mn-ea"/>
              </a:rPr>
              <a:t>処分するのが問題</a:t>
            </a:r>
            <a:r>
              <a:rPr lang="ja-JP" altLang="en-US" sz="2800" dirty="0" smtClean="0">
                <a:latin typeface="+mn-ea"/>
              </a:rPr>
              <a:t>と言われた。現在は</a:t>
            </a:r>
            <a:r>
              <a:rPr lang="ja-JP" altLang="en-US" sz="2800" dirty="0" smtClean="0">
                <a:solidFill>
                  <a:srgbClr val="FF0000"/>
                </a:solidFill>
                <a:latin typeface="+mn-ea"/>
              </a:rPr>
              <a:t>駅員</a:t>
            </a:r>
            <a:r>
              <a:rPr lang="ja-JP" altLang="en-US" sz="2800" dirty="0">
                <a:solidFill>
                  <a:srgbClr val="FF0000"/>
                </a:solidFill>
                <a:latin typeface="+mn-ea"/>
              </a:rPr>
              <a:t>のみ</a:t>
            </a:r>
            <a:r>
              <a:rPr lang="ja-JP" altLang="en-US" sz="2800" dirty="0">
                <a:latin typeface="+mn-ea"/>
              </a:rPr>
              <a:t>で自転車の移動を行って</a:t>
            </a:r>
            <a:r>
              <a:rPr lang="ja-JP" altLang="en-US" sz="2800" dirty="0" smtClean="0">
                <a:latin typeface="+mn-ea"/>
              </a:rPr>
              <a:t>いるが、駐輪場</a:t>
            </a:r>
            <a:r>
              <a:rPr lang="ja-JP" altLang="en-US" sz="2800" dirty="0">
                <a:latin typeface="+mn-ea"/>
              </a:rPr>
              <a:t>の問題はいつまでたっても改善</a:t>
            </a:r>
            <a:r>
              <a:rPr lang="ja-JP" altLang="en-US" sz="2800" dirty="0" smtClean="0">
                <a:latin typeface="+mn-ea"/>
              </a:rPr>
              <a:t>しない。 </a:t>
            </a:r>
            <a:r>
              <a:rPr lang="ja-JP" altLang="en-US" sz="2800" dirty="0">
                <a:latin typeface="+mn-ea"/>
              </a:rPr>
              <a:t>（水前寺駅 駅長</a:t>
            </a:r>
            <a:r>
              <a:rPr lang="ja-JP" altLang="en-US" sz="2800" dirty="0" smtClean="0">
                <a:latin typeface="+mn-ea"/>
              </a:rPr>
              <a:t>）</a:t>
            </a:r>
            <a:endParaRPr lang="en-US" altLang="ja-JP" sz="2800" dirty="0" smtClean="0">
              <a:latin typeface="+mn-ea"/>
            </a:endParaRPr>
          </a:p>
          <a:p>
            <a:pPr marL="0" indent="0">
              <a:buNone/>
            </a:pPr>
            <a:endParaRPr lang="en-US" altLang="ja-JP" sz="1800" dirty="0">
              <a:latin typeface="+mn-ea"/>
            </a:endParaRPr>
          </a:p>
          <a:p>
            <a:pPr marL="0" indent="0">
              <a:buNone/>
            </a:pPr>
            <a:endParaRPr lang="en-US" altLang="ja-JP" sz="1800" dirty="0">
              <a:latin typeface="+mn-ea"/>
            </a:endParaRPr>
          </a:p>
          <a:p>
            <a:pPr marL="0" indent="0">
              <a:buNone/>
            </a:pPr>
            <a:r>
              <a:rPr lang="ja-JP" altLang="en-US" sz="2800" dirty="0" smtClean="0">
                <a:latin typeface="+mn-ea"/>
              </a:rPr>
              <a:t>入口</a:t>
            </a:r>
            <a:r>
              <a:rPr lang="ja-JP" altLang="en-US" sz="2800" dirty="0">
                <a:latin typeface="+mn-ea"/>
              </a:rPr>
              <a:t>辺り</a:t>
            </a:r>
            <a:r>
              <a:rPr lang="ja-JP" altLang="en-US" sz="2800" dirty="0" smtClean="0">
                <a:latin typeface="+mn-ea"/>
              </a:rPr>
              <a:t>に自転車が多く</a:t>
            </a:r>
            <a:r>
              <a:rPr lang="ja-JP" altLang="en-US" sz="2800" dirty="0" smtClean="0">
                <a:solidFill>
                  <a:srgbClr val="FF0000"/>
                </a:solidFill>
                <a:latin typeface="+mn-ea"/>
              </a:rPr>
              <a:t>通行の邪魔</a:t>
            </a:r>
            <a:r>
              <a:rPr lang="ja-JP" altLang="en-US" sz="2800" dirty="0" smtClean="0">
                <a:latin typeface="+mn-ea"/>
              </a:rPr>
              <a:t>になっている。（高校生　男性）</a:t>
            </a:r>
            <a:endParaRPr lang="en-US" altLang="ja-JP" sz="2800" dirty="0" smtClean="0">
              <a:latin typeface="+mn-ea"/>
            </a:endParaRPr>
          </a:p>
          <a:p>
            <a:pPr marL="0" indent="0">
              <a:buNone/>
            </a:pPr>
            <a:r>
              <a:rPr kumimoji="1" lang="ja-JP" altLang="en-US" sz="2800" dirty="0" smtClean="0">
                <a:latin typeface="+mn-ea"/>
              </a:rPr>
              <a:t>白線</a:t>
            </a:r>
            <a:r>
              <a:rPr kumimoji="1" lang="ja-JP" altLang="en-US" sz="2800" dirty="0">
                <a:latin typeface="+mn-ea"/>
              </a:rPr>
              <a:t>の内側</a:t>
            </a:r>
            <a:r>
              <a:rPr kumimoji="1" lang="ja-JP" altLang="en-US" sz="2800" dirty="0" smtClean="0">
                <a:latin typeface="+mn-ea"/>
              </a:rPr>
              <a:t>に</a:t>
            </a:r>
            <a:r>
              <a:rPr kumimoji="1" lang="ja-JP" altLang="en-US" sz="2800" dirty="0" smtClean="0">
                <a:solidFill>
                  <a:srgbClr val="FF0000"/>
                </a:solidFill>
                <a:latin typeface="+mn-ea"/>
              </a:rPr>
              <a:t>放置自転車が多く</a:t>
            </a:r>
            <a:r>
              <a:rPr kumimoji="1" lang="ja-JP" altLang="en-US" sz="2800" dirty="0" smtClean="0">
                <a:latin typeface="+mn-ea"/>
              </a:rPr>
              <a:t>、白線の内側に駐輪できない。（高校生　男性）</a:t>
            </a:r>
            <a:endParaRPr kumimoji="1" lang="en-US" altLang="ja-JP" sz="2800" dirty="0" smtClean="0">
              <a:latin typeface="+mn-ea"/>
            </a:endParaRPr>
          </a:p>
        </p:txBody>
      </p:sp>
      <p:sp>
        <p:nvSpPr>
          <p:cNvPr id="4" name="角丸四角形 3"/>
          <p:cNvSpPr/>
          <p:nvPr/>
        </p:nvSpPr>
        <p:spPr>
          <a:xfrm>
            <a:off x="1115616" y="1484784"/>
            <a:ext cx="7920880"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115616" y="3933056"/>
            <a:ext cx="7920880" cy="22322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1780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637" y="3005044"/>
            <a:ext cx="7475827" cy="3861048"/>
          </a:xfrm>
          <a:prstGeom prst="rect">
            <a:avLst/>
          </a:prstGeom>
        </p:spPr>
      </p:pic>
      <p:sp>
        <p:nvSpPr>
          <p:cNvPr id="4" name="角丸四角形 3"/>
          <p:cNvSpPr/>
          <p:nvPr/>
        </p:nvSpPr>
        <p:spPr>
          <a:xfrm>
            <a:off x="1272637" y="1340768"/>
            <a:ext cx="7632848" cy="1368152"/>
          </a:xfrm>
          <a:prstGeom prst="roundRect">
            <a:avLst/>
          </a:prstGeom>
          <a:solidFill>
            <a:schemeClr val="bg1"/>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実験</a:t>
            </a:r>
            <a:endParaRPr kumimoji="1" lang="ja-JP" altLang="en-US" dirty="0"/>
          </a:p>
        </p:txBody>
      </p:sp>
      <p:sp>
        <p:nvSpPr>
          <p:cNvPr id="3" name="コンテンツ プレースホルダー 2"/>
          <p:cNvSpPr>
            <a:spLocks noGrp="1"/>
          </p:cNvSpPr>
          <p:nvPr>
            <p:ph idx="1"/>
          </p:nvPr>
        </p:nvSpPr>
        <p:spPr>
          <a:xfrm>
            <a:off x="1394400" y="1124744"/>
            <a:ext cx="7498080" cy="5544616"/>
          </a:xfrm>
        </p:spPr>
        <p:txBody>
          <a:bodyPr>
            <a:normAutofit lnSpcReduction="10000"/>
          </a:bodyPr>
          <a:lstStyle/>
          <a:p>
            <a:pPr marL="0" indent="0">
              <a:buNone/>
            </a:pPr>
            <a:endParaRPr lang="en-US" altLang="ja-JP" sz="800" dirty="0" smtClean="0"/>
          </a:p>
          <a:p>
            <a:pPr marL="0" indent="0">
              <a:buNone/>
            </a:pPr>
            <a:endParaRPr lang="en-US" altLang="ja-JP" sz="800" dirty="0"/>
          </a:p>
          <a:p>
            <a:pPr marL="0" indent="0">
              <a:buNone/>
            </a:pPr>
            <a:r>
              <a:rPr lang="ja-JP" altLang="en-US" dirty="0" smtClean="0"/>
              <a:t>目的</a:t>
            </a:r>
            <a:endParaRPr lang="en-US" altLang="ja-JP" dirty="0" smtClean="0"/>
          </a:p>
          <a:p>
            <a:pPr marL="0" indent="0">
              <a:buNone/>
            </a:pPr>
            <a:r>
              <a:rPr lang="ja-JP" altLang="en-US" dirty="0"/>
              <a:t>利用者の</a:t>
            </a:r>
            <a:r>
              <a:rPr lang="ja-JP" altLang="en-US" dirty="0" smtClean="0"/>
              <a:t>マナー意識の調査。</a:t>
            </a:r>
            <a:endParaRPr lang="en-US" altLang="ja-JP" dirty="0" smtClean="0"/>
          </a:p>
          <a:p>
            <a:endParaRPr lang="en-US" altLang="ja-JP" sz="1000" dirty="0" smtClean="0"/>
          </a:p>
          <a:p>
            <a:endParaRPr lang="en-US" altLang="ja-JP" sz="1000" dirty="0"/>
          </a:p>
          <a:p>
            <a:endParaRPr lang="en-US" altLang="ja-JP" sz="1200" dirty="0" smtClean="0"/>
          </a:p>
          <a:p>
            <a:pPr marL="0" indent="0">
              <a:buNone/>
            </a:pPr>
            <a:r>
              <a:rPr lang="ja-JP" altLang="en-US" sz="2800" dirty="0" smtClean="0">
                <a:solidFill>
                  <a:schemeClr val="bg1"/>
                </a:solidFill>
              </a:rPr>
              <a:t>方法</a:t>
            </a:r>
            <a:endParaRPr lang="en-US" altLang="ja-JP" sz="2800" dirty="0" smtClean="0">
              <a:solidFill>
                <a:schemeClr val="bg1"/>
              </a:solidFill>
            </a:endParaRPr>
          </a:p>
          <a:p>
            <a:r>
              <a:rPr lang="ja-JP" altLang="en-US" sz="2800" dirty="0" smtClean="0">
                <a:solidFill>
                  <a:schemeClr val="bg1"/>
                </a:solidFill>
              </a:rPr>
              <a:t>駐輪スペースに白線で枠を作る</a:t>
            </a:r>
            <a:endParaRPr lang="en-US" altLang="ja-JP" sz="2800" dirty="0" smtClean="0">
              <a:solidFill>
                <a:schemeClr val="bg1"/>
              </a:solidFill>
            </a:endParaRPr>
          </a:p>
          <a:p>
            <a:r>
              <a:rPr lang="ja-JP" altLang="en-US" sz="2800" dirty="0" smtClean="0">
                <a:solidFill>
                  <a:schemeClr val="bg1"/>
                </a:solidFill>
              </a:rPr>
              <a:t>駐輪</a:t>
            </a:r>
            <a:r>
              <a:rPr lang="ja-JP" altLang="en-US" sz="2800" dirty="0">
                <a:solidFill>
                  <a:schemeClr val="bg1"/>
                </a:solidFill>
              </a:rPr>
              <a:t>禁止のスペースに</a:t>
            </a:r>
            <a:r>
              <a:rPr lang="ja-JP" altLang="en-US" sz="2800" dirty="0" smtClean="0">
                <a:solidFill>
                  <a:schemeClr val="bg1"/>
                </a:solidFill>
              </a:rPr>
              <a:t>は赤線で</a:t>
            </a:r>
            <a:r>
              <a:rPr lang="en-US" altLang="ja-JP" sz="2800" dirty="0" smtClean="0">
                <a:solidFill>
                  <a:schemeClr val="bg1"/>
                </a:solidFill>
              </a:rPr>
              <a:t>×</a:t>
            </a:r>
            <a:r>
              <a:rPr lang="ja-JP" altLang="en-US" sz="2800" dirty="0" smtClean="0">
                <a:solidFill>
                  <a:schemeClr val="bg1"/>
                </a:solidFill>
              </a:rPr>
              <a:t>印や文字を書く</a:t>
            </a:r>
            <a:endParaRPr lang="ja-JP" altLang="en-US" sz="2800" dirty="0">
              <a:solidFill>
                <a:schemeClr val="bg1"/>
              </a:solidFill>
            </a:endParaRPr>
          </a:p>
          <a:p>
            <a:r>
              <a:rPr lang="ja-JP" altLang="en-US" sz="2800" dirty="0" smtClean="0">
                <a:solidFill>
                  <a:schemeClr val="bg1"/>
                </a:solidFill>
              </a:rPr>
              <a:t>駐輪禁止や枠外に停められている自転車やバイクを移動させる</a:t>
            </a:r>
            <a:endParaRPr lang="en-US" altLang="ja-JP" sz="2800" dirty="0" smtClean="0">
              <a:solidFill>
                <a:schemeClr val="bg1"/>
              </a:solidFill>
            </a:endParaRPr>
          </a:p>
          <a:p>
            <a:r>
              <a:rPr lang="ja-JP" altLang="en-US" sz="2800" dirty="0">
                <a:solidFill>
                  <a:schemeClr val="bg1"/>
                </a:solidFill>
              </a:rPr>
              <a:t>マナーの注意を</a:t>
            </a:r>
            <a:r>
              <a:rPr lang="ja-JP" altLang="en-US" sz="2800" dirty="0" smtClean="0">
                <a:solidFill>
                  <a:schemeClr val="bg1"/>
                </a:solidFill>
              </a:rPr>
              <a:t>呼びかける人員の配置</a:t>
            </a:r>
            <a:endParaRPr lang="en-US" altLang="ja-JP" sz="2800" dirty="0" smtClean="0">
              <a:solidFill>
                <a:schemeClr val="bg1"/>
              </a:solidFill>
            </a:endParaRPr>
          </a:p>
          <a:p>
            <a:pPr marL="0" indent="0">
              <a:buNone/>
            </a:pPr>
            <a:endParaRPr kumimoji="1" lang="ja-JP" altLang="en-US" dirty="0"/>
          </a:p>
        </p:txBody>
      </p:sp>
    </p:spTree>
    <p:extLst>
      <p:ext uri="{BB962C8B-B14F-4D97-AF65-F5344CB8AC3E}">
        <p14:creationId xmlns:p14="http://schemas.microsoft.com/office/powerpoint/2010/main" val="2717148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実験期間</a:t>
            </a:r>
            <a:endParaRPr lang="ja-JP" altLang="en-US" dirty="0"/>
          </a:p>
        </p:txBody>
      </p:sp>
      <p:graphicFrame>
        <p:nvGraphicFramePr>
          <p:cNvPr id="16" name="コンテンツ プレースホルダー 15"/>
          <p:cNvGraphicFramePr>
            <a:graphicFrameLocks noGrp="1"/>
          </p:cNvGraphicFramePr>
          <p:nvPr>
            <p:ph idx="1"/>
            <p:extLst>
              <p:ext uri="{D42A27DB-BD31-4B8C-83A1-F6EECF244321}">
                <p14:modId xmlns:p14="http://schemas.microsoft.com/office/powerpoint/2010/main" val="3882185059"/>
              </p:ext>
            </p:extLst>
          </p:nvPr>
        </p:nvGraphicFramePr>
        <p:xfrm>
          <a:off x="1259632" y="1189925"/>
          <a:ext cx="7746832" cy="5400600"/>
        </p:xfrm>
        <a:graphic>
          <a:graphicData uri="http://schemas.openxmlformats.org/drawingml/2006/table">
            <a:tbl>
              <a:tblPr firstRow="1" bandRow="1">
                <a:tableStyleId>{69012ECD-51FC-41F1-AA8D-1B2483CD663E}</a:tableStyleId>
              </a:tblPr>
              <a:tblGrid>
                <a:gridCol w="968354"/>
                <a:gridCol w="968354"/>
                <a:gridCol w="968354"/>
                <a:gridCol w="968354"/>
                <a:gridCol w="968354"/>
                <a:gridCol w="968354"/>
                <a:gridCol w="968354"/>
                <a:gridCol w="968354"/>
              </a:tblGrid>
              <a:tr h="1132605">
                <a:tc>
                  <a:txBody>
                    <a:bodyPr/>
                    <a:lstStyle/>
                    <a:p>
                      <a:r>
                        <a:rPr kumimoji="1" lang="en-US" altLang="ja-JP" sz="3200" dirty="0" smtClean="0"/>
                        <a:t>9/29</a:t>
                      </a:r>
                      <a:endParaRPr kumimoji="1" lang="ja-JP" altLang="en-US" sz="3200"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smtClean="0"/>
                        <a:t>9/30</a:t>
                      </a:r>
                      <a:endParaRPr kumimoji="1" lang="ja-JP" altLang="en-US" sz="3200"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smtClean="0"/>
                        <a:t>10/1</a:t>
                      </a:r>
                      <a:endParaRPr kumimoji="1" lang="ja-JP" altLang="en-US" sz="3200"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smtClean="0"/>
                        <a:t>10/2</a:t>
                      </a:r>
                      <a:endParaRPr kumimoji="1" lang="ja-JP" altLang="en-US" sz="3200"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smtClean="0"/>
                        <a:t>10/3</a:t>
                      </a:r>
                      <a:endParaRPr kumimoji="1" lang="ja-JP" altLang="en-US" sz="3200"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smtClean="0"/>
                        <a:t>10/4</a:t>
                      </a:r>
                      <a:endParaRPr kumimoji="1" lang="ja-JP" altLang="en-US" sz="3200"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smtClean="0"/>
                        <a:t>10/5</a:t>
                      </a:r>
                      <a:endParaRPr kumimoji="1" lang="ja-JP" altLang="en-US" sz="3200"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smtClean="0"/>
                        <a:t>10/6</a:t>
                      </a:r>
                      <a:endParaRPr kumimoji="1" lang="ja-JP" altLang="en-US" sz="3200"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995">
                <a:tc>
                  <a:txBody>
                    <a:bodyPr/>
                    <a:lstStyle/>
                    <a:p>
                      <a:endParaRPr kumimoji="1" lang="ja-JP" altLang="en-US" sz="2400"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kumimoji="1" lang="ja-JP" altLang="en-US"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4">
                  <a:txBody>
                    <a:bodyPr/>
                    <a:lstStyle/>
                    <a:p>
                      <a:endParaRPr kumimoji="1" lang="ja-JP" altLang="en-US"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marL="83326" marR="83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テキスト ボックス 16"/>
          <p:cNvSpPr txBox="1"/>
          <p:nvPr/>
        </p:nvSpPr>
        <p:spPr>
          <a:xfrm>
            <a:off x="1259632" y="2855992"/>
            <a:ext cx="923330" cy="3088346"/>
          </a:xfrm>
          <a:prstGeom prst="rect">
            <a:avLst/>
          </a:prstGeom>
          <a:noFill/>
        </p:spPr>
        <p:txBody>
          <a:bodyPr vert="eaVert" wrap="none" rtlCol="0">
            <a:spAutoFit/>
          </a:bodyPr>
          <a:lstStyle/>
          <a:p>
            <a:r>
              <a:rPr kumimoji="1" lang="ja-JP" altLang="en-US" sz="4800" dirty="0" smtClean="0"/>
              <a:t>テープ貼り</a:t>
            </a:r>
            <a:endParaRPr kumimoji="1" lang="ja-JP" altLang="en-US" sz="4800" dirty="0"/>
          </a:p>
        </p:txBody>
      </p:sp>
      <p:sp>
        <p:nvSpPr>
          <p:cNvPr id="18" name="テキスト ボックス 17"/>
          <p:cNvSpPr txBox="1"/>
          <p:nvPr/>
        </p:nvSpPr>
        <p:spPr>
          <a:xfrm>
            <a:off x="2143935" y="3890225"/>
            <a:ext cx="1980029" cy="954107"/>
          </a:xfrm>
          <a:prstGeom prst="rect">
            <a:avLst/>
          </a:prstGeom>
          <a:noFill/>
        </p:spPr>
        <p:txBody>
          <a:bodyPr wrap="none" rtlCol="0">
            <a:spAutoFit/>
          </a:bodyPr>
          <a:lstStyle/>
          <a:p>
            <a:pPr algn="ctr"/>
            <a:r>
              <a:rPr lang="ja-JP" altLang="en-US" sz="2800" dirty="0"/>
              <a:t>観察</a:t>
            </a:r>
            <a:endParaRPr kumimoji="1" lang="en-US" altLang="ja-JP" sz="2800" dirty="0" smtClean="0"/>
          </a:p>
          <a:p>
            <a:pPr algn="ctr"/>
            <a:r>
              <a:rPr lang="ja-JP" altLang="en-US" sz="2800" dirty="0" smtClean="0"/>
              <a:t>（人員配置）</a:t>
            </a:r>
            <a:endParaRPr kumimoji="1" lang="ja-JP" altLang="en-US" sz="2800" dirty="0"/>
          </a:p>
        </p:txBody>
      </p:sp>
      <p:sp>
        <p:nvSpPr>
          <p:cNvPr id="19" name="テキスト ボックス 18"/>
          <p:cNvSpPr txBox="1"/>
          <p:nvPr/>
        </p:nvSpPr>
        <p:spPr>
          <a:xfrm>
            <a:off x="4762158" y="4844332"/>
            <a:ext cx="2646878" cy="1077218"/>
          </a:xfrm>
          <a:prstGeom prst="rect">
            <a:avLst/>
          </a:prstGeom>
          <a:noFill/>
        </p:spPr>
        <p:txBody>
          <a:bodyPr wrap="none" rtlCol="0">
            <a:spAutoFit/>
          </a:bodyPr>
          <a:lstStyle/>
          <a:p>
            <a:pPr algn="ctr"/>
            <a:r>
              <a:rPr lang="ja-JP" altLang="en-US" sz="3200" dirty="0"/>
              <a:t>観察</a:t>
            </a:r>
            <a:endParaRPr lang="en-US" altLang="ja-JP" sz="3200" dirty="0" smtClean="0"/>
          </a:p>
          <a:p>
            <a:pPr algn="ctr"/>
            <a:r>
              <a:rPr kumimoji="1" lang="ja-JP" altLang="en-US" sz="3200" dirty="0" smtClean="0"/>
              <a:t>（人員非配置）</a:t>
            </a:r>
            <a:endParaRPr kumimoji="1" lang="ja-JP" altLang="en-US" sz="3200" dirty="0"/>
          </a:p>
        </p:txBody>
      </p:sp>
      <p:sp>
        <p:nvSpPr>
          <p:cNvPr id="20" name="左右矢印 19"/>
          <p:cNvSpPr/>
          <p:nvPr/>
        </p:nvSpPr>
        <p:spPr>
          <a:xfrm>
            <a:off x="2267744" y="2855992"/>
            <a:ext cx="1858685" cy="8640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左右矢印 20"/>
          <p:cNvSpPr/>
          <p:nvPr/>
        </p:nvSpPr>
        <p:spPr>
          <a:xfrm>
            <a:off x="4285397" y="3851136"/>
            <a:ext cx="3600400" cy="10081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100392" y="2749550"/>
            <a:ext cx="861774" cy="3477875"/>
          </a:xfrm>
          <a:prstGeom prst="rect">
            <a:avLst/>
          </a:prstGeom>
          <a:noFill/>
        </p:spPr>
        <p:txBody>
          <a:bodyPr vert="eaVert" wrap="none" rtlCol="0">
            <a:spAutoFit/>
          </a:bodyPr>
          <a:lstStyle/>
          <a:p>
            <a:r>
              <a:rPr kumimoji="1" lang="ja-JP" altLang="en-US" sz="4400" dirty="0" smtClean="0"/>
              <a:t>テープ剥がし</a:t>
            </a:r>
            <a:endParaRPr kumimoji="1" lang="ja-JP" altLang="en-US" sz="4400" dirty="0"/>
          </a:p>
        </p:txBody>
      </p:sp>
    </p:spTree>
    <p:extLst>
      <p:ext uri="{BB962C8B-B14F-4D97-AF65-F5344CB8AC3E}">
        <p14:creationId xmlns:p14="http://schemas.microsoft.com/office/powerpoint/2010/main" val="2807772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pic>
        <p:nvPicPr>
          <p:cNvPr id="1027" name="Picture 3" descr="G:\DCIM\100KYCRA\KIMG0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3227" y="4139880"/>
            <a:ext cx="3960869" cy="257171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716016" y="1268760"/>
            <a:ext cx="4176464" cy="369332"/>
          </a:xfrm>
          <a:prstGeom prst="rect">
            <a:avLst/>
          </a:prstGeom>
          <a:noFill/>
        </p:spPr>
        <p:txBody>
          <a:bodyPr wrap="square" rtlCol="0">
            <a:spAutoFit/>
          </a:bodyPr>
          <a:lstStyle/>
          <a:p>
            <a:endParaRPr kumimoji="1" lang="ja-JP" altLang="en-US" dirty="0"/>
          </a:p>
        </p:txBody>
      </p:sp>
      <p:sp>
        <p:nvSpPr>
          <p:cNvPr id="5" name="テキスト ボックス 4"/>
          <p:cNvSpPr txBox="1"/>
          <p:nvPr/>
        </p:nvSpPr>
        <p:spPr>
          <a:xfrm>
            <a:off x="4967536" y="1268760"/>
            <a:ext cx="4176464" cy="1569660"/>
          </a:xfrm>
          <a:prstGeom prst="rect">
            <a:avLst/>
          </a:prstGeom>
          <a:noFill/>
        </p:spPr>
        <p:txBody>
          <a:bodyPr wrap="square" rtlCol="0">
            <a:spAutoFit/>
          </a:bodyPr>
          <a:lstStyle/>
          <a:p>
            <a:r>
              <a:rPr kumimoji="1" lang="ja-JP" altLang="en-US" sz="2400" dirty="0" smtClean="0"/>
              <a:t>←人員配置時</a:t>
            </a:r>
            <a:endParaRPr kumimoji="1" lang="en-US" altLang="ja-JP" sz="2400" dirty="0" smtClean="0"/>
          </a:p>
          <a:p>
            <a:pPr marL="285750" indent="-285750">
              <a:buFont typeface="Arial" panose="020B0604020202020204" pitchFamily="34" charset="0"/>
              <a:buChar char="•"/>
            </a:pPr>
            <a:r>
              <a:rPr kumimoji="1" lang="ja-JP" altLang="en-US" dirty="0" smtClean="0"/>
              <a:t>枠外に駐輪しようとした人はいたものの、指示に従い自転車を移動させる人が多かった</a:t>
            </a:r>
            <a:endParaRPr kumimoji="1" lang="en-US" altLang="ja-JP" dirty="0" smtClean="0"/>
          </a:p>
          <a:p>
            <a:pPr marL="285750" indent="-285750">
              <a:buFont typeface="Arial" panose="020B0604020202020204" pitchFamily="34" charset="0"/>
              <a:buChar char="•"/>
            </a:pPr>
            <a:endParaRPr kumimoji="1" lang="ja-JP" altLang="en-US" dirty="0"/>
          </a:p>
        </p:txBody>
      </p:sp>
      <p:sp>
        <p:nvSpPr>
          <p:cNvPr id="6" name="テキスト ボックス 5"/>
          <p:cNvSpPr txBox="1"/>
          <p:nvPr/>
        </p:nvSpPr>
        <p:spPr>
          <a:xfrm>
            <a:off x="966066" y="4363910"/>
            <a:ext cx="4187161" cy="2123658"/>
          </a:xfrm>
          <a:prstGeom prst="rect">
            <a:avLst/>
          </a:prstGeom>
          <a:noFill/>
        </p:spPr>
        <p:txBody>
          <a:bodyPr wrap="square" rtlCol="0">
            <a:spAutoFit/>
          </a:bodyPr>
          <a:lstStyle/>
          <a:p>
            <a:r>
              <a:rPr kumimoji="1" lang="ja-JP" altLang="en-US" dirty="0" smtClean="0"/>
              <a:t>　　　　　　　　</a:t>
            </a:r>
            <a:r>
              <a:rPr kumimoji="1" lang="ja-JP" altLang="en-US" sz="2400" dirty="0" smtClean="0"/>
              <a:t>人員非配置時→</a:t>
            </a:r>
            <a:endParaRPr kumimoji="1" lang="en-US" altLang="ja-JP" sz="2400" dirty="0" smtClean="0"/>
          </a:p>
          <a:p>
            <a:pPr marL="285750" indent="-285750">
              <a:buFont typeface="Arial" panose="020B0604020202020204" pitchFamily="34" charset="0"/>
              <a:buChar char="•"/>
            </a:pPr>
            <a:r>
              <a:rPr kumimoji="1" lang="ja-JP" altLang="en-US" dirty="0" smtClean="0"/>
              <a:t>階段手前の</a:t>
            </a:r>
            <a:r>
              <a:rPr kumimoji="1" lang="en-US" altLang="ja-JP" dirty="0" smtClean="0"/>
              <a:t>×</a:t>
            </a:r>
            <a:r>
              <a:rPr kumimoji="1" lang="ja-JP" altLang="en-US" dirty="0" smtClean="0"/>
              <a:t>印の上には自転車・バイクともに</a:t>
            </a:r>
            <a:r>
              <a:rPr kumimoji="1" lang="en-US" altLang="ja-JP" dirty="0" smtClean="0"/>
              <a:t>1</a:t>
            </a:r>
            <a:r>
              <a:rPr kumimoji="1" lang="ja-JP" altLang="en-US" dirty="0" smtClean="0"/>
              <a:t>台ずつに減ったが、自動販売機の後ろの</a:t>
            </a:r>
            <a:r>
              <a:rPr kumimoji="1" lang="en-US" altLang="ja-JP" dirty="0" smtClean="0"/>
              <a:t>×</a:t>
            </a:r>
            <a:r>
              <a:rPr kumimoji="1" lang="ja-JP" altLang="en-US" dirty="0" smtClean="0"/>
              <a:t>印には多数の自転車が停められていた</a:t>
            </a:r>
            <a:endParaRPr kumimoji="1" lang="en-US" altLang="ja-JP" dirty="0" smtClean="0"/>
          </a:p>
          <a:p>
            <a:pPr marL="285750" indent="-285750">
              <a:buFont typeface="Arial" panose="020B0604020202020204" pitchFamily="34" charset="0"/>
              <a:buChar char="•"/>
            </a:pPr>
            <a:r>
              <a:rPr kumimoji="1" lang="ja-JP" altLang="en-US" dirty="0" smtClean="0"/>
              <a:t>白線通りに</a:t>
            </a:r>
            <a:r>
              <a:rPr lang="ja-JP" altLang="en-US" dirty="0"/>
              <a:t>駐輪</a:t>
            </a:r>
            <a:r>
              <a:rPr kumimoji="1" lang="ja-JP" altLang="en-US" dirty="0" smtClean="0"/>
              <a:t>されている自転車も少なかった</a:t>
            </a:r>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911" y="1268760"/>
            <a:ext cx="3908625" cy="2587256"/>
          </a:xfrm>
          <a:prstGeom prst="rect">
            <a:avLst/>
          </a:prstGeom>
        </p:spPr>
      </p:pic>
    </p:spTree>
    <p:extLst>
      <p:ext uri="{BB962C8B-B14F-4D97-AF65-F5344CB8AC3E}">
        <p14:creationId xmlns:p14="http://schemas.microsoft.com/office/powerpoint/2010/main" val="401170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341"/>
            <a:ext cx="7498080" cy="1143000"/>
          </a:xfrm>
        </p:spPr>
        <p:txBody>
          <a:bodyPr/>
          <a:lstStyle/>
          <a:p>
            <a:r>
              <a:rPr kumimoji="1" lang="ja-JP" altLang="en-US" dirty="0" smtClean="0"/>
              <a:t>インタビュー</a:t>
            </a:r>
            <a:endParaRPr kumimoji="1" lang="ja-JP" altLang="en-US" dirty="0"/>
          </a:p>
        </p:txBody>
      </p:sp>
      <p:sp>
        <p:nvSpPr>
          <p:cNvPr id="4" name="角丸四角形 3"/>
          <p:cNvSpPr/>
          <p:nvPr/>
        </p:nvSpPr>
        <p:spPr>
          <a:xfrm>
            <a:off x="1043608" y="1412776"/>
            <a:ext cx="7992888" cy="1728192"/>
          </a:xfrm>
          <a:prstGeom prst="round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939480" y="1528926"/>
            <a:ext cx="8050088" cy="5328592"/>
          </a:xfrm>
          <a:noFill/>
        </p:spPr>
        <p:txBody>
          <a:bodyPr>
            <a:normAutofit/>
          </a:bodyPr>
          <a:lstStyle/>
          <a:p>
            <a:pPr marL="82296" indent="0">
              <a:buNone/>
            </a:pPr>
            <a:r>
              <a:rPr kumimoji="1" lang="ja-JP" altLang="en-US" sz="2800" dirty="0" smtClean="0"/>
              <a:t>良い点</a:t>
            </a:r>
            <a:endParaRPr kumimoji="1" lang="en-US" altLang="ja-JP" sz="2800" dirty="0" smtClean="0"/>
          </a:p>
          <a:p>
            <a:r>
              <a:rPr kumimoji="1" lang="ja-JP" altLang="en-US" sz="2400" dirty="0" smtClean="0"/>
              <a:t>通路が確保されたことによって</a:t>
            </a:r>
            <a:r>
              <a:rPr kumimoji="1" lang="ja-JP" altLang="en-US" sz="2400" dirty="0" smtClean="0">
                <a:solidFill>
                  <a:srgbClr val="FF0000"/>
                </a:solidFill>
              </a:rPr>
              <a:t>駐輪しやすくなった</a:t>
            </a:r>
            <a:r>
              <a:rPr kumimoji="1" lang="ja-JP" altLang="en-US" sz="2400" dirty="0" smtClean="0"/>
              <a:t>。</a:t>
            </a:r>
            <a:endParaRPr kumimoji="1" lang="en-US" altLang="ja-JP" sz="2400" dirty="0" smtClean="0"/>
          </a:p>
          <a:p>
            <a:r>
              <a:rPr lang="en-US" altLang="ja-JP" sz="2400" dirty="0">
                <a:solidFill>
                  <a:srgbClr val="FF0000"/>
                </a:solidFill>
              </a:rPr>
              <a:t>×</a:t>
            </a:r>
            <a:r>
              <a:rPr lang="ja-JP" altLang="en-US" sz="2400" dirty="0">
                <a:solidFill>
                  <a:srgbClr val="FF0000"/>
                </a:solidFill>
              </a:rPr>
              <a:t>印</a:t>
            </a:r>
            <a:r>
              <a:rPr lang="ja-JP" altLang="en-US" sz="2400" dirty="0"/>
              <a:t>は直観的に</a:t>
            </a:r>
            <a:r>
              <a:rPr lang="ja-JP" altLang="en-US" sz="2400" dirty="0">
                <a:solidFill>
                  <a:srgbClr val="FF0000"/>
                </a:solidFill>
              </a:rPr>
              <a:t>駐輪してはいけない</a:t>
            </a:r>
            <a:r>
              <a:rPr lang="ja-JP" altLang="en-US" sz="2400" dirty="0"/>
              <a:t>と分かる。</a:t>
            </a:r>
            <a:endParaRPr kumimoji="1" lang="en-US" altLang="ja-JP" sz="2400" dirty="0" smtClean="0"/>
          </a:p>
          <a:p>
            <a:pPr marL="0" indent="0">
              <a:buNone/>
            </a:pPr>
            <a:endParaRPr kumimoji="1" lang="en-US" altLang="ja-JP" sz="2400" dirty="0" smtClean="0"/>
          </a:p>
          <a:p>
            <a:pPr marL="0" indent="0">
              <a:buNone/>
            </a:pPr>
            <a:endParaRPr lang="en-US" altLang="ja-JP" sz="2400" dirty="0"/>
          </a:p>
          <a:p>
            <a:pPr marL="0" indent="0">
              <a:buNone/>
            </a:pPr>
            <a:r>
              <a:rPr kumimoji="1" lang="ja-JP" altLang="en-US" sz="2800" dirty="0" smtClean="0"/>
              <a:t> 課題点</a:t>
            </a:r>
            <a:endParaRPr kumimoji="1" lang="en-US" altLang="ja-JP" sz="2800" dirty="0"/>
          </a:p>
          <a:p>
            <a:r>
              <a:rPr kumimoji="1" lang="ja-JP" altLang="en-US" sz="2400" dirty="0" smtClean="0"/>
              <a:t>駐輪</a:t>
            </a:r>
            <a:r>
              <a:rPr kumimoji="1" lang="ja-JP" altLang="en-US" sz="2400" dirty="0"/>
              <a:t>スペース</a:t>
            </a:r>
            <a:r>
              <a:rPr kumimoji="1" lang="ja-JP" altLang="en-US" sz="2400" dirty="0" smtClean="0"/>
              <a:t>の白枠が狭いため</a:t>
            </a:r>
            <a:r>
              <a:rPr kumimoji="1" lang="ja-JP" altLang="en-US" sz="2400" dirty="0" smtClean="0">
                <a:solidFill>
                  <a:srgbClr val="FF0000"/>
                </a:solidFill>
              </a:rPr>
              <a:t>倒れる危険</a:t>
            </a:r>
            <a:r>
              <a:rPr kumimoji="1" lang="ja-JP" altLang="en-US" sz="2400" dirty="0" smtClean="0"/>
              <a:t>がある。</a:t>
            </a:r>
            <a:endParaRPr kumimoji="1" lang="en-US" altLang="ja-JP" sz="2400" dirty="0" smtClean="0"/>
          </a:p>
          <a:p>
            <a:r>
              <a:rPr lang="ja-JP" altLang="en-US" sz="2400" dirty="0"/>
              <a:t>キレイ</a:t>
            </a:r>
            <a:r>
              <a:rPr lang="ja-JP" altLang="en-US" sz="2400" dirty="0" smtClean="0"/>
              <a:t>に</a:t>
            </a:r>
            <a:r>
              <a:rPr lang="ja-JP" altLang="en-US" sz="2400" dirty="0"/>
              <a:t>駐輪させようとする</a:t>
            </a:r>
            <a:r>
              <a:rPr lang="ja-JP" altLang="en-US" sz="2400" dirty="0" smtClean="0"/>
              <a:t>と駐輪場自体の</a:t>
            </a:r>
            <a:r>
              <a:rPr lang="ja-JP" altLang="en-US" sz="2400" dirty="0" smtClean="0">
                <a:solidFill>
                  <a:srgbClr val="FF0000"/>
                </a:solidFill>
              </a:rPr>
              <a:t>面積が足りない</a:t>
            </a:r>
            <a:r>
              <a:rPr lang="ja-JP" altLang="en-US" sz="2400" dirty="0" smtClean="0"/>
              <a:t>。</a:t>
            </a:r>
            <a:endParaRPr lang="en-US" altLang="ja-JP" sz="2400" dirty="0" smtClean="0"/>
          </a:p>
          <a:p>
            <a:r>
              <a:rPr lang="ja-JP" altLang="en-US" sz="2400" dirty="0" smtClean="0"/>
              <a:t>駐輪</a:t>
            </a:r>
            <a:r>
              <a:rPr lang="ja-JP" altLang="en-US" sz="2400" dirty="0"/>
              <a:t>スペースの外に停めてあった自転車を移動させる旨の告知が小さく気づきにくい</a:t>
            </a:r>
            <a:r>
              <a:rPr lang="ja-JP" altLang="en-US" sz="2400" dirty="0" smtClean="0"/>
              <a:t>。</a:t>
            </a:r>
            <a:endParaRPr lang="ja-JP" altLang="en-US" sz="2400" dirty="0"/>
          </a:p>
          <a:p>
            <a:endParaRPr kumimoji="1" lang="ja-JP" altLang="en-US" sz="2400" dirty="0"/>
          </a:p>
        </p:txBody>
      </p:sp>
      <p:sp>
        <p:nvSpPr>
          <p:cNvPr id="5" name="角丸四角形 4"/>
          <p:cNvSpPr/>
          <p:nvPr/>
        </p:nvSpPr>
        <p:spPr>
          <a:xfrm>
            <a:off x="1043608" y="3573016"/>
            <a:ext cx="7920880" cy="2952328"/>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8171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ユーザー定義 2">
      <a:dk1>
        <a:sysClr val="windowText" lastClr="000000"/>
      </a:dk1>
      <a:lt1>
        <a:sysClr val="window" lastClr="FFFFFF"/>
      </a:lt1>
      <a:dk2>
        <a:srgbClr val="283138"/>
      </a:dk2>
      <a:lt2>
        <a:srgbClr val="FF8600"/>
      </a:lt2>
      <a:accent1>
        <a:srgbClr val="0070C0"/>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950</TotalTime>
  <Words>500</Words>
  <Application>Microsoft Office PowerPoint</Application>
  <PresentationFormat>画面に合わせる (4:3)</PresentationFormat>
  <Paragraphs>119</Paragraphs>
  <Slides>15</Slides>
  <Notes>2</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フレッシュ</vt:lpstr>
      <vt:lpstr>1分で停められる駐輪場!! ～官民一体となった駅づくり～  </vt:lpstr>
      <vt:lpstr>提言理由</vt:lpstr>
      <vt:lpstr>水前寺駅北口駐輪場</vt:lpstr>
      <vt:lpstr>PowerPoint プレゼンテーション</vt:lpstr>
      <vt:lpstr>駐輪場についてのインタビュー</vt:lpstr>
      <vt:lpstr>実験</vt:lpstr>
      <vt:lpstr>実験期間</vt:lpstr>
      <vt:lpstr>実験結果</vt:lpstr>
      <vt:lpstr>インタビュー</vt:lpstr>
      <vt:lpstr>調査を踏まえて</vt:lpstr>
      <vt:lpstr>政策提言</vt:lpstr>
      <vt:lpstr>協議会の設立</vt:lpstr>
      <vt:lpstr>協議会の運営目的</vt:lpstr>
      <vt:lpstr>PowerPoint プレゼンテーション</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yuki</dc:creator>
  <cp:lastModifiedBy>FJ-USER</cp:lastModifiedBy>
  <cp:revision>106</cp:revision>
  <dcterms:created xsi:type="dcterms:W3CDTF">2013-09-30T00:19:49Z</dcterms:created>
  <dcterms:modified xsi:type="dcterms:W3CDTF">2013-10-26T04:37:44Z</dcterms:modified>
</cp:coreProperties>
</file>