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64" r:id="rId4"/>
    <p:sldId id="270" r:id="rId5"/>
    <p:sldId id="266" r:id="rId6"/>
    <p:sldId id="267" r:id="rId7"/>
    <p:sldId id="268" r:id="rId8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明朝E"/>
        <a:cs typeface="HGP明朝E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明朝E"/>
        <a:cs typeface="HGP明朝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4" autoAdjust="0"/>
    <p:restoredTop sz="94660"/>
  </p:normalViewPr>
  <p:slideViewPr>
    <p:cSldViewPr>
      <p:cViewPr>
        <p:scale>
          <a:sx n="66" d="100"/>
          <a:sy n="66" d="100"/>
        </p:scale>
        <p:origin x="-214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554AD-B164-4A85-913E-BE809F90A7E4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A5F19-5751-41AF-B775-510D5E923E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038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35BDB-B303-4E9A-B87F-19A771F7F17C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A9398-31B0-4888-8546-2556C4B0E5F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079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2504F-07A5-4812-8774-79BF0C05B47B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0D90A-8EF4-4450-87EB-5D5295EB07C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981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467D7-0A61-499D-96CC-C8ADDA32F6EF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DFE94-6C7C-40A8-9E75-D5F1706C758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89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BC417-413E-4CAB-B8B2-079872249F44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0654-557F-4B52-8415-E0F6A757159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250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1FD18-9656-4917-A996-74CFE53C2472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27DE4-CA14-4880-A5FD-C4F4E334A84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27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338D36-358A-46FD-BE9B-CD5E7D7CD346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484C0-A316-420A-9924-022AE7204DB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431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F0E83-EA68-48B4-8D9F-8006045CDFD4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2D2D1-D3FC-4475-8B21-E0F547CFE3E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982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BC5C80-4041-40AC-8E57-A101C026631D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BDCE7-1AA4-4C1C-A526-3B3A4A1777B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84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49CCF-50A4-4DBD-BD42-14C61613DA7A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E95E3-3C5D-4EF1-A6E9-33F6178557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1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81243B-3D93-4906-9456-B1F9CCEE736F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C6FE7-B244-40E5-8AB5-59AF18B1419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195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9DDCCD-E20B-4C13-8C15-77B6B0865703}" type="datetimeFigureOut">
              <a:rPr lang="ja-JP" altLang="en-US" smtClean="0"/>
              <a:pPr>
                <a:defRPr/>
              </a:pPr>
              <a:t>2013/11/2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56C2F4-6718-40EF-BF79-B313E8BF5A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0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akaku.com/ksearch/redirect.asp?u=http://www.amazon.jp/dp/B0073PLK4A/ref=asc_df_B0073PLK4A872231/?tag=kakakucom-ss-ma-22&amp;creative=9307&amp;creativeASIN=B0073PLK4A&amp;linkCode=asn&amp;me=A1FHQBP7SZIMAS&amp;h=168b12e8a02e61b3ce72655ab79c7e8a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3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77958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外国人アンバサダー制度と</a:t>
            </a:r>
            <a:br>
              <a:rPr lang="ja-JP" altLang="en-US" dirty="0" smtClean="0"/>
            </a:br>
            <a:r>
              <a:rPr lang="ja-JP" altLang="en-US" dirty="0" smtClean="0"/>
              <a:t>新たな情報発信手法の提案</a:t>
            </a:r>
          </a:p>
        </p:txBody>
      </p:sp>
      <p:sp>
        <p:nvSpPr>
          <p:cNvPr id="14338" name="サブタイトル 5"/>
          <p:cNvSpPr>
            <a:spLocks noGrp="1"/>
          </p:cNvSpPr>
          <p:nvPr>
            <p:ph type="subTitle" idx="1"/>
          </p:nvPr>
        </p:nvSpPr>
        <p:spPr>
          <a:xfrm>
            <a:off x="2743200" y="3357563"/>
            <a:ext cx="6400800" cy="244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　　　　　　　　平成２５年１１月２日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　　　　　　　Ｎｏ　Ｂｏｒｄｅｒ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　　　　佐藤　弘康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　　　　山口　裕史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　　　　北村　猛司</a:t>
            </a:r>
          </a:p>
        </p:txBody>
      </p:sp>
      <p:pic>
        <p:nvPicPr>
          <p:cNvPr id="14339" name="Picture 4" descr="LCAC7KW82CAC578RCCALYNF30CASWVK9RCAE2CQMZCANIBH4BCAI18S67CAFTSI1BCAKFOPQMCARU9JFICATV7K8SCAFEH718CAEGXRWRCAV0HWJDCAFG6IQOCAW9ZXZ8CAJ4EMBJCAOGQEL2CAQWYL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716338"/>
            <a:ext cx="38877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図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4" y="1556792"/>
            <a:ext cx="9133416" cy="4680519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5362" name="タイトル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5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とある外国人の声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70527" y="1807297"/>
            <a:ext cx="9097994" cy="446449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altLang="ja-JP" sz="32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ja-JP" altLang="en-US" sz="3200" b="1" dirty="0" smtClean="0">
                <a:solidFill>
                  <a:schemeClr val="bg1"/>
                </a:solidFill>
              </a:rPr>
              <a:t>「熊本ってどこ？阿蘇なら知ってるよ！」（台湾人）</a:t>
            </a:r>
            <a:endParaRPr lang="en-US" altLang="ja-JP" sz="32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ja-JP" altLang="en-US" sz="3200" b="1" dirty="0" smtClean="0">
                <a:solidFill>
                  <a:schemeClr val="bg1"/>
                </a:solidFill>
              </a:rPr>
              <a:t>「クマモトオイスターなら知ってるけど、</a:t>
            </a:r>
            <a:endParaRPr lang="en-US" altLang="ja-JP" sz="32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ja-JP" altLang="en-US" sz="3200" b="1" dirty="0" smtClean="0">
                <a:solidFill>
                  <a:schemeClr val="bg1"/>
                </a:solidFill>
              </a:rPr>
              <a:t>   　　　日本の熊本は知らないよ～」（アメリカ人）</a:t>
            </a:r>
            <a:endParaRPr lang="en-US" altLang="ja-JP" sz="32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altLang="ja-JP" sz="1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None/>
            </a:pPr>
            <a:r>
              <a:rPr lang="ja-JP" altLang="en-US" sz="4000" b="1" dirty="0" smtClean="0">
                <a:solidFill>
                  <a:schemeClr val="bg1"/>
                </a:solidFill>
              </a:rPr>
              <a:t>熊本って海外で知られていない！？</a:t>
            </a:r>
            <a:endParaRPr lang="en-US" altLang="ja-JP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2590800" y="1524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3581400" y="1524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>
            <a:off x="304801" y="4495800"/>
            <a:ext cx="397916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1" name="Oval 28"/>
          <p:cNvSpPr>
            <a:spLocks noChangeArrowheads="1"/>
          </p:cNvSpPr>
          <p:nvPr/>
        </p:nvSpPr>
        <p:spPr bwMode="auto">
          <a:xfrm>
            <a:off x="533400" y="2209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53" name="Line 30"/>
          <p:cNvSpPr>
            <a:spLocks noChangeShapeType="1"/>
          </p:cNvSpPr>
          <p:nvPr/>
        </p:nvSpPr>
        <p:spPr bwMode="auto">
          <a:xfrm flipH="1">
            <a:off x="1066800" y="4495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Oval 37"/>
          <p:cNvSpPr>
            <a:spLocks noChangeArrowheads="1"/>
          </p:cNvSpPr>
          <p:nvPr/>
        </p:nvSpPr>
        <p:spPr bwMode="auto">
          <a:xfrm>
            <a:off x="36576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58" name="Oval 38"/>
          <p:cNvSpPr>
            <a:spLocks noChangeArrowheads="1"/>
          </p:cNvSpPr>
          <p:nvPr/>
        </p:nvSpPr>
        <p:spPr bwMode="auto">
          <a:xfrm>
            <a:off x="1524000" y="2286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59" name="Oval 39"/>
          <p:cNvSpPr>
            <a:spLocks noChangeArrowheads="1"/>
          </p:cNvSpPr>
          <p:nvPr/>
        </p:nvSpPr>
        <p:spPr bwMode="auto">
          <a:xfrm>
            <a:off x="1447800" y="1447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60" name="Oval 40"/>
          <p:cNvSpPr>
            <a:spLocks noChangeArrowheads="1"/>
          </p:cNvSpPr>
          <p:nvPr/>
        </p:nvSpPr>
        <p:spPr bwMode="auto">
          <a:xfrm>
            <a:off x="914400" y="1752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61" name="Oval 41"/>
          <p:cNvSpPr>
            <a:spLocks noChangeArrowheads="1"/>
          </p:cNvSpPr>
          <p:nvPr/>
        </p:nvSpPr>
        <p:spPr bwMode="auto">
          <a:xfrm>
            <a:off x="2286000" y="3200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63" name="Oval 43"/>
          <p:cNvSpPr>
            <a:spLocks noChangeArrowheads="1"/>
          </p:cNvSpPr>
          <p:nvPr/>
        </p:nvSpPr>
        <p:spPr bwMode="auto">
          <a:xfrm>
            <a:off x="990600" y="3048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64" name="Oval 44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75" name="Oval 56"/>
          <p:cNvSpPr>
            <a:spLocks noChangeArrowheads="1"/>
          </p:cNvSpPr>
          <p:nvPr/>
        </p:nvSpPr>
        <p:spPr bwMode="auto">
          <a:xfrm>
            <a:off x="2057400" y="6172200"/>
            <a:ext cx="381000" cy="381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80" name="Line 71"/>
          <p:cNvSpPr>
            <a:spLocks noChangeShapeType="1"/>
          </p:cNvSpPr>
          <p:nvPr/>
        </p:nvSpPr>
        <p:spPr bwMode="auto">
          <a:xfrm flipH="1" flipV="1">
            <a:off x="1676400" y="44958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1" name="Line 72"/>
          <p:cNvSpPr>
            <a:spLocks noChangeShapeType="1"/>
          </p:cNvSpPr>
          <p:nvPr/>
        </p:nvSpPr>
        <p:spPr bwMode="auto">
          <a:xfrm flipH="1" flipV="1">
            <a:off x="2362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2" name="Line 73"/>
          <p:cNvSpPr>
            <a:spLocks noChangeShapeType="1"/>
          </p:cNvSpPr>
          <p:nvPr/>
        </p:nvSpPr>
        <p:spPr bwMode="auto">
          <a:xfrm>
            <a:off x="2362200" y="4495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3" name="Line 74"/>
          <p:cNvSpPr>
            <a:spLocks noChangeShapeType="1"/>
          </p:cNvSpPr>
          <p:nvPr/>
        </p:nvSpPr>
        <p:spPr bwMode="auto">
          <a:xfrm flipV="1">
            <a:off x="2362200" y="3657600"/>
            <a:ext cx="13716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4" name="Text Box 75"/>
          <p:cNvSpPr txBox="1">
            <a:spLocks noChangeArrowheads="1"/>
          </p:cNvSpPr>
          <p:nvPr/>
        </p:nvSpPr>
        <p:spPr bwMode="auto">
          <a:xfrm>
            <a:off x="723900" y="490210"/>
            <a:ext cx="3217547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Candara" pitchFamily="34" charset="0"/>
              </a:rPr>
              <a:t>これまで</a:t>
            </a:r>
            <a:r>
              <a:rPr lang="ja-JP" altLang="en-US" sz="2800" dirty="0">
                <a:latin typeface="Candara" pitchFamily="34" charset="0"/>
              </a:rPr>
              <a:t>の情報発信</a:t>
            </a:r>
          </a:p>
        </p:txBody>
      </p:sp>
      <p:sp>
        <p:nvSpPr>
          <p:cNvPr id="18486" name="Text Box 79"/>
          <p:cNvSpPr txBox="1">
            <a:spLocks noChangeArrowheads="1"/>
          </p:cNvSpPr>
          <p:nvPr/>
        </p:nvSpPr>
        <p:spPr bwMode="auto">
          <a:xfrm>
            <a:off x="2484438" y="6165850"/>
            <a:ext cx="1336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Candara" pitchFamily="34" charset="0"/>
              </a:rPr>
              <a:t>情報発信者</a:t>
            </a:r>
          </a:p>
        </p:txBody>
      </p:sp>
      <p:sp>
        <p:nvSpPr>
          <p:cNvPr id="18489" name="Text Box 80"/>
          <p:cNvSpPr txBox="1">
            <a:spLocks noChangeArrowheads="1"/>
          </p:cNvSpPr>
          <p:nvPr/>
        </p:nvSpPr>
        <p:spPr bwMode="auto">
          <a:xfrm>
            <a:off x="3203575" y="2420938"/>
            <a:ext cx="93503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>
                <a:latin typeface="Candara" pitchFamily="34" charset="0"/>
              </a:rPr>
              <a:t>外国人</a:t>
            </a:r>
          </a:p>
        </p:txBody>
      </p:sp>
      <p:sp>
        <p:nvSpPr>
          <p:cNvPr id="62" name="コンテンツ プレースホルダー 1"/>
          <p:cNvSpPr txBox="1">
            <a:spLocks/>
          </p:cNvSpPr>
          <p:nvPr/>
        </p:nvSpPr>
        <p:spPr>
          <a:xfrm>
            <a:off x="4283969" y="940041"/>
            <a:ext cx="4609207" cy="5619176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Symbol" pitchFamily="18" charset="2"/>
              <a:buNone/>
            </a:pPr>
            <a:r>
              <a:rPr lang="ja-JP" altLang="en-US" dirty="0" smtClean="0"/>
              <a:t>（仮説）</a:t>
            </a:r>
            <a:endParaRPr lang="en-US" altLang="ja-JP" dirty="0" smtClean="0"/>
          </a:p>
          <a:p>
            <a:pPr marL="0" indent="0" eaLnBrk="1" hangingPunct="1">
              <a:buFont typeface="Symbol" pitchFamily="18" charset="2"/>
              <a:buNone/>
            </a:pPr>
            <a:r>
              <a:rPr lang="ja-JP" altLang="en-US" dirty="0" smtClean="0"/>
              <a:t>・熊本の情報発信者と外国人の間には見えない壁がある！</a:t>
            </a:r>
            <a:endParaRPr lang="en-US" altLang="ja-JP" dirty="0" smtClean="0"/>
          </a:p>
          <a:p>
            <a:pPr marL="0" indent="0" eaLnBrk="1" hangingPunct="1">
              <a:buFont typeface="Symbol" pitchFamily="18" charset="2"/>
              <a:buNone/>
            </a:pPr>
            <a:r>
              <a:rPr lang="ja-JP" altLang="en-US" dirty="0" smtClean="0"/>
              <a:t>→その結果、熊本の魅力を十分に発信できてないのではないか？</a:t>
            </a:r>
            <a:endParaRPr lang="en-US" altLang="ja-JP" dirty="0"/>
          </a:p>
          <a:p>
            <a:pPr>
              <a:buNone/>
            </a:pPr>
            <a:endParaRPr lang="en-US" altLang="ja-JP" dirty="0" smtClean="0">
              <a:latin typeface="Candara" pitchFamily="34" charset="0"/>
            </a:endParaRPr>
          </a:p>
          <a:p>
            <a:pPr>
              <a:buNone/>
            </a:pPr>
            <a:r>
              <a:rPr lang="en-US" altLang="ja-JP" sz="3200" dirty="0" smtClean="0">
                <a:latin typeface="Candara" pitchFamily="34" charset="0"/>
              </a:rPr>
              <a:t>【</a:t>
            </a:r>
            <a:r>
              <a:rPr lang="ja-JP" altLang="en-US" sz="3200" dirty="0" smtClean="0">
                <a:latin typeface="Candara" pitchFamily="34" charset="0"/>
              </a:rPr>
              <a:t>今回の提案</a:t>
            </a:r>
            <a:r>
              <a:rPr lang="en-US" altLang="ja-JP" sz="3200" dirty="0" smtClean="0">
                <a:latin typeface="Candara" pitchFamily="34" charset="0"/>
              </a:rPr>
              <a:t>】</a:t>
            </a:r>
            <a:endParaRPr lang="en-US" altLang="ja-JP" sz="3200" dirty="0">
              <a:latin typeface="Candara" pitchFamily="34" charset="0"/>
            </a:endParaRPr>
          </a:p>
          <a:p>
            <a:pPr marL="174625" indent="0">
              <a:buNone/>
            </a:pPr>
            <a:r>
              <a:rPr lang="ja-JP" altLang="en-US" sz="3200" dirty="0" smtClean="0">
                <a:latin typeface="Candara" pitchFamily="34" charset="0"/>
              </a:rPr>
              <a:t>熊本</a:t>
            </a:r>
            <a:r>
              <a:rPr lang="ja-JP" altLang="en-US" sz="3200" dirty="0">
                <a:latin typeface="Candara" pitchFamily="34" charset="0"/>
              </a:rPr>
              <a:t>を愛する</a:t>
            </a:r>
            <a:r>
              <a:rPr lang="ja-JP" altLang="en-US" sz="3200" dirty="0" smtClean="0">
                <a:latin typeface="Candara" pitchFamily="34" charset="0"/>
              </a:rPr>
              <a:t>外国人と協力して、熊本の魅力をアピールする！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5"/>
          <p:cNvSpPr>
            <a:spLocks noChangeArrowheads="1"/>
          </p:cNvSpPr>
          <p:nvPr/>
        </p:nvSpPr>
        <p:spPr bwMode="auto">
          <a:xfrm>
            <a:off x="1596118" y="14952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34" name="Oval 6"/>
          <p:cNvSpPr>
            <a:spLocks noChangeArrowheads="1"/>
          </p:cNvSpPr>
          <p:nvPr/>
        </p:nvSpPr>
        <p:spPr bwMode="auto">
          <a:xfrm>
            <a:off x="2815318" y="24858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35" name="Oval 7"/>
          <p:cNvSpPr>
            <a:spLocks noChangeArrowheads="1"/>
          </p:cNvSpPr>
          <p:nvPr/>
        </p:nvSpPr>
        <p:spPr bwMode="auto">
          <a:xfrm>
            <a:off x="2510518" y="1647651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37" name="Oval 9"/>
          <p:cNvSpPr>
            <a:spLocks noChangeArrowheads="1"/>
          </p:cNvSpPr>
          <p:nvPr/>
        </p:nvSpPr>
        <p:spPr bwMode="auto">
          <a:xfrm>
            <a:off x="3272518" y="17238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3501118" y="38574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39" name="Oval 11"/>
          <p:cNvSpPr>
            <a:spLocks noChangeArrowheads="1"/>
          </p:cNvSpPr>
          <p:nvPr/>
        </p:nvSpPr>
        <p:spPr bwMode="auto">
          <a:xfrm>
            <a:off x="4034518" y="40860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1" name="Oval 13"/>
          <p:cNvSpPr>
            <a:spLocks noChangeArrowheads="1"/>
          </p:cNvSpPr>
          <p:nvPr/>
        </p:nvSpPr>
        <p:spPr bwMode="auto">
          <a:xfrm>
            <a:off x="1443718" y="23334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2" name="Oval 14"/>
          <p:cNvSpPr>
            <a:spLocks noChangeArrowheads="1"/>
          </p:cNvSpPr>
          <p:nvPr/>
        </p:nvSpPr>
        <p:spPr bwMode="auto">
          <a:xfrm>
            <a:off x="453118" y="24096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3" name="Oval 15"/>
          <p:cNvSpPr>
            <a:spLocks noChangeArrowheads="1"/>
          </p:cNvSpPr>
          <p:nvPr/>
        </p:nvSpPr>
        <p:spPr bwMode="auto">
          <a:xfrm>
            <a:off x="300718" y="16476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4" name="Oval 16"/>
          <p:cNvSpPr>
            <a:spLocks noChangeArrowheads="1"/>
          </p:cNvSpPr>
          <p:nvPr/>
        </p:nvSpPr>
        <p:spPr bwMode="auto">
          <a:xfrm>
            <a:off x="834118" y="11142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5" name="Oval 17"/>
          <p:cNvSpPr>
            <a:spLocks noChangeArrowheads="1"/>
          </p:cNvSpPr>
          <p:nvPr/>
        </p:nvSpPr>
        <p:spPr bwMode="auto">
          <a:xfrm>
            <a:off x="910318" y="1876251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6" name="Oval 19"/>
          <p:cNvSpPr>
            <a:spLocks noChangeArrowheads="1"/>
          </p:cNvSpPr>
          <p:nvPr/>
        </p:nvSpPr>
        <p:spPr bwMode="auto">
          <a:xfrm>
            <a:off x="3348718" y="5305251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7" name="Oval 22"/>
          <p:cNvSpPr>
            <a:spLocks noChangeArrowheads="1"/>
          </p:cNvSpPr>
          <p:nvPr/>
        </p:nvSpPr>
        <p:spPr bwMode="auto">
          <a:xfrm>
            <a:off x="2281918" y="6372051"/>
            <a:ext cx="381000" cy="381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8" name="Oval 24"/>
          <p:cNvSpPr>
            <a:spLocks noChangeArrowheads="1"/>
          </p:cNvSpPr>
          <p:nvPr/>
        </p:nvSpPr>
        <p:spPr bwMode="auto">
          <a:xfrm>
            <a:off x="1138918" y="5381451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>
            <a:off x="277813" y="4695651"/>
            <a:ext cx="4294187" cy="63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0" name="Oval 26"/>
          <p:cNvSpPr>
            <a:spLocks noChangeArrowheads="1"/>
          </p:cNvSpPr>
          <p:nvPr/>
        </p:nvSpPr>
        <p:spPr bwMode="auto">
          <a:xfrm>
            <a:off x="3882118" y="33240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52" name="Oval 29"/>
          <p:cNvSpPr>
            <a:spLocks noChangeArrowheads="1"/>
          </p:cNvSpPr>
          <p:nvPr/>
        </p:nvSpPr>
        <p:spPr bwMode="auto">
          <a:xfrm>
            <a:off x="2510518" y="10380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54" name="Line 34"/>
          <p:cNvSpPr>
            <a:spLocks noChangeShapeType="1"/>
          </p:cNvSpPr>
          <p:nvPr/>
        </p:nvSpPr>
        <p:spPr bwMode="auto">
          <a:xfrm flipH="1" flipV="1">
            <a:off x="1519918" y="5610051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Line 35"/>
          <p:cNvSpPr>
            <a:spLocks noChangeShapeType="1"/>
          </p:cNvSpPr>
          <p:nvPr/>
        </p:nvSpPr>
        <p:spPr bwMode="auto">
          <a:xfrm flipV="1">
            <a:off x="2510518" y="2028651"/>
            <a:ext cx="1524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Line 36"/>
          <p:cNvSpPr>
            <a:spLocks noChangeShapeType="1"/>
          </p:cNvSpPr>
          <p:nvPr/>
        </p:nvSpPr>
        <p:spPr bwMode="auto">
          <a:xfrm flipV="1">
            <a:off x="2586718" y="5686251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2" name="Oval 42"/>
          <p:cNvSpPr>
            <a:spLocks noChangeArrowheads="1"/>
          </p:cNvSpPr>
          <p:nvPr/>
        </p:nvSpPr>
        <p:spPr bwMode="auto">
          <a:xfrm>
            <a:off x="3043918" y="3476451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ndara" pitchFamily="34" charset="0"/>
            </a:endParaRPr>
          </a:p>
        </p:txBody>
      </p:sp>
      <p:sp>
        <p:nvSpPr>
          <p:cNvPr id="18465" name="Line 45"/>
          <p:cNvSpPr>
            <a:spLocks noChangeShapeType="1"/>
          </p:cNvSpPr>
          <p:nvPr/>
        </p:nvSpPr>
        <p:spPr bwMode="auto">
          <a:xfrm flipH="1" flipV="1">
            <a:off x="1138918" y="2257251"/>
            <a:ext cx="228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6" name="Line 46"/>
          <p:cNvSpPr>
            <a:spLocks noChangeShapeType="1"/>
          </p:cNvSpPr>
          <p:nvPr/>
        </p:nvSpPr>
        <p:spPr bwMode="auto">
          <a:xfrm flipV="1">
            <a:off x="3577318" y="3705051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7" name="Line 47"/>
          <p:cNvSpPr>
            <a:spLocks noChangeShapeType="1"/>
          </p:cNvSpPr>
          <p:nvPr/>
        </p:nvSpPr>
        <p:spPr bwMode="auto">
          <a:xfrm flipH="1" flipV="1">
            <a:off x="3196318" y="3857451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8" name="Line 48"/>
          <p:cNvSpPr>
            <a:spLocks noChangeShapeType="1"/>
          </p:cNvSpPr>
          <p:nvPr/>
        </p:nvSpPr>
        <p:spPr bwMode="auto">
          <a:xfrm flipV="1">
            <a:off x="3653518" y="4467051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9" name="Line 49"/>
          <p:cNvSpPr>
            <a:spLocks noChangeShapeType="1"/>
          </p:cNvSpPr>
          <p:nvPr/>
        </p:nvSpPr>
        <p:spPr bwMode="auto">
          <a:xfrm flipV="1">
            <a:off x="3501118" y="4162251"/>
            <a:ext cx="152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0" name="Line 50"/>
          <p:cNvSpPr>
            <a:spLocks noChangeShapeType="1"/>
          </p:cNvSpPr>
          <p:nvPr/>
        </p:nvSpPr>
        <p:spPr bwMode="auto">
          <a:xfrm flipH="1" flipV="1">
            <a:off x="1062718" y="1495251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1" name="Line 51"/>
          <p:cNvSpPr>
            <a:spLocks noChangeShapeType="1"/>
          </p:cNvSpPr>
          <p:nvPr/>
        </p:nvSpPr>
        <p:spPr bwMode="auto">
          <a:xfrm flipV="1">
            <a:off x="1291318" y="1800051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2" name="Line 52"/>
          <p:cNvSpPr>
            <a:spLocks noChangeShapeType="1"/>
          </p:cNvSpPr>
          <p:nvPr/>
        </p:nvSpPr>
        <p:spPr bwMode="auto">
          <a:xfrm>
            <a:off x="1291318" y="2181051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3" name="Line 53"/>
          <p:cNvSpPr>
            <a:spLocks noChangeShapeType="1"/>
          </p:cNvSpPr>
          <p:nvPr/>
        </p:nvSpPr>
        <p:spPr bwMode="auto">
          <a:xfrm flipH="1" flipV="1">
            <a:off x="681718" y="1876251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4" name="Line 54"/>
          <p:cNvSpPr>
            <a:spLocks noChangeShapeType="1"/>
          </p:cNvSpPr>
          <p:nvPr/>
        </p:nvSpPr>
        <p:spPr bwMode="auto">
          <a:xfrm flipH="1">
            <a:off x="681718" y="2181051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6" name="Line 57"/>
          <p:cNvSpPr>
            <a:spLocks noChangeShapeType="1"/>
          </p:cNvSpPr>
          <p:nvPr/>
        </p:nvSpPr>
        <p:spPr bwMode="auto">
          <a:xfrm flipV="1">
            <a:off x="2891518" y="187625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7" name="Line 58"/>
          <p:cNvSpPr>
            <a:spLocks noChangeShapeType="1"/>
          </p:cNvSpPr>
          <p:nvPr/>
        </p:nvSpPr>
        <p:spPr bwMode="auto">
          <a:xfrm>
            <a:off x="2739118" y="202865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8" name="Line 59"/>
          <p:cNvSpPr>
            <a:spLocks noChangeShapeType="1"/>
          </p:cNvSpPr>
          <p:nvPr/>
        </p:nvSpPr>
        <p:spPr bwMode="auto">
          <a:xfrm flipV="1">
            <a:off x="2739118" y="141905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7" name="Text Box 80"/>
          <p:cNvSpPr txBox="1">
            <a:spLocks noChangeArrowheads="1"/>
          </p:cNvSpPr>
          <p:nvPr/>
        </p:nvSpPr>
        <p:spPr bwMode="auto">
          <a:xfrm>
            <a:off x="283256" y="5789439"/>
            <a:ext cx="1368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ndara" pitchFamily="34" charset="0"/>
              </a:rPr>
              <a:t>外国人アンバサダー</a:t>
            </a:r>
          </a:p>
        </p:txBody>
      </p:sp>
      <p:sp>
        <p:nvSpPr>
          <p:cNvPr id="18488" name="Text Box 81"/>
          <p:cNvSpPr txBox="1">
            <a:spLocks noChangeArrowheads="1"/>
          </p:cNvSpPr>
          <p:nvPr/>
        </p:nvSpPr>
        <p:spPr bwMode="auto">
          <a:xfrm>
            <a:off x="2659743" y="6437139"/>
            <a:ext cx="13985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ndara" pitchFamily="34" charset="0"/>
              </a:rPr>
              <a:t>情報発信者</a:t>
            </a:r>
          </a:p>
        </p:txBody>
      </p:sp>
      <p:sp>
        <p:nvSpPr>
          <p:cNvPr id="96" name="コンテンツ プレースホルダー 1"/>
          <p:cNvSpPr txBox="1">
            <a:spLocks/>
          </p:cNvSpPr>
          <p:nvPr/>
        </p:nvSpPr>
        <p:spPr>
          <a:xfrm>
            <a:off x="4427289" y="228600"/>
            <a:ext cx="4716711" cy="61341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HGP明朝E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altLang="ja-JP" dirty="0">
              <a:latin typeface="Candar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b="1" dirty="0" smtClean="0"/>
              <a:t>〇対象</a:t>
            </a:r>
            <a:endParaRPr lang="en-US" altLang="ja-JP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・熊本に住む外国人</a:t>
            </a:r>
            <a:endParaRPr lang="en-US" altLang="ja-JP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b="1" dirty="0" smtClean="0"/>
              <a:t>〇手法</a:t>
            </a:r>
            <a:endParaRPr lang="en-US" altLang="ja-JP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・</a:t>
            </a:r>
            <a:r>
              <a:rPr lang="ja-JP" altLang="en-US" b="1" dirty="0" smtClean="0"/>
              <a:t>ＦｔｏＦ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よる情報発信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　　・ネット（</a:t>
            </a:r>
            <a:r>
              <a:rPr lang="en-US" altLang="ja-JP" b="1" dirty="0" smtClean="0"/>
              <a:t>SNS</a:t>
            </a:r>
            <a:r>
              <a:rPr lang="ja-JP" altLang="en-US" b="1" dirty="0" smtClean="0"/>
              <a:t>）の活用</a:t>
            </a:r>
            <a:endParaRPr lang="en-US" altLang="ja-JP" b="1" dirty="0" smtClean="0"/>
          </a:p>
        </p:txBody>
      </p:sp>
      <p:sp>
        <p:nvSpPr>
          <p:cNvPr id="97" name="Text Box 75"/>
          <p:cNvSpPr txBox="1">
            <a:spLocks noChangeArrowheads="1"/>
          </p:cNvSpPr>
          <p:nvPr/>
        </p:nvSpPr>
        <p:spPr bwMode="auto">
          <a:xfrm>
            <a:off x="1215118" y="297896"/>
            <a:ext cx="652523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ja-JP" altLang="en-US" sz="2800" dirty="0"/>
              <a:t>「外国人アンバサダー」制度の創設</a:t>
            </a:r>
            <a:endParaRPr lang="en-US" altLang="ja-JP" sz="2800" dirty="0"/>
          </a:p>
        </p:txBody>
      </p:sp>
      <p:pic>
        <p:nvPicPr>
          <p:cNvPr id="98" name="図 8" descr="E:\写真\student_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4381500"/>
            <a:ext cx="3456384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AutoShape 24"/>
          <p:cNvSpPr>
            <a:spLocks noChangeArrowheads="1"/>
          </p:cNvSpPr>
          <p:nvPr/>
        </p:nvSpPr>
        <p:spPr bwMode="auto">
          <a:xfrm>
            <a:off x="4860032" y="3295650"/>
            <a:ext cx="4176464" cy="1438101"/>
          </a:xfrm>
          <a:prstGeom prst="cloudCallout">
            <a:avLst>
              <a:gd name="adj1" fmla="val -5351"/>
              <a:gd name="adj2" fmla="val 8302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27432" tIns="18288" rIns="0" bIns="0"/>
          <a:lstStyle/>
          <a:p>
            <a:r>
              <a:rPr lang="ja-JP" altLang="en-US" sz="2800" dirty="0">
                <a:ea typeface="ＭＳ Ｐゴシック" charset="-128"/>
              </a:rPr>
              <a:t>私たちが熊本をもっと</a:t>
            </a:r>
            <a:r>
              <a:rPr lang="en-US" altLang="ja-JP" sz="2800" dirty="0">
                <a:ea typeface="ＭＳ Ｐゴシック" charset="-128"/>
              </a:rPr>
              <a:t>PR</a:t>
            </a:r>
            <a:r>
              <a:rPr lang="ja-JP" altLang="en-US" sz="2800" dirty="0">
                <a:ea typeface="ＭＳ Ｐゴシック" charset="-128"/>
              </a:rPr>
              <a:t>するわ</a:t>
            </a:r>
            <a:r>
              <a:rPr lang="ja-JP" altLang="en-US" dirty="0">
                <a:ea typeface="ＭＳ Ｐゴシック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633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コンテンツ プレースホルダー 1"/>
          <p:cNvSpPr>
            <a:spLocks noGrp="1"/>
          </p:cNvSpPr>
          <p:nvPr>
            <p:ph idx="4294967295"/>
          </p:nvPr>
        </p:nvSpPr>
        <p:spPr>
          <a:xfrm>
            <a:off x="773304" y="1268413"/>
            <a:ext cx="7408862" cy="129698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ja-JP" altLang="en-US" b="1" dirty="0" smtClean="0"/>
              <a:t>〇外国人の視点から見た熊本の魅力を動画にする。</a:t>
            </a:r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ja-JP" altLang="en-US" b="1" dirty="0" smtClean="0"/>
              <a:t>○</a:t>
            </a:r>
            <a:r>
              <a:rPr lang="en-US" altLang="ja-JP" b="1" dirty="0" smtClean="0"/>
              <a:t>YOU TUBE</a:t>
            </a:r>
            <a:r>
              <a:rPr lang="ja-JP" altLang="en-US" b="1" dirty="0" smtClean="0"/>
              <a:t>等で情報発信し、熊本を楽しく簡単</a:t>
            </a:r>
            <a:r>
              <a:rPr lang="ja-JP" altLang="en-US" b="1" dirty="0" smtClean="0"/>
              <a:t>に</a:t>
            </a:r>
            <a:endParaRPr lang="en-US" altLang="ja-JP" b="1" dirty="0" smtClean="0"/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ja-JP" altLang="en-US" b="1" dirty="0"/>
              <a:t>　 </a:t>
            </a:r>
            <a:r>
              <a:rPr lang="ja-JP" altLang="en-US" b="1" dirty="0" smtClean="0"/>
              <a:t>知って</a:t>
            </a:r>
            <a:r>
              <a:rPr lang="ja-JP" altLang="en-US" b="1" dirty="0" smtClean="0"/>
              <a:t>もらう。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200586" y="2636912"/>
            <a:ext cx="4392414" cy="3456682"/>
            <a:chOff x="28" y="637"/>
            <a:chExt cx="228" cy="157"/>
          </a:xfrm>
        </p:grpSpPr>
        <p:pic>
          <p:nvPicPr>
            <p:cNvPr id="20484" name="図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" y="637"/>
              <a:ext cx="22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図 6" descr="E:\H25.10.26\thCACPDEP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0" y="643"/>
              <a:ext cx="31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19" descr="VSs0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7" y="638"/>
              <a:ext cx="27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20" descr="ルフィ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" y="638"/>
              <a:ext cx="17" cy="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21" descr="2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0" y="641"/>
              <a:ext cx="27" cy="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22" descr="平山温泉「やまと旅館」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69" y="656"/>
              <a:ext cx="30" cy="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0" name="Picture 23" descr="商品画像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0" y="648"/>
              <a:ext cx="26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4" descr="thCA5PQQ4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1026" y="2666367"/>
            <a:ext cx="4499992" cy="320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1287126" y="297896"/>
            <a:ext cx="6525234" cy="4801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ja-JP" altLang="en-US" sz="2800" dirty="0"/>
              <a:t>熊本</a:t>
            </a:r>
            <a:r>
              <a:rPr lang="en-US" altLang="ja-JP" sz="2800" dirty="0"/>
              <a:t>PR</a:t>
            </a:r>
            <a:r>
              <a:rPr lang="ja-JP" altLang="en-US" sz="2800" dirty="0" smtClean="0"/>
              <a:t>短編</a:t>
            </a:r>
            <a:r>
              <a:rPr lang="ja-JP" altLang="en-US" sz="2800" dirty="0"/>
              <a:t>ムービー</a:t>
            </a:r>
            <a:r>
              <a:rPr lang="ja-JP" altLang="en-US" sz="2800" dirty="0" smtClean="0"/>
              <a:t>を</a:t>
            </a:r>
            <a:r>
              <a:rPr lang="ja-JP" altLang="en-US" sz="2800" dirty="0"/>
              <a:t>作成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目指す姿</a:t>
            </a:r>
          </a:p>
        </p:txBody>
      </p:sp>
      <p:sp>
        <p:nvSpPr>
          <p:cNvPr id="21506" name="コンテンツ プレースホルダー 1"/>
          <p:cNvSpPr>
            <a:spLocks/>
          </p:cNvSpPr>
          <p:nvPr/>
        </p:nvSpPr>
        <p:spPr bwMode="auto">
          <a:xfrm>
            <a:off x="747514" y="1340768"/>
            <a:ext cx="80009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・２つ</a:t>
            </a:r>
            <a:r>
              <a:rPr lang="ja-JP" altLang="en-US" sz="2400" b="1" dirty="0">
                <a:solidFill>
                  <a:schemeClr val="tx2"/>
                </a:solidFill>
                <a:latin typeface="+mn-ea"/>
                <a:ea typeface="+mn-ea"/>
              </a:rPr>
              <a:t>の活動を組み合わせて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実施</a:t>
            </a:r>
            <a:endParaRPr lang="en-US" altLang="ja-JP" sz="2400" b="1" dirty="0" smtClean="0">
              <a:solidFill>
                <a:schemeClr val="tx2"/>
              </a:solidFill>
              <a:latin typeface="+mn-ea"/>
              <a:ea typeface="+mn-ea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・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これ</a:t>
            </a:r>
            <a:r>
              <a:rPr lang="ja-JP" altLang="en-US" sz="2400" b="1" dirty="0">
                <a:solidFill>
                  <a:schemeClr val="tx2"/>
                </a:solidFill>
                <a:latin typeface="+mn-ea"/>
                <a:ea typeface="+mn-ea"/>
              </a:rPr>
              <a:t>まで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の情報発信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を補い、外国人の視点とネットワーク</a:t>
            </a:r>
            <a:endParaRPr lang="en-US" altLang="ja-JP" sz="2400" b="1" dirty="0" smtClean="0">
              <a:solidFill>
                <a:schemeClr val="tx2"/>
              </a:solidFill>
              <a:latin typeface="+mn-ea"/>
              <a:ea typeface="+mn-ea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ja-JP" altLang="en-US" sz="2400" b="1" dirty="0">
                <a:solidFill>
                  <a:schemeClr val="tx2"/>
                </a:solidFill>
                <a:latin typeface="+mn-ea"/>
                <a:ea typeface="+mn-ea"/>
              </a:rPr>
              <a:t>　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を活用した新しい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情報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発信のモデルとしたい。</a:t>
            </a:r>
            <a:endParaRPr lang="en-US" altLang="ja-JP" sz="2400" b="1" dirty="0" smtClean="0">
              <a:solidFill>
                <a:schemeClr val="tx2"/>
              </a:solidFill>
              <a:latin typeface="+mn-ea"/>
              <a:ea typeface="+mn-ea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en-US" altLang="ja-JP" sz="2400" b="1" dirty="0" smtClean="0">
              <a:solidFill>
                <a:schemeClr val="tx2"/>
              </a:solidFill>
              <a:latin typeface="+mn-ea"/>
              <a:ea typeface="+mn-ea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・これらの取組みにより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、外国人に熊本を知ってもらい、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来て　もらうことで、海外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からヒト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・モノ・</a:t>
            </a:r>
            <a:r>
              <a:rPr lang="ja-JP" altLang="en-US" sz="2400" b="1" dirty="0" smtClean="0">
                <a:solidFill>
                  <a:schemeClr val="tx2"/>
                </a:solidFill>
                <a:latin typeface="+mn-ea"/>
                <a:ea typeface="+mn-ea"/>
              </a:rPr>
              <a:t>カネ（外資）を集め</a:t>
            </a:r>
            <a:r>
              <a:rPr lang="ja-JP" altLang="en-US" sz="3600" b="1" dirty="0" smtClean="0">
                <a:solidFill>
                  <a:schemeClr val="tx2"/>
                </a:solidFill>
                <a:latin typeface="+mn-ea"/>
                <a:ea typeface="+mn-ea"/>
              </a:rPr>
              <a:t>・</a:t>
            </a:r>
            <a:r>
              <a:rPr lang="ja-JP" altLang="en-US" sz="3600" b="1" dirty="0">
                <a:solidFill>
                  <a:schemeClr val="tx2"/>
                </a:solidFill>
                <a:latin typeface="+mn-ea"/>
                <a:ea typeface="+mn-ea"/>
              </a:rPr>
              <a:t>・・</a:t>
            </a:r>
          </a:p>
        </p:txBody>
      </p:sp>
      <p:pic>
        <p:nvPicPr>
          <p:cNvPr id="21507" name="Picture 15" descr="8CANREO10CAE3IGM4CA6AIH96CABL3L7KCARXQK18CARHQ43KCADIQSKMCAPJX9I7CA79RY11CAD3X482CAI245LBCAEYBLR9CAD6B07RCASLXZ75CANXE61OCAFDSUZ9CA5NKT9CCAWJ1TQ9CAG70D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4581525"/>
            <a:ext cx="2857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6" descr="XCA5SZKPBCATKS51FCA6FCSFBCA5QCVCFCAFBDX7XCAHJAL7VCA2G4OU1CA4Z0WFFCAYDVQSGCAXV1ZROCA20W40KCAXMVMQYCA2LQP8XCAEVB9H3CAGIIX17CATY9LVKCADSYKM8CAWXW9UCCA2MS6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860800"/>
            <a:ext cx="2665413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図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41751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図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620713"/>
            <a:ext cx="3067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図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3573463"/>
            <a:ext cx="28733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7"/>
          <p:cNvSpPr>
            <a:spLocks noChangeArrowheads="1" noChangeShapeType="1" noTextEdit="1"/>
          </p:cNvSpPr>
          <p:nvPr/>
        </p:nvSpPr>
        <p:spPr bwMode="auto">
          <a:xfrm rot="5400000">
            <a:off x="324644" y="2636044"/>
            <a:ext cx="2951163" cy="936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5227"/>
              </a:avLst>
            </a:prstTxWarp>
          </a:bodyPr>
          <a:lstStyle/>
          <a:p>
            <a:pPr algn="ctr" fontAlgn="auto"/>
            <a:r>
              <a:rPr lang="ja-JP" altLang="en-US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ＭＳ Ｐゴシック"/>
                <a:ea typeface="ＭＳ Ｐゴシック"/>
              </a:rPr>
              <a:t>倍外資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176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外国人アンバサダー制度と 新たな情報発信手法の提案</vt:lpstr>
      <vt:lpstr>とある外国人の声</vt:lpstr>
      <vt:lpstr>PowerPoint プレゼンテーション</vt:lpstr>
      <vt:lpstr>PowerPoint プレゼンテーション</vt:lpstr>
      <vt:lpstr>PowerPoint プレゼンテーション</vt:lpstr>
      <vt:lpstr>目指す姿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熊本大学政創研　政策コンペ</dc:title>
  <dc:creator>Takeshi</dc:creator>
  <cp:lastModifiedBy>Takeshi</cp:lastModifiedBy>
  <cp:revision>37</cp:revision>
  <dcterms:created xsi:type="dcterms:W3CDTF">2013-10-14T03:39:03Z</dcterms:created>
  <dcterms:modified xsi:type="dcterms:W3CDTF">2013-11-02T02:20:57Z</dcterms:modified>
</cp:coreProperties>
</file>