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87" r:id="rId3"/>
    <p:sldId id="285" r:id="rId4"/>
    <p:sldId id="259" r:id="rId5"/>
    <p:sldId id="261" r:id="rId6"/>
    <p:sldId id="286" r:id="rId7"/>
    <p:sldId id="268" r:id="rId8"/>
    <p:sldId id="289" r:id="rId9"/>
    <p:sldId id="275" r:id="rId10"/>
    <p:sldId id="279" r:id="rId11"/>
    <p:sldId id="280" r:id="rId12"/>
    <p:sldId id="267" r:id="rId13"/>
    <p:sldId id="281" r:id="rId14"/>
    <p:sldId id="277" r:id="rId15"/>
    <p:sldId id="282" r:id="rId16"/>
    <p:sldId id="288" r:id="rId17"/>
    <p:sldId id="264" r:id="rId18"/>
    <p:sldId id="284" r:id="rId19"/>
    <p:sldId id="278" r:id="rId20"/>
    <p:sldId id="260" r:id="rId21"/>
    <p:sldId id="271" r:id="rId22"/>
    <p:sldId id="272" r:id="rId23"/>
    <p:sldId id="269" r:id="rId24"/>
    <p:sldId id="290" r:id="rId25"/>
  </p:sldIdLst>
  <p:sldSz cx="9144000" cy="6858000" type="screen4x3"/>
  <p:notesSz cx="6742113" cy="98726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t"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8438" autoAdjust="0"/>
  </p:normalViewPr>
  <p:slideViewPr>
    <p:cSldViewPr>
      <p:cViewPr varScale="1">
        <p:scale>
          <a:sx n="114" d="100"/>
          <a:sy n="114" d="100"/>
        </p:scale>
        <p:origin x="-1554"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46" d="100"/>
          <a:sy n="46" d="100"/>
        </p:scale>
        <p:origin x="-2856" y="-120"/>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21000" cy="493713"/>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9526" y="1"/>
            <a:ext cx="2921000" cy="493713"/>
          </a:xfrm>
          <a:prstGeom prst="rect">
            <a:avLst/>
          </a:prstGeom>
        </p:spPr>
        <p:txBody>
          <a:bodyPr vert="horz" lIns="91431" tIns="45715" rIns="91431" bIns="45715" rtlCol="0"/>
          <a:lstStyle>
            <a:lvl1pPr algn="r">
              <a:defRPr sz="1200"/>
            </a:lvl1pPr>
          </a:lstStyle>
          <a:p>
            <a:fld id="{F551B75F-FEC4-435C-B310-5A5941583EE2}" type="datetimeFigureOut">
              <a:rPr kumimoji="1" lang="ja-JP" altLang="en-US" smtClean="0"/>
              <a:t>2013/11/2</a:t>
            </a:fld>
            <a:endParaRPr kumimoji="1" lang="ja-JP" altLang="en-US"/>
          </a:p>
        </p:txBody>
      </p:sp>
      <p:sp>
        <p:nvSpPr>
          <p:cNvPr id="4" name="フッター プレースホルダー 3"/>
          <p:cNvSpPr>
            <a:spLocks noGrp="1"/>
          </p:cNvSpPr>
          <p:nvPr>
            <p:ph type="ftr" sz="quarter" idx="2"/>
          </p:nvPr>
        </p:nvSpPr>
        <p:spPr>
          <a:xfrm>
            <a:off x="1" y="9377363"/>
            <a:ext cx="2921000" cy="493712"/>
          </a:xfrm>
          <a:prstGeom prst="rect">
            <a:avLst/>
          </a:prstGeom>
        </p:spPr>
        <p:txBody>
          <a:bodyPr vert="horz" lIns="91431" tIns="45715" rIns="91431" bIns="45715"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9526" y="9377363"/>
            <a:ext cx="2921000" cy="493712"/>
          </a:xfrm>
          <a:prstGeom prst="rect">
            <a:avLst/>
          </a:prstGeom>
        </p:spPr>
        <p:txBody>
          <a:bodyPr vert="horz" lIns="91431" tIns="45715" rIns="91431" bIns="45715" rtlCol="0" anchor="b"/>
          <a:lstStyle>
            <a:lvl1pPr algn="r">
              <a:defRPr sz="1200"/>
            </a:lvl1pPr>
          </a:lstStyle>
          <a:p>
            <a:fld id="{862F8B94-EC48-446B-A3C3-6F4860E1CC77}" type="slidenum">
              <a:rPr kumimoji="1" lang="ja-JP" altLang="en-US" smtClean="0"/>
              <a:t>‹#›</a:t>
            </a:fld>
            <a:endParaRPr kumimoji="1" lang="ja-JP" altLang="en-US"/>
          </a:p>
        </p:txBody>
      </p:sp>
    </p:spTree>
    <p:extLst>
      <p:ext uri="{BB962C8B-B14F-4D97-AF65-F5344CB8AC3E}">
        <p14:creationId xmlns:p14="http://schemas.microsoft.com/office/powerpoint/2010/main" val="546897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21582" cy="493634"/>
          </a:xfrm>
          <a:prstGeom prst="rect">
            <a:avLst/>
          </a:prstGeom>
        </p:spPr>
        <p:txBody>
          <a:bodyPr vert="horz" lIns="91431" tIns="45715" rIns="91431" bIns="45715"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8971" y="0"/>
            <a:ext cx="2921582" cy="493634"/>
          </a:xfrm>
          <a:prstGeom prst="rect">
            <a:avLst/>
          </a:prstGeom>
        </p:spPr>
        <p:txBody>
          <a:bodyPr vert="horz" lIns="91431" tIns="45715" rIns="91431" bIns="45715" rtlCol="0"/>
          <a:lstStyle>
            <a:lvl1pPr algn="r">
              <a:defRPr sz="1200"/>
            </a:lvl1pPr>
          </a:lstStyle>
          <a:p>
            <a:fld id="{3CF1A3E1-D0B0-456F-8818-8AC24891B790}" type="datetimeFigureOut">
              <a:rPr kumimoji="1" lang="ja-JP" altLang="en-US" smtClean="0"/>
              <a:t>2013/11/2</a:t>
            </a:fld>
            <a:endParaRPr kumimoji="1" lang="ja-JP" altLang="en-US"/>
          </a:p>
        </p:txBody>
      </p:sp>
      <p:sp>
        <p:nvSpPr>
          <p:cNvPr id="4" name="スライド イメージ プレースホルダー 3"/>
          <p:cNvSpPr>
            <a:spLocks noGrp="1" noRot="1" noChangeAspect="1"/>
          </p:cNvSpPr>
          <p:nvPr>
            <p:ph type="sldImg" idx="2"/>
          </p:nvPr>
        </p:nvSpPr>
        <p:spPr>
          <a:xfrm>
            <a:off x="903288" y="739775"/>
            <a:ext cx="4935537" cy="3703638"/>
          </a:xfrm>
          <a:prstGeom prst="rect">
            <a:avLst/>
          </a:prstGeom>
          <a:noFill/>
          <a:ln w="12700">
            <a:solidFill>
              <a:prstClr val="black"/>
            </a:solidFill>
          </a:ln>
        </p:spPr>
        <p:txBody>
          <a:bodyPr vert="horz" lIns="91431" tIns="45715" rIns="91431" bIns="45715" rtlCol="0" anchor="ctr"/>
          <a:lstStyle/>
          <a:p>
            <a:endParaRPr lang="ja-JP" altLang="en-US"/>
          </a:p>
        </p:txBody>
      </p:sp>
      <p:sp>
        <p:nvSpPr>
          <p:cNvPr id="5" name="ノート プレースホルダー 4"/>
          <p:cNvSpPr>
            <a:spLocks noGrp="1"/>
          </p:cNvSpPr>
          <p:nvPr>
            <p:ph type="body" sz="quarter" idx="3"/>
          </p:nvPr>
        </p:nvSpPr>
        <p:spPr>
          <a:xfrm>
            <a:off x="674212" y="4689516"/>
            <a:ext cx="5393690" cy="4442699"/>
          </a:xfrm>
          <a:prstGeom prst="rect">
            <a:avLst/>
          </a:prstGeom>
        </p:spPr>
        <p:txBody>
          <a:bodyPr vert="horz" lIns="91431" tIns="45715" rIns="91431" bIns="45715"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377316"/>
            <a:ext cx="2921582" cy="493634"/>
          </a:xfrm>
          <a:prstGeom prst="rect">
            <a:avLst/>
          </a:prstGeom>
        </p:spPr>
        <p:txBody>
          <a:bodyPr vert="horz" lIns="91431" tIns="45715" rIns="91431" bIns="45715"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8971" y="9377316"/>
            <a:ext cx="2921582" cy="493634"/>
          </a:xfrm>
          <a:prstGeom prst="rect">
            <a:avLst/>
          </a:prstGeom>
        </p:spPr>
        <p:txBody>
          <a:bodyPr vert="horz" lIns="91431" tIns="45715" rIns="91431" bIns="45715" rtlCol="0" anchor="b"/>
          <a:lstStyle>
            <a:lvl1pPr algn="r">
              <a:defRPr sz="1200"/>
            </a:lvl1pPr>
          </a:lstStyle>
          <a:p>
            <a:fld id="{1E16AA9F-7401-48DF-8DA0-B7340A360D78}" type="slidenum">
              <a:rPr kumimoji="1" lang="ja-JP" altLang="en-US" smtClean="0"/>
              <a:t>‹#›</a:t>
            </a:fld>
            <a:endParaRPr kumimoji="1" lang="ja-JP" altLang="en-US"/>
          </a:p>
        </p:txBody>
      </p:sp>
    </p:spTree>
    <p:extLst>
      <p:ext uri="{BB962C8B-B14F-4D97-AF65-F5344CB8AC3E}">
        <p14:creationId xmlns:p14="http://schemas.microsoft.com/office/powerpoint/2010/main" val="413332686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16AA9F-7401-48DF-8DA0-B7340A360D78}" type="slidenum">
              <a:rPr kumimoji="1" lang="ja-JP" altLang="en-US" smtClean="0"/>
              <a:t>23</a:t>
            </a:fld>
            <a:endParaRPr kumimoji="1" lang="ja-JP" altLang="en-US"/>
          </a:p>
        </p:txBody>
      </p:sp>
    </p:spTree>
    <p:extLst>
      <p:ext uri="{BB962C8B-B14F-4D97-AF65-F5344CB8AC3E}">
        <p14:creationId xmlns:p14="http://schemas.microsoft.com/office/powerpoint/2010/main" val="1919166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8" name="テキスト ボックス 7"/>
          <p:cNvSpPr txBox="1"/>
          <p:nvPr userDrawn="1"/>
        </p:nvSpPr>
        <p:spPr>
          <a:xfrm>
            <a:off x="6012160" y="6516052"/>
            <a:ext cx="3192349" cy="338554"/>
          </a:xfrm>
          <a:prstGeom prst="rect">
            <a:avLst/>
          </a:prstGeom>
          <a:noFill/>
        </p:spPr>
        <p:txBody>
          <a:bodyPr wrap="none" rtlCol="0">
            <a:spAutoFit/>
          </a:bodyPr>
          <a:lstStyle/>
          <a:p>
            <a:r>
              <a:rPr kumimoji="1" lang="en-US" altLang="ja-JP" sz="1600" dirty="0" smtClean="0">
                <a:solidFill>
                  <a:srgbClr val="FF0000"/>
                </a:solidFill>
                <a:latin typeface="Cambria Math" pitchFamily="18" charset="0"/>
                <a:ea typeface="Cambria Math" pitchFamily="18" charset="0"/>
              </a:rPr>
              <a:t>R</a:t>
            </a:r>
            <a:r>
              <a:rPr kumimoji="1" lang="en-US" altLang="ja-JP" sz="1600" dirty="0" smtClean="0">
                <a:latin typeface="Cambria Math" pitchFamily="18" charset="0"/>
                <a:ea typeface="Cambria Math" pitchFamily="18" charset="0"/>
              </a:rPr>
              <a:t>egional </a:t>
            </a:r>
            <a:r>
              <a:rPr kumimoji="1" lang="en-US" altLang="ja-JP" sz="1600" dirty="0" smtClean="0">
                <a:solidFill>
                  <a:srgbClr val="FF0000"/>
                </a:solidFill>
                <a:latin typeface="Cambria Math" pitchFamily="18" charset="0"/>
                <a:ea typeface="Cambria Math" pitchFamily="18" charset="0"/>
              </a:rPr>
              <a:t>E</a:t>
            </a:r>
            <a:r>
              <a:rPr kumimoji="1" lang="en-US" altLang="ja-JP" sz="1600" dirty="0" smtClean="0">
                <a:latin typeface="Cambria Math" pitchFamily="18" charset="0"/>
                <a:ea typeface="Cambria Math" pitchFamily="18" charset="0"/>
              </a:rPr>
              <a:t>nvironment </a:t>
            </a:r>
            <a:r>
              <a:rPr kumimoji="1" lang="en-US" altLang="ja-JP" sz="1600" dirty="0" smtClean="0">
                <a:solidFill>
                  <a:srgbClr val="FF0000"/>
                </a:solidFill>
                <a:latin typeface="Cambria Math" pitchFamily="18" charset="0"/>
                <a:ea typeface="Cambria Math" pitchFamily="18" charset="0"/>
              </a:rPr>
              <a:t>D</a:t>
            </a:r>
            <a:r>
              <a:rPr kumimoji="1" lang="en-US" altLang="ja-JP" sz="1600" dirty="0" smtClean="0">
                <a:latin typeface="Cambria Math" pitchFamily="18" charset="0"/>
                <a:ea typeface="Cambria Math" pitchFamily="18" charset="0"/>
              </a:rPr>
              <a:t>esign </a:t>
            </a:r>
            <a:r>
              <a:rPr kumimoji="1" lang="en-US" altLang="ja-JP" sz="1600" dirty="0" smtClean="0">
                <a:solidFill>
                  <a:schemeClr val="tx1"/>
                </a:solidFill>
                <a:latin typeface="Cambria Math" pitchFamily="18" charset="0"/>
                <a:ea typeface="Cambria Math" pitchFamily="18" charset="0"/>
              </a:rPr>
              <a:t>L</a:t>
            </a:r>
            <a:r>
              <a:rPr kumimoji="1" lang="en-US" altLang="ja-JP" sz="1600" dirty="0" smtClean="0">
                <a:latin typeface="Cambria Math" pitchFamily="18" charset="0"/>
                <a:ea typeface="Cambria Math" pitchFamily="18" charset="0"/>
              </a:rPr>
              <a:t>ab.</a:t>
            </a:r>
            <a:endParaRPr kumimoji="1" lang="ja-JP" altLang="en-US" sz="1600" dirty="0">
              <a:latin typeface="Cambria Math" pitchFamily="18" charset="0"/>
            </a:endParaRPr>
          </a:p>
        </p:txBody>
      </p:sp>
      <p:sp>
        <p:nvSpPr>
          <p:cNvPr id="9" name="テキスト ボックス 8"/>
          <p:cNvSpPr txBox="1"/>
          <p:nvPr userDrawn="1"/>
        </p:nvSpPr>
        <p:spPr>
          <a:xfrm>
            <a:off x="35496" y="6520752"/>
            <a:ext cx="3265638" cy="307777"/>
          </a:xfrm>
          <a:prstGeom prst="rect">
            <a:avLst/>
          </a:prstGeom>
          <a:noFill/>
        </p:spPr>
        <p:txBody>
          <a:bodyPr wrap="none" rtlCol="0">
            <a:spAutoFit/>
          </a:bodyPr>
          <a:lstStyle/>
          <a:p>
            <a:r>
              <a:rPr kumimoji="1" lang="ja-JP" altLang="en-US" sz="1400" dirty="0" smtClean="0">
                <a:latin typeface="HGSｺﾞｼｯｸM" pitchFamily="50" charset="-128"/>
                <a:ea typeface="HGSｺﾞｼｯｸM" pitchFamily="50" charset="-128"/>
              </a:rPr>
              <a:t>「</a:t>
            </a:r>
            <a:r>
              <a:rPr kumimoji="1" lang="en-US" altLang="ja-JP" sz="1400" dirty="0" smtClean="0">
                <a:latin typeface="HGSｺﾞｼｯｸM" pitchFamily="50" charset="-128"/>
                <a:ea typeface="HGSｺﾞｼｯｸM" pitchFamily="50" charset="-128"/>
              </a:rPr>
              <a:t>10</a:t>
            </a:r>
            <a:r>
              <a:rPr kumimoji="1" lang="ja-JP" altLang="en-US" sz="1400" dirty="0" smtClean="0">
                <a:latin typeface="HGSｺﾞｼｯｸM" pitchFamily="50" charset="-128"/>
                <a:ea typeface="HGSｺﾞｼｯｸM" pitchFamily="50" charset="-128"/>
              </a:rPr>
              <a:t>年後の自分へ」を地域の未来に！</a:t>
            </a:r>
            <a:endParaRPr kumimoji="1" lang="ja-JP" altLang="en-US" sz="1200" dirty="0">
              <a:latin typeface="HGSｺﾞｼｯｸM" pitchFamily="50" charset="-128"/>
              <a:ea typeface="HGSｺﾞｼｯｸM" pitchFamily="50" charset="-128"/>
            </a:endParaRPr>
          </a:p>
        </p:txBody>
      </p:sp>
      <p:cxnSp>
        <p:nvCxnSpPr>
          <p:cNvPr id="11" name="直線コネクタ 10"/>
          <p:cNvCxnSpPr/>
          <p:nvPr userDrawn="1"/>
        </p:nvCxnSpPr>
        <p:spPr>
          <a:xfrm>
            <a:off x="0" y="648523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userDrawn="1"/>
        </p:nvCxnSpPr>
        <p:spPr>
          <a:xfrm>
            <a:off x="131386" y="548861"/>
            <a:ext cx="8820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正方形/長方形 13"/>
          <p:cNvSpPr/>
          <p:nvPr userDrawn="1"/>
        </p:nvSpPr>
        <p:spPr>
          <a:xfrm>
            <a:off x="131386" y="116632"/>
            <a:ext cx="7200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568684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392960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1792559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3874220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3162872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1660572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331875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2066063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69116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付きの&#10;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66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E88B413-F13E-446C-8EF4-DE5AFEB2AAE9}" type="datetimeFigureOut">
              <a:rPr kumimoji="1" lang="ja-JP" altLang="en-US" smtClean="0"/>
              <a:pPr/>
              <a:t>2013/11/2</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3244544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8B413-F13E-446C-8EF4-DE5AFEB2AAE9}" type="datetimeFigureOut">
              <a:rPr kumimoji="1" lang="ja-JP" altLang="en-US" smtClean="0"/>
              <a:pPr/>
              <a:t>2013/11/2</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A279F-F169-48B6-91E3-D91CD69BC443}" type="slidenum">
              <a:rPr kumimoji="1" lang="ja-JP" altLang="en-US" smtClean="0"/>
              <a:pPr/>
              <a:t>‹#›</a:t>
            </a:fld>
            <a:endParaRPr kumimoji="1" lang="ja-JP" altLang="en-US"/>
          </a:p>
        </p:txBody>
      </p:sp>
    </p:spTree>
    <p:extLst>
      <p:ext uri="{BB962C8B-B14F-4D97-AF65-F5344CB8AC3E}">
        <p14:creationId xmlns:p14="http://schemas.microsoft.com/office/powerpoint/2010/main" val="1725327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 Id="rId5" Type="http://schemas.openxmlformats.org/officeDocument/2006/relationships/image" Target="../media/image32.jpeg"/><Relationship Id="rId4" Type="http://schemas.openxmlformats.org/officeDocument/2006/relationships/image" Target="../media/image31.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image" Target="../media/image46.jpeg"/><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3" Type="http://schemas.openxmlformats.org/officeDocument/2006/relationships/image" Target="../media/image51.jpeg"/><Relationship Id="rId21" Type="http://schemas.openxmlformats.org/officeDocument/2006/relationships/image" Target="../media/image69.jpeg"/><Relationship Id="rId7" Type="http://schemas.openxmlformats.org/officeDocument/2006/relationships/image" Target="../media/image55.jpeg"/><Relationship Id="rId12" Type="http://schemas.openxmlformats.org/officeDocument/2006/relationships/image" Target="../media/image60.jpeg"/><Relationship Id="rId17" Type="http://schemas.openxmlformats.org/officeDocument/2006/relationships/image" Target="../media/image65.jpeg"/><Relationship Id="rId2" Type="http://schemas.openxmlformats.org/officeDocument/2006/relationships/notesSlide" Target="../notesSlides/notesSlide1.xml"/><Relationship Id="rId16" Type="http://schemas.openxmlformats.org/officeDocument/2006/relationships/image" Target="../media/image64.jpeg"/><Relationship Id="rId20"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jpeg"/><Relationship Id="rId15" Type="http://schemas.openxmlformats.org/officeDocument/2006/relationships/image" Target="../media/image63.jpeg"/><Relationship Id="rId10" Type="http://schemas.openxmlformats.org/officeDocument/2006/relationships/image" Target="../media/image58.jpe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jpeg"/><Relationship Id="rId14" Type="http://schemas.openxmlformats.org/officeDocument/2006/relationships/image" Target="../media/image62.jpeg"/><Relationship Id="rId22" Type="http://schemas.openxmlformats.org/officeDocument/2006/relationships/image" Target="../media/image7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2.jpeg"/><Relationship Id="rId16"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2.jpeg"/><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12.jpeg"/><Relationship Id="rId16"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descr="DSC07418.JPG"/>
          <p:cNvPicPr>
            <a:picLocks noChangeAspect="1"/>
          </p:cNvPicPr>
          <p:nvPr/>
        </p:nvPicPr>
        <p:blipFill>
          <a:blip r:embed="rId2" cstate="print"/>
          <a:stretch>
            <a:fillRect/>
          </a:stretch>
        </p:blipFill>
        <p:spPr>
          <a:xfrm>
            <a:off x="-612576" y="0"/>
            <a:ext cx="10320619" cy="6858000"/>
          </a:xfrm>
          <a:prstGeom prst="rect">
            <a:avLst/>
          </a:prstGeom>
        </p:spPr>
      </p:pic>
      <p:sp>
        <p:nvSpPr>
          <p:cNvPr id="2" name="タイトル 1"/>
          <p:cNvSpPr>
            <a:spLocks noGrp="1"/>
          </p:cNvSpPr>
          <p:nvPr>
            <p:ph type="ctrTitle" idx="4294967295"/>
          </p:nvPr>
        </p:nvSpPr>
        <p:spPr>
          <a:xfrm>
            <a:off x="-671884" y="3933056"/>
            <a:ext cx="10153128" cy="893961"/>
          </a:xfrm>
        </p:spPr>
        <p:txBody>
          <a:bodyPr>
            <a:normAutofit/>
          </a:bodyPr>
          <a:lstStyle/>
          <a:p>
            <a:r>
              <a:rPr kumimoji="1" lang="ja-JP" altLang="en-US" dirty="0" smtClean="0">
                <a:solidFill>
                  <a:schemeClr val="bg1"/>
                </a:solidFill>
                <a:latin typeface="HG丸ｺﾞｼｯｸM-PRO" pitchFamily="50" charset="-128"/>
                <a:ea typeface="HG丸ｺﾞｼｯｸM-PRO" pitchFamily="50" charset="-128"/>
              </a:rPr>
              <a:t>「</a:t>
            </a:r>
            <a:r>
              <a:rPr kumimoji="1" lang="en-US" altLang="ja-JP" dirty="0" smtClean="0">
                <a:solidFill>
                  <a:schemeClr val="bg1"/>
                </a:solidFill>
                <a:latin typeface="HG丸ｺﾞｼｯｸM-PRO" pitchFamily="50" charset="-128"/>
                <a:ea typeface="HG丸ｺﾞｼｯｸM-PRO" pitchFamily="50" charset="-128"/>
              </a:rPr>
              <a:t>10</a:t>
            </a:r>
            <a:r>
              <a:rPr kumimoji="1" lang="ja-JP" altLang="en-US" dirty="0" smtClean="0">
                <a:solidFill>
                  <a:schemeClr val="bg1"/>
                </a:solidFill>
                <a:latin typeface="HG丸ｺﾞｼｯｸM-PRO" pitchFamily="50" charset="-128"/>
                <a:ea typeface="HG丸ｺﾞｼｯｸM-PRO" pitchFamily="50" charset="-128"/>
              </a:rPr>
              <a:t>年後の自分へ」を地域の未来に</a:t>
            </a:r>
            <a:r>
              <a:rPr kumimoji="1" lang="en-US" altLang="ja-JP" dirty="0" smtClean="0">
                <a:solidFill>
                  <a:schemeClr val="bg1"/>
                </a:solidFill>
                <a:latin typeface="HG丸ｺﾞｼｯｸM-PRO" pitchFamily="50" charset="-128"/>
                <a:ea typeface="HG丸ｺﾞｼｯｸM-PRO" pitchFamily="50" charset="-128"/>
              </a:rPr>
              <a:t>!</a:t>
            </a:r>
            <a:endParaRPr kumimoji="1" lang="ja-JP" altLang="en-US" dirty="0">
              <a:solidFill>
                <a:schemeClr val="bg1"/>
              </a:solidFill>
              <a:latin typeface="HG丸ｺﾞｼｯｸM-PRO" pitchFamily="50" charset="-128"/>
              <a:ea typeface="HG丸ｺﾞｼｯｸM-PRO" pitchFamily="50" charset="-128"/>
            </a:endParaRPr>
          </a:p>
        </p:txBody>
      </p:sp>
      <p:sp>
        <p:nvSpPr>
          <p:cNvPr id="3" name="サブタイトル 2"/>
          <p:cNvSpPr>
            <a:spLocks noGrp="1"/>
          </p:cNvSpPr>
          <p:nvPr>
            <p:ph type="subTitle" idx="4294967295"/>
          </p:nvPr>
        </p:nvSpPr>
        <p:spPr>
          <a:xfrm>
            <a:off x="125761" y="6055637"/>
            <a:ext cx="8892479" cy="541715"/>
          </a:xfrm>
        </p:spPr>
        <p:txBody>
          <a:bodyPr>
            <a:noAutofit/>
          </a:bodyPr>
          <a:lstStyle/>
          <a:p>
            <a:pPr marL="0" indent="0" algn="r">
              <a:buNone/>
            </a:pPr>
            <a:r>
              <a:rPr kumimoji="1" lang="ja-JP" altLang="en-US" sz="1600" b="1" dirty="0" smtClean="0">
                <a:solidFill>
                  <a:schemeClr val="bg1"/>
                </a:solidFill>
              </a:rPr>
              <a:t>芥慎太郎</a:t>
            </a:r>
            <a:r>
              <a:rPr kumimoji="1" lang="ja-JP" altLang="en-US" sz="1600" dirty="0" smtClean="0">
                <a:solidFill>
                  <a:schemeClr val="bg1"/>
                </a:solidFill>
              </a:rPr>
              <a:t>　</a:t>
            </a:r>
            <a:r>
              <a:rPr kumimoji="1" lang="ja-JP" altLang="en-US" sz="1600" b="1" dirty="0" smtClean="0">
                <a:solidFill>
                  <a:schemeClr val="bg1"/>
                </a:solidFill>
              </a:rPr>
              <a:t>竹中裕基　中村康佑　春野正成　安永龍一郎　穴井</a:t>
            </a:r>
            <a:r>
              <a:rPr lang="ja-JP" altLang="en-US" sz="1600" b="1" dirty="0" smtClean="0">
                <a:solidFill>
                  <a:schemeClr val="bg1"/>
                </a:solidFill>
              </a:rPr>
              <a:t>美紗　坂本政隆　村上広祐　森岡晃史</a:t>
            </a:r>
            <a:endParaRPr kumimoji="1" lang="ja-JP" altLang="en-US" sz="1600" b="1" dirty="0">
              <a:solidFill>
                <a:schemeClr val="bg1"/>
              </a:solidFill>
            </a:endParaRPr>
          </a:p>
        </p:txBody>
      </p:sp>
      <p:sp>
        <p:nvSpPr>
          <p:cNvPr id="4" name="テキスト ボックス 3"/>
          <p:cNvSpPr txBox="1"/>
          <p:nvPr/>
        </p:nvSpPr>
        <p:spPr>
          <a:xfrm>
            <a:off x="107504" y="5445224"/>
            <a:ext cx="1824538" cy="584775"/>
          </a:xfrm>
          <a:prstGeom prst="rect">
            <a:avLst/>
          </a:prstGeom>
          <a:noFill/>
        </p:spPr>
        <p:txBody>
          <a:bodyPr wrap="none" rtlCol="0">
            <a:spAutoFit/>
          </a:bodyPr>
          <a:lstStyle/>
          <a:p>
            <a:r>
              <a:rPr lang="en-US" altLang="ja-JP" sz="3200" dirty="0" smtClean="0">
                <a:solidFill>
                  <a:srgbClr val="FF0000"/>
                </a:solidFill>
              </a:rPr>
              <a:t>RED</a:t>
            </a:r>
            <a:r>
              <a:rPr lang="ja-JP" altLang="en-US" sz="3200" dirty="0" smtClean="0">
                <a:solidFill>
                  <a:srgbClr val="FF0000"/>
                </a:solidFill>
              </a:rPr>
              <a:t>　</a:t>
            </a:r>
            <a:r>
              <a:rPr lang="en-US" altLang="ja-JP" sz="3200" dirty="0" smtClean="0">
                <a:solidFill>
                  <a:srgbClr val="FF0000"/>
                </a:solidFill>
              </a:rPr>
              <a:t>Lab.</a:t>
            </a:r>
          </a:p>
        </p:txBody>
      </p:sp>
    </p:spTree>
    <p:extLst>
      <p:ext uri="{BB962C8B-B14F-4D97-AF65-F5344CB8AC3E}">
        <p14:creationId xmlns:p14="http://schemas.microsoft.com/office/powerpoint/2010/main" val="1558970896"/>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04　イベント\2013年度\131101 公共政策コンペ\富津ラボパース\富津ラボ広角600dpi看板あり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77255"/>
            <a:ext cx="7423472" cy="59005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9844" y="63674"/>
            <a:ext cx="2031325"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a:t>
            </a:r>
            <a:r>
              <a:rPr kumimoji="1" lang="ja-JP" altLang="en-US" sz="2400" dirty="0" smtClean="0">
                <a:latin typeface="HG丸ｺﾞｼｯｸM-PRO" pitchFamily="50" charset="-128"/>
                <a:ea typeface="HG丸ｺﾞｼｯｸM-PRO" pitchFamily="50" charset="-128"/>
              </a:rPr>
              <a:t>　</a:t>
            </a:r>
            <a:endParaRPr kumimoji="1" lang="ja-JP" altLang="en-US" sz="2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162745113"/>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04　イベント\2013年度\131101 公共政策コンペ\富津ラボパース\富津ラボ広角600dpi看板あり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77255"/>
            <a:ext cx="7423472" cy="59005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9844" y="63674"/>
            <a:ext cx="5109091"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しつらえる①</a:t>
            </a:r>
            <a:r>
              <a:rPr kumimoji="1" lang="ja-JP" altLang="en-US" sz="2400" dirty="0" smtClean="0">
                <a:latin typeface="HG丸ｺﾞｼｯｸM-PRO" pitchFamily="50" charset="-128"/>
                <a:ea typeface="HG丸ｺﾞｼｯｸM-PRO" pitchFamily="50" charset="-128"/>
              </a:rPr>
              <a:t>　富津ラボ看板づくり</a:t>
            </a:r>
            <a:endParaRPr kumimoji="1" lang="ja-JP" altLang="en-US" sz="2400" dirty="0">
              <a:latin typeface="HG丸ｺﾞｼｯｸM-PRO" pitchFamily="50" charset="-128"/>
              <a:ea typeface="HG丸ｺﾞｼｯｸM-PRO" pitchFamily="50" charset="-128"/>
            </a:endParaRPr>
          </a:p>
        </p:txBody>
      </p:sp>
      <p:sp>
        <p:nvSpPr>
          <p:cNvPr id="2" name="テキスト ボックス 1"/>
          <p:cNvSpPr txBox="1"/>
          <p:nvPr/>
        </p:nvSpPr>
        <p:spPr>
          <a:xfrm>
            <a:off x="5868144" y="2627258"/>
            <a:ext cx="2952328" cy="523220"/>
          </a:xfrm>
          <a:prstGeom prst="rect">
            <a:avLst/>
          </a:prstGeom>
          <a:solidFill>
            <a:schemeClr val="bg1"/>
          </a:solidFill>
          <a:ln>
            <a:solidFill>
              <a:schemeClr val="tx1"/>
            </a:solidFill>
          </a:ln>
        </p:spPr>
        <p:txBody>
          <a:bodyPr wrap="square" rtlCol="0">
            <a:spAutoFit/>
          </a:bodyPr>
          <a:lstStyle/>
          <a:p>
            <a:r>
              <a:rPr kumimoji="1" lang="ja-JP" altLang="en-US" sz="2800" dirty="0" smtClean="0"/>
              <a:t>①富津ラボの看板</a:t>
            </a:r>
            <a:endParaRPr kumimoji="1" lang="ja-JP" altLang="en-US" sz="2800" dirty="0"/>
          </a:p>
        </p:txBody>
      </p:sp>
      <p:cxnSp>
        <p:nvCxnSpPr>
          <p:cNvPr id="5" name="直線コネクタ 4"/>
          <p:cNvCxnSpPr/>
          <p:nvPr/>
        </p:nvCxnSpPr>
        <p:spPr>
          <a:xfrm>
            <a:off x="3548633" y="2348880"/>
            <a:ext cx="2319511" cy="53998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flipV="1">
            <a:off x="5004048" y="2888868"/>
            <a:ext cx="864096" cy="1404228"/>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9090127"/>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03　写真\2013 10月\131005 「10年後の自分へ」調査\haruno\IMG_8520.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 y="3638086"/>
            <a:ext cx="4597200" cy="282685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9844" y="63674"/>
            <a:ext cx="5109091"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しつらえる①</a:t>
            </a:r>
            <a:r>
              <a:rPr kumimoji="1" lang="ja-JP" altLang="en-US" sz="2400" dirty="0" smtClean="0">
                <a:latin typeface="HG丸ｺﾞｼｯｸM-PRO" pitchFamily="50" charset="-128"/>
                <a:ea typeface="HG丸ｺﾞｼｯｸM-PRO" pitchFamily="50" charset="-128"/>
              </a:rPr>
              <a:t>　富津ラボ看板づくり</a:t>
            </a:r>
            <a:endParaRPr kumimoji="1" lang="ja-JP" altLang="en-US" sz="2400" dirty="0">
              <a:latin typeface="HG丸ｺﾞｼｯｸM-PRO" pitchFamily="50" charset="-128"/>
              <a:ea typeface="HG丸ｺﾞｼｯｸM-PRO" pitchFamily="50" charset="-128"/>
            </a:endParaRPr>
          </a:p>
        </p:txBody>
      </p:sp>
      <p:pic>
        <p:nvPicPr>
          <p:cNvPr id="1027" name="Picture 3" descr="Z:\03　写真\2013 8月\130825 富津交流会＋看板作り\P8251205.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97200" y="573287"/>
            <a:ext cx="4383682" cy="30647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Z:\03　写真\2013 10月\131005 「10年後の自分へ」調査\haruno\IMG_8518.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97200" y="3638086"/>
            <a:ext cx="4383682" cy="28083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03　写真\2013 10月\131005 「10年後の自分へ」調査\haruno\IMG_852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 y="573287"/>
            <a:ext cx="4597199" cy="3064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3494308"/>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04　イベント\2013年度\131101 公共政策コンペ\富津ラボパース\富津ラボ広角600dpi看板あり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77255"/>
            <a:ext cx="7423472" cy="59005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9844" y="63674"/>
            <a:ext cx="5109091"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しつらえる②</a:t>
            </a:r>
            <a:r>
              <a:rPr kumimoji="1" lang="ja-JP" altLang="en-US" sz="2400" dirty="0" smtClean="0">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竹プランターづくり</a:t>
            </a:r>
            <a:endParaRPr kumimoji="1" lang="ja-JP" altLang="en-US" sz="2400" dirty="0">
              <a:latin typeface="HG丸ｺﾞｼｯｸM-PRO" pitchFamily="50" charset="-128"/>
              <a:ea typeface="HG丸ｺﾞｼｯｸM-PRO" pitchFamily="50" charset="-128"/>
            </a:endParaRPr>
          </a:p>
        </p:txBody>
      </p:sp>
      <p:sp>
        <p:nvSpPr>
          <p:cNvPr id="2" name="テキスト ボックス 1"/>
          <p:cNvSpPr txBox="1"/>
          <p:nvPr/>
        </p:nvSpPr>
        <p:spPr>
          <a:xfrm>
            <a:off x="1187624" y="2636912"/>
            <a:ext cx="2483818" cy="523220"/>
          </a:xfrm>
          <a:prstGeom prst="rect">
            <a:avLst/>
          </a:prstGeom>
          <a:solidFill>
            <a:schemeClr val="bg1"/>
          </a:solidFill>
          <a:ln>
            <a:solidFill>
              <a:schemeClr val="tx1"/>
            </a:solidFill>
          </a:ln>
        </p:spPr>
        <p:txBody>
          <a:bodyPr wrap="square" rtlCol="0">
            <a:spAutoFit/>
          </a:bodyPr>
          <a:lstStyle/>
          <a:p>
            <a:r>
              <a:rPr kumimoji="1" lang="ja-JP" altLang="en-US" sz="2800" dirty="0" smtClean="0"/>
              <a:t>②竹プランター</a:t>
            </a:r>
            <a:endParaRPr kumimoji="1" lang="ja-JP" altLang="en-US" sz="2800" dirty="0"/>
          </a:p>
        </p:txBody>
      </p:sp>
      <p:cxnSp>
        <p:nvCxnSpPr>
          <p:cNvPr id="8" name="直線コネクタ 7"/>
          <p:cNvCxnSpPr/>
          <p:nvPr/>
        </p:nvCxnSpPr>
        <p:spPr>
          <a:xfrm flipH="1" flipV="1">
            <a:off x="3671444" y="3160132"/>
            <a:ext cx="828548" cy="228509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693731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4801314"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しつらえる②</a:t>
            </a:r>
            <a:r>
              <a:rPr kumimoji="1" lang="ja-JP" altLang="en-US" sz="2400" dirty="0" smtClean="0">
                <a:latin typeface="HG丸ｺﾞｼｯｸM-PRO" pitchFamily="50" charset="-128"/>
                <a:ea typeface="HG丸ｺﾞｼｯｸM-PRO" pitchFamily="50" charset="-128"/>
              </a:rPr>
              <a:t>　竹プランター作り</a:t>
            </a:r>
            <a:endParaRPr kumimoji="1" lang="ja-JP" altLang="en-US" sz="2400" dirty="0">
              <a:latin typeface="HG丸ｺﾞｼｯｸM-PRO" pitchFamily="50" charset="-128"/>
              <a:ea typeface="HG丸ｺﾞｼｯｸM-PRO" pitchFamily="50" charset="-128"/>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2349" b="-1"/>
          <a:stretch/>
        </p:blipFill>
        <p:spPr>
          <a:xfrm>
            <a:off x="-20929" y="577708"/>
            <a:ext cx="4596979" cy="2992646"/>
          </a:xfrm>
          <a:prstGeom prst="rect">
            <a:avLst/>
          </a:prstGeom>
        </p:spPr>
      </p:pic>
      <p:pic>
        <p:nvPicPr>
          <p:cNvPr id="5" name="図 4"/>
          <p:cNvPicPr>
            <a:picLocks noChangeAspect="1"/>
          </p:cNvPicPr>
          <p:nvPr/>
        </p:nvPicPr>
        <p:blipFill rotWithShape="1">
          <a:blip r:embed="rId3" cstate="print">
            <a:extLst>
              <a:ext uri="{28A0092B-C50C-407E-A947-70E740481C1C}">
                <a14:useLocalDpi xmlns:a14="http://schemas.microsoft.com/office/drawing/2010/main" val="0"/>
              </a:ext>
            </a:extLst>
          </a:blip>
          <a:srcRect b="4981"/>
          <a:stretch/>
        </p:blipFill>
        <p:spPr>
          <a:xfrm>
            <a:off x="4553053" y="3570354"/>
            <a:ext cx="4596979" cy="2912011"/>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t="2349" b="-1"/>
          <a:stretch/>
        </p:blipFill>
        <p:spPr>
          <a:xfrm>
            <a:off x="4576050" y="577708"/>
            <a:ext cx="4596979" cy="2992645"/>
          </a:xfrm>
          <a:prstGeom prst="rect">
            <a:avLst/>
          </a:prstGeom>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b="4981"/>
          <a:stretch/>
        </p:blipFill>
        <p:spPr>
          <a:xfrm>
            <a:off x="-20930" y="3570354"/>
            <a:ext cx="4596979" cy="2912011"/>
          </a:xfrm>
          <a:prstGeom prst="rect">
            <a:avLst/>
          </a:prstGeom>
        </p:spPr>
      </p:pic>
    </p:spTree>
    <p:extLst>
      <p:ext uri="{BB962C8B-B14F-4D97-AF65-F5344CB8AC3E}">
        <p14:creationId xmlns:p14="http://schemas.microsoft.com/office/powerpoint/2010/main" val="125841677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Z:\04　イベント\2013年度\131101 公共政策コンペ\富津ラボパース\富津ラボ広角600dpi看板あり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577255"/>
            <a:ext cx="7423472" cy="59005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229844" y="63674"/>
            <a:ext cx="8414483" cy="461665"/>
          </a:xfrm>
          <a:prstGeom prst="rect">
            <a:avLst/>
          </a:prstGeom>
          <a:noFill/>
        </p:spPr>
        <p:txBody>
          <a:bodyPr wrap="none" rtlCol="0">
            <a:spAutoFit/>
          </a:bodyPr>
          <a:lstStyle/>
          <a:p>
            <a:r>
              <a:rPr kumimoji="1" lang="ja-JP" altLang="en-US" sz="2400" dirty="0" smtClean="0">
                <a:solidFill>
                  <a:schemeClr val="accent6"/>
                </a:solidFill>
                <a:latin typeface="HG丸ｺﾞｼｯｸM-PRO" pitchFamily="50" charset="-128"/>
                <a:ea typeface="HG丸ｺﾞｼｯｸM-PRO" pitchFamily="50" charset="-128"/>
              </a:rPr>
              <a:t>しつらえる③④</a:t>
            </a:r>
            <a:r>
              <a:rPr kumimoji="1" lang="ja-JP" altLang="en-US" sz="2400" dirty="0" smtClean="0">
                <a:latin typeface="HG丸ｺﾞｼｯｸM-PRO" pitchFamily="50" charset="-128"/>
                <a:ea typeface="HG丸ｺﾞｼｯｸM-PRO" pitchFamily="50" charset="-128"/>
              </a:rPr>
              <a:t>　</a:t>
            </a:r>
            <a:r>
              <a:rPr kumimoji="1" lang="ja-JP" altLang="en-US" sz="2000" dirty="0" smtClean="0">
                <a:latin typeface="HG丸ｺﾞｼｯｸM-PRO" pitchFamily="50" charset="-128"/>
                <a:ea typeface="HG丸ｺﾞｼｯｸM-PRO" pitchFamily="50" charset="-128"/>
              </a:rPr>
              <a:t>ウッドデッキ・「</a:t>
            </a:r>
            <a:r>
              <a:rPr kumimoji="1" lang="en-US" altLang="ja-JP" sz="2000" dirty="0" smtClean="0">
                <a:latin typeface="HG丸ｺﾞｼｯｸM-PRO" pitchFamily="50" charset="-128"/>
                <a:ea typeface="HG丸ｺﾞｼｯｸM-PRO" pitchFamily="50" charset="-128"/>
              </a:rPr>
              <a:t>10</a:t>
            </a:r>
            <a:r>
              <a:rPr kumimoji="1" lang="ja-JP" altLang="en-US" sz="2000" dirty="0" smtClean="0">
                <a:latin typeface="HG丸ｺﾞｼｯｸM-PRO" pitchFamily="50" charset="-128"/>
                <a:ea typeface="HG丸ｺﾞｼｯｸM-PRO" pitchFamily="50" charset="-128"/>
              </a:rPr>
              <a:t>年後の自分へ」成果物の展示</a:t>
            </a:r>
            <a:endParaRPr kumimoji="1" lang="ja-JP" altLang="en-US" sz="2400" dirty="0">
              <a:latin typeface="HG丸ｺﾞｼｯｸM-PRO" pitchFamily="50" charset="-128"/>
              <a:ea typeface="HG丸ｺﾞｼｯｸM-PRO" pitchFamily="50" charset="-128"/>
            </a:endParaRPr>
          </a:p>
        </p:txBody>
      </p:sp>
      <p:sp>
        <p:nvSpPr>
          <p:cNvPr id="2" name="テキスト ボックス 1"/>
          <p:cNvSpPr txBox="1"/>
          <p:nvPr/>
        </p:nvSpPr>
        <p:spPr>
          <a:xfrm>
            <a:off x="4860032" y="3157964"/>
            <a:ext cx="2483818" cy="523220"/>
          </a:xfrm>
          <a:prstGeom prst="rect">
            <a:avLst/>
          </a:prstGeom>
          <a:solidFill>
            <a:schemeClr val="bg1"/>
          </a:solidFill>
          <a:ln>
            <a:solidFill>
              <a:schemeClr val="tx1"/>
            </a:solidFill>
          </a:ln>
        </p:spPr>
        <p:txBody>
          <a:bodyPr wrap="square" rtlCol="0">
            <a:spAutoFit/>
          </a:bodyPr>
          <a:lstStyle/>
          <a:p>
            <a:r>
              <a:rPr kumimoji="1" lang="ja-JP" altLang="en-US" sz="2800" dirty="0" smtClean="0"/>
              <a:t>③ウッドデッキ</a:t>
            </a:r>
            <a:endParaRPr kumimoji="1" lang="ja-JP" altLang="en-US" sz="2800" dirty="0"/>
          </a:p>
        </p:txBody>
      </p:sp>
      <p:cxnSp>
        <p:nvCxnSpPr>
          <p:cNvPr id="8" name="直線コネクタ 7"/>
          <p:cNvCxnSpPr>
            <a:endCxn id="2" idx="1"/>
          </p:cNvCxnSpPr>
          <p:nvPr/>
        </p:nvCxnSpPr>
        <p:spPr>
          <a:xfrm flipV="1">
            <a:off x="2699792" y="3419574"/>
            <a:ext cx="2160240" cy="1089546"/>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860032" y="1196752"/>
            <a:ext cx="3463032" cy="954107"/>
          </a:xfrm>
          <a:prstGeom prst="rect">
            <a:avLst/>
          </a:prstGeom>
          <a:solidFill>
            <a:schemeClr val="bg1"/>
          </a:solidFill>
          <a:ln>
            <a:solidFill>
              <a:schemeClr val="tx1"/>
            </a:solidFill>
          </a:ln>
        </p:spPr>
        <p:txBody>
          <a:bodyPr wrap="square" rtlCol="0">
            <a:spAutoFit/>
          </a:bodyPr>
          <a:lstStyle/>
          <a:p>
            <a:r>
              <a:rPr lang="ja-JP" altLang="en-US" sz="2800" dirty="0" smtClean="0"/>
              <a:t>④「</a:t>
            </a:r>
            <a:r>
              <a:rPr kumimoji="1" lang="en-US" altLang="ja-JP" sz="2800" dirty="0" smtClean="0"/>
              <a:t>10</a:t>
            </a:r>
            <a:r>
              <a:rPr kumimoji="1" lang="ja-JP" altLang="en-US" sz="2800" dirty="0" smtClean="0"/>
              <a:t>年後の自分へ」</a:t>
            </a:r>
            <a:endParaRPr kumimoji="1" lang="en-US" altLang="ja-JP" sz="2800" dirty="0" smtClean="0"/>
          </a:p>
          <a:p>
            <a:r>
              <a:rPr kumimoji="1" lang="ja-JP" altLang="en-US" sz="2800" dirty="0" smtClean="0"/>
              <a:t>　　成果物の展示</a:t>
            </a:r>
            <a:endParaRPr kumimoji="1" lang="ja-JP" altLang="en-US" sz="2800" dirty="0"/>
          </a:p>
        </p:txBody>
      </p:sp>
      <p:cxnSp>
        <p:nvCxnSpPr>
          <p:cNvPr id="10" name="直線コネクタ 9"/>
          <p:cNvCxnSpPr/>
          <p:nvPr/>
        </p:nvCxnSpPr>
        <p:spPr>
          <a:xfrm flipV="1">
            <a:off x="2699792" y="1686753"/>
            <a:ext cx="2160240" cy="1471211"/>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361799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5109091" cy="461665"/>
          </a:xfrm>
          <a:prstGeom prst="rect">
            <a:avLst/>
          </a:prstGeom>
          <a:noFill/>
        </p:spPr>
        <p:txBody>
          <a:bodyPr wrap="none" rtlCol="0">
            <a:spAutoFit/>
          </a:bodyPr>
          <a:lstStyle/>
          <a:p>
            <a:r>
              <a:rPr kumimoji="1" lang="ja-JP" altLang="en-US" sz="2400" dirty="0" smtClean="0">
                <a:solidFill>
                  <a:schemeClr val="tx2">
                    <a:lumMod val="60000"/>
                    <a:lumOff val="40000"/>
                  </a:schemeClr>
                </a:solidFill>
                <a:latin typeface="HG丸ｺﾞｼｯｸM-PRO" pitchFamily="50" charset="-128"/>
                <a:ea typeface="HG丸ｺﾞｼｯｸM-PRO" pitchFamily="50" charset="-128"/>
              </a:rPr>
              <a:t>しかける</a:t>
            </a:r>
            <a:r>
              <a:rPr lang="en-US" altLang="ja-JP" sz="2400" dirty="0" smtClean="0">
                <a:solidFill>
                  <a:schemeClr val="tx2">
                    <a:lumMod val="60000"/>
                    <a:lumOff val="40000"/>
                  </a:schemeClr>
                </a:solidFill>
                <a:latin typeface="HG丸ｺﾞｼｯｸM-PRO" pitchFamily="50" charset="-128"/>
                <a:ea typeface="HG丸ｺﾞｼｯｸM-PRO" pitchFamily="50" charset="-128"/>
              </a:rPr>
              <a:t>【</a:t>
            </a:r>
            <a:r>
              <a:rPr lang="ja-JP" altLang="en-US" sz="2400" dirty="0" smtClean="0">
                <a:solidFill>
                  <a:schemeClr val="tx2">
                    <a:lumMod val="60000"/>
                    <a:lumOff val="40000"/>
                  </a:schemeClr>
                </a:solidFill>
                <a:latin typeface="HG丸ｺﾞｼｯｸM-PRO" pitchFamily="50" charset="-128"/>
                <a:ea typeface="HG丸ｺﾞｼｯｸM-PRO" pitchFamily="50" charset="-128"/>
              </a:rPr>
              <a:t>仕掛ける</a:t>
            </a:r>
            <a:r>
              <a:rPr lang="en-US" altLang="ja-JP" sz="2400" dirty="0" smtClean="0">
                <a:solidFill>
                  <a:schemeClr val="tx2">
                    <a:lumMod val="60000"/>
                    <a:lumOff val="40000"/>
                  </a:schemeClr>
                </a:solidFill>
                <a:latin typeface="HG丸ｺﾞｼｯｸM-PRO" pitchFamily="50" charset="-128"/>
                <a:ea typeface="HG丸ｺﾞｼｯｸM-PRO" pitchFamily="50" charset="-128"/>
              </a:rPr>
              <a:t>】</a:t>
            </a:r>
            <a:r>
              <a:rPr lang="ja-JP" altLang="en-US" sz="2400" dirty="0" smtClean="0">
                <a:solidFill>
                  <a:schemeClr val="tx2">
                    <a:lumMod val="60000"/>
                    <a:lumOff val="40000"/>
                  </a:schemeClr>
                </a:solidFill>
                <a:latin typeface="HG丸ｺﾞｼｯｸM-PRO" pitchFamily="50" charset="-128"/>
                <a:ea typeface="HG丸ｺﾞｼｯｸM-PRO" pitchFamily="50" charset="-128"/>
              </a:rPr>
              <a:t>　</a:t>
            </a:r>
            <a:r>
              <a:rPr lang="ja-JP" altLang="en-US" sz="2400" dirty="0" smtClean="0">
                <a:latin typeface="HG丸ｺﾞｼｯｸM-PRO" pitchFamily="50" charset="-128"/>
                <a:ea typeface="HG丸ｺﾞｼｯｸM-PRO" pitchFamily="50" charset="-128"/>
              </a:rPr>
              <a:t>研究発表会</a:t>
            </a:r>
            <a:endParaRPr kumimoji="1" lang="ja-JP" altLang="en-US" sz="2400" dirty="0">
              <a:latin typeface="HG丸ｺﾞｼｯｸM-PRO" pitchFamily="50" charset="-128"/>
              <a:ea typeface="HG丸ｺﾞｼｯｸM-PRO" pitchFamily="50" charset="-128"/>
            </a:endParaRPr>
          </a:p>
        </p:txBody>
      </p:sp>
      <p:pic>
        <p:nvPicPr>
          <p:cNvPr id="1026" name="Picture 2" descr="C:\Users\Owner\Desktop\名称未設定-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017" y="934983"/>
            <a:ext cx="8892479" cy="515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582114"/>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1723549"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今後の展望</a:t>
            </a:r>
            <a:endParaRPr kumimoji="1" lang="ja-JP" altLang="en-US" sz="2400" dirty="0">
              <a:latin typeface="HG丸ｺﾞｼｯｸM-PRO" pitchFamily="50" charset="-128"/>
              <a:ea typeface="HG丸ｺﾞｼｯｸM-PRO" pitchFamily="50" charset="-128"/>
            </a:endParaRPr>
          </a:p>
        </p:txBody>
      </p:sp>
      <p:pic>
        <p:nvPicPr>
          <p:cNvPr id="5134" name="Picture 14" descr="Y:\04　イベント\2013年度\131101 公共政策コンペ\今後の展望改-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52736"/>
            <a:ext cx="9144000" cy="5004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88879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511274" y="0"/>
            <a:ext cx="10186317" cy="6858000"/>
            <a:chOff x="-191096" y="476672"/>
            <a:chExt cx="9050488" cy="6093296"/>
          </a:xfrm>
        </p:grpSpPr>
        <p:grpSp>
          <p:nvGrpSpPr>
            <p:cNvPr id="3" name="グループ化 2"/>
            <p:cNvGrpSpPr/>
            <p:nvPr/>
          </p:nvGrpSpPr>
          <p:grpSpPr>
            <a:xfrm>
              <a:off x="-191095" y="476672"/>
              <a:ext cx="9050487" cy="6093296"/>
              <a:chOff x="0" y="0"/>
              <a:chExt cx="9050487" cy="6093296"/>
            </a:xfrm>
          </p:grpSpPr>
          <p:pic>
            <p:nvPicPr>
              <p:cNvPr id="8195" name="Picture 3" descr="Z:\04　イベント\2013年度\131101 公共政策コンペ\パネル写真\富津の概要\DSC_2276半分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775" cy="609329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Z:\04　イベント\2013年度\131101 公共政策コンペ\パネル写真\富津の概要\IMG_3878②半分②.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775" y="0"/>
                <a:ext cx="4524712" cy="6093296"/>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正方形/長方形 6"/>
            <p:cNvSpPr/>
            <p:nvPr/>
          </p:nvSpPr>
          <p:spPr>
            <a:xfrm>
              <a:off x="-191096" y="476672"/>
              <a:ext cx="9050487" cy="6093296"/>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2048531" y="3198168"/>
            <a:ext cx="5259773"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すべては、</a:t>
            </a:r>
            <a:r>
              <a:rPr kumimoji="1" lang="en-US" altLang="ja-JP" sz="2400" dirty="0" smtClean="0">
                <a:latin typeface="HG丸ｺﾞｼｯｸM-PRO" pitchFamily="50" charset="-128"/>
                <a:ea typeface="HG丸ｺﾞｼｯｸM-PRO" pitchFamily="50" charset="-128"/>
              </a:rPr>
              <a:t>10</a:t>
            </a:r>
            <a:r>
              <a:rPr kumimoji="1" lang="ja-JP" altLang="en-US" sz="2400" dirty="0" smtClean="0">
                <a:latin typeface="HG丸ｺﾞｼｯｸM-PRO" pitchFamily="50" charset="-128"/>
                <a:ea typeface="HG丸ｺﾞｼｯｸM-PRO" pitchFamily="50" charset="-128"/>
              </a:rPr>
              <a:t>年後の富津のために。</a:t>
            </a:r>
            <a:endParaRPr kumimoji="1" lang="ja-JP" altLang="en-US" sz="2400" dirty="0">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2301851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364" y="0"/>
            <a:ext cx="914263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666060"/>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44016" y="558331"/>
            <a:ext cx="8820472" cy="5938438"/>
            <a:chOff x="0" y="0"/>
            <a:chExt cx="9050487" cy="6093296"/>
          </a:xfrm>
        </p:grpSpPr>
        <p:pic>
          <p:nvPicPr>
            <p:cNvPr id="13" name="Picture 3" descr="Z:\04　イベント\2013年度\131101 公共政策コンペ\パネル写真\富津の概要\DSC_2276半分②.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775" cy="609329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Z:\04　イベント\2013年度\131101 公共政策コンペ\パネル写真\富津の概要\IMG_3878②半分②.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5775" y="0"/>
              <a:ext cx="4524712" cy="6093296"/>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テキスト ボックス 1"/>
          <p:cNvSpPr txBox="1"/>
          <p:nvPr/>
        </p:nvSpPr>
        <p:spPr>
          <a:xfrm>
            <a:off x="229844" y="63674"/>
            <a:ext cx="4493538" cy="461665"/>
          </a:xfrm>
          <a:prstGeom prst="rect">
            <a:avLst/>
          </a:prstGeom>
          <a:noFill/>
        </p:spPr>
        <p:txBody>
          <a:bodyPr wrap="none" rtlCol="0">
            <a:spAutoFit/>
          </a:bodyPr>
          <a:lstStyle/>
          <a:p>
            <a:r>
              <a:rPr lang="ja-JP" altLang="en-US" sz="2400" dirty="0" smtClean="0">
                <a:latin typeface="HG丸ｺﾞｼｯｸM-PRO" pitchFamily="50" charset="-128"/>
                <a:ea typeface="HG丸ｺﾞｼｯｸM-PRO" pitchFamily="50" charset="-128"/>
              </a:rPr>
              <a:t>対象地　熊本県天草市</a:t>
            </a:r>
            <a:r>
              <a:rPr lang="ja-JP" altLang="en-US" sz="2400" dirty="0" smtClean="0">
                <a:latin typeface="HG丸ｺﾞｼｯｸM-PRO" pitchFamily="50" charset="-128"/>
                <a:ea typeface="HG丸ｺﾞｼｯｸM-PRO" pitchFamily="50" charset="-128"/>
              </a:rPr>
              <a:t>富津地域</a:t>
            </a:r>
            <a:endParaRPr kumimoji="1" lang="ja-JP" altLang="en-US" sz="2400" dirty="0">
              <a:latin typeface="HG丸ｺﾞｼｯｸM-PRO" pitchFamily="50" charset="-128"/>
              <a:ea typeface="HG丸ｺﾞｼｯｸM-PRO" pitchFamily="50" charset="-128"/>
            </a:endParaRPr>
          </a:p>
        </p:txBody>
      </p:sp>
      <p:sp>
        <p:nvSpPr>
          <p:cNvPr id="9" name="正方形/長方形 8"/>
          <p:cNvSpPr/>
          <p:nvPr/>
        </p:nvSpPr>
        <p:spPr>
          <a:xfrm>
            <a:off x="10044608" y="1552332"/>
            <a:ext cx="1008112" cy="316562"/>
          </a:xfrm>
          <a:prstGeom prst="rect">
            <a:avLst/>
          </a:prstGeom>
        </p:spPr>
        <p:txBody>
          <a:bodyPr wrap="square">
            <a:spAutoFit/>
          </a:bodyPr>
          <a:lstStyle/>
          <a:p>
            <a:pPr>
              <a:lnSpc>
                <a:spcPct val="120000"/>
              </a:lnSpc>
              <a:spcBef>
                <a:spcPts val="0"/>
              </a:spcBef>
            </a:pPr>
            <a:r>
              <a:rPr lang="ja-JP" altLang="en-US" sz="1400" b="1" dirty="0" smtClean="0">
                <a:latin typeface="+mn-ea"/>
              </a:rPr>
              <a:t>﨑津</a:t>
            </a:r>
            <a:r>
              <a:rPr lang="ja-JP" altLang="ja-JP" sz="1400" b="1" dirty="0" smtClean="0">
                <a:latin typeface="+mn-ea"/>
              </a:rPr>
              <a:t>地区</a:t>
            </a:r>
            <a:endParaRPr lang="en-US" altLang="ja-JP" sz="1400" b="1" dirty="0">
              <a:latin typeface="+mn-ea"/>
            </a:endParaRPr>
          </a:p>
        </p:txBody>
      </p:sp>
      <p:sp>
        <p:nvSpPr>
          <p:cNvPr id="10" name="テキスト ボックス 9"/>
          <p:cNvSpPr txBox="1"/>
          <p:nvPr/>
        </p:nvSpPr>
        <p:spPr>
          <a:xfrm>
            <a:off x="282333" y="658428"/>
            <a:ext cx="4134119" cy="1200329"/>
          </a:xfrm>
          <a:prstGeom prst="rect">
            <a:avLst/>
          </a:prstGeom>
          <a:noFill/>
        </p:spPr>
        <p:txBody>
          <a:bodyPr wrap="square" rtlCol="0">
            <a:spAutoFit/>
          </a:bodyPr>
          <a:lstStyle/>
          <a:p>
            <a:r>
              <a:rPr lang="ja-JP" altLang="en-US" dirty="0" smtClean="0">
                <a:solidFill>
                  <a:schemeClr val="bg1"/>
                </a:solidFill>
                <a:latin typeface="HG丸ｺﾞｼｯｸM-PRO" pitchFamily="50" charset="-128"/>
                <a:ea typeface="HG丸ｺﾞｼｯｸM-PRO" pitchFamily="50" charset="-128"/>
              </a:rPr>
              <a:t>■</a:t>
            </a:r>
            <a:r>
              <a:rPr lang="ja-JP" altLang="ja-JP" dirty="0" smtClean="0">
                <a:solidFill>
                  <a:schemeClr val="bg1"/>
                </a:solidFill>
                <a:latin typeface="HG丸ｺﾞｼｯｸM-PRO" pitchFamily="50" charset="-128"/>
                <a:ea typeface="HG丸ｺﾞｼｯｸM-PRO" pitchFamily="50" charset="-128"/>
              </a:rPr>
              <a:t>﨑津地区</a:t>
            </a:r>
            <a:endParaRPr lang="en-US" altLang="ja-JP" dirty="0" smtClean="0">
              <a:solidFill>
                <a:schemeClr val="bg1"/>
              </a:solidFill>
              <a:latin typeface="HG丸ｺﾞｼｯｸM-PRO" pitchFamily="50" charset="-128"/>
              <a:ea typeface="HG丸ｺﾞｼｯｸM-PRO" pitchFamily="50" charset="-128"/>
            </a:endParaRPr>
          </a:p>
          <a:p>
            <a:r>
              <a:rPr lang="ja-JP" altLang="ja-JP" dirty="0" smtClean="0">
                <a:solidFill>
                  <a:schemeClr val="bg1"/>
                </a:solidFill>
                <a:latin typeface="HG丸ｺﾞｼｯｸM-PRO" pitchFamily="50" charset="-128"/>
                <a:ea typeface="HG丸ｺﾞｼｯｸM-PRO" pitchFamily="50" charset="-128"/>
              </a:rPr>
              <a:t>﨑津天主堂をシンボルとした</a:t>
            </a:r>
            <a:r>
              <a:rPr lang="ja-JP" altLang="en-US" dirty="0" smtClean="0">
                <a:solidFill>
                  <a:schemeClr val="bg1"/>
                </a:solidFill>
                <a:latin typeface="HG丸ｺﾞｼｯｸM-PRO" pitchFamily="50" charset="-128"/>
                <a:ea typeface="HG丸ｺﾞｼｯｸM-PRO" pitchFamily="50" charset="-128"/>
              </a:rPr>
              <a:t>漁村</a:t>
            </a:r>
            <a:r>
              <a:rPr lang="ja-JP" altLang="ja-JP" dirty="0" smtClean="0">
                <a:solidFill>
                  <a:schemeClr val="bg1"/>
                </a:solidFill>
                <a:latin typeface="HG丸ｺﾞｼｯｸM-PRO" pitchFamily="50" charset="-128"/>
                <a:ea typeface="HG丸ｺﾞｼｯｸM-PRO" pitchFamily="50" charset="-128"/>
              </a:rPr>
              <a:t>集落と自然が一体となった景観，観光客も</a:t>
            </a:r>
            <a:r>
              <a:rPr lang="ja-JP" altLang="en-US" dirty="0" smtClean="0">
                <a:solidFill>
                  <a:schemeClr val="bg1"/>
                </a:solidFill>
                <a:latin typeface="HG丸ｺﾞｼｯｸM-PRO" pitchFamily="50" charset="-128"/>
                <a:ea typeface="HG丸ｺﾞｼｯｸM-PRO" pitchFamily="50" charset="-128"/>
              </a:rPr>
              <a:t>多い</a:t>
            </a:r>
            <a:r>
              <a:rPr lang="en-US" altLang="ja-JP" dirty="0" smtClean="0">
                <a:solidFill>
                  <a:schemeClr val="bg1"/>
                </a:solidFill>
                <a:latin typeface="HG丸ｺﾞｼｯｸM-PRO" pitchFamily="50" charset="-128"/>
                <a:ea typeface="HG丸ｺﾞｼｯｸM-PRO" pitchFamily="50" charset="-128"/>
              </a:rPr>
              <a:t>.</a:t>
            </a:r>
            <a:endParaRPr lang="en-US" altLang="ja-JP" dirty="0" smtClean="0">
              <a:solidFill>
                <a:schemeClr val="bg1"/>
              </a:solidFill>
              <a:latin typeface="HG丸ｺﾞｼｯｸM-PRO" pitchFamily="50" charset="-128"/>
              <a:ea typeface="HG丸ｺﾞｼｯｸM-PRO" pitchFamily="50" charset="-128"/>
            </a:endParaRPr>
          </a:p>
        </p:txBody>
      </p:sp>
      <p:pic>
        <p:nvPicPr>
          <p:cNvPr id="3" name="図 2" descr="Y:\04　イベント\2011年度\111106 公共政策コンペ\10月11日提出書類\harashima\図1－富津位置図.jpg"/>
          <p:cNvPicPr/>
          <p:nvPr/>
        </p:nvPicPr>
        <p:blipFill>
          <a:blip r:embed="rId4" cstate="print"/>
          <a:srcRect r="449"/>
          <a:stretch>
            <a:fillRect/>
          </a:stretch>
        </p:blipFill>
        <p:spPr bwMode="auto">
          <a:xfrm>
            <a:off x="-1476672" y="3573016"/>
            <a:ext cx="1295892" cy="2149181"/>
          </a:xfrm>
          <a:prstGeom prst="rect">
            <a:avLst/>
          </a:prstGeom>
          <a:noFill/>
          <a:ln w="9525">
            <a:noFill/>
            <a:miter lim="800000"/>
            <a:headEnd/>
            <a:tailEnd/>
          </a:ln>
        </p:spPr>
      </p:pic>
      <p:sp>
        <p:nvSpPr>
          <p:cNvPr id="16" name="テキスト ボックス 15"/>
          <p:cNvSpPr txBox="1"/>
          <p:nvPr/>
        </p:nvSpPr>
        <p:spPr>
          <a:xfrm>
            <a:off x="4723382" y="658430"/>
            <a:ext cx="4104455" cy="1200329"/>
          </a:xfrm>
          <a:prstGeom prst="rect">
            <a:avLst/>
          </a:prstGeom>
          <a:noFill/>
        </p:spPr>
        <p:txBody>
          <a:bodyPr wrap="square" rtlCol="0">
            <a:spAutoFit/>
          </a:bodyPr>
          <a:lstStyle/>
          <a:p>
            <a:r>
              <a:rPr lang="ja-JP" altLang="en-US" dirty="0" smtClean="0">
                <a:solidFill>
                  <a:schemeClr val="bg1"/>
                </a:solidFill>
                <a:latin typeface="HG丸ｺﾞｼｯｸM-PRO" pitchFamily="50" charset="-128"/>
                <a:ea typeface="HG丸ｺﾞｼｯｸM-PRO" pitchFamily="50" charset="-128"/>
              </a:rPr>
              <a:t>■今富</a:t>
            </a:r>
            <a:r>
              <a:rPr lang="ja-JP" altLang="ja-JP" dirty="0" smtClean="0">
                <a:solidFill>
                  <a:schemeClr val="bg1"/>
                </a:solidFill>
                <a:latin typeface="HG丸ｺﾞｼｯｸM-PRO" pitchFamily="50" charset="-128"/>
                <a:ea typeface="HG丸ｺﾞｼｯｸM-PRO" pitchFamily="50" charset="-128"/>
              </a:rPr>
              <a:t>地区</a:t>
            </a:r>
            <a:endParaRPr lang="en-US" altLang="ja-JP" dirty="0" smtClean="0">
              <a:solidFill>
                <a:schemeClr val="bg1"/>
              </a:solidFill>
              <a:latin typeface="HG丸ｺﾞｼｯｸM-PRO" pitchFamily="50" charset="-128"/>
              <a:ea typeface="HG丸ｺﾞｼｯｸM-PRO" pitchFamily="50" charset="-128"/>
            </a:endParaRPr>
          </a:p>
          <a:p>
            <a:r>
              <a:rPr lang="ja-JP" altLang="ja-JP" dirty="0" smtClean="0">
                <a:solidFill>
                  <a:schemeClr val="bg1"/>
                </a:solidFill>
                <a:latin typeface="HG丸ｺﾞｼｯｸM-PRO" pitchFamily="50" charset="-128"/>
                <a:ea typeface="HG丸ｺﾞｼｯｸM-PRO" pitchFamily="50" charset="-128"/>
              </a:rPr>
              <a:t>谷地形に集落が形成，干拓により拡大された農地において，水田耕作を中心とした生業が営まれてきた．</a:t>
            </a:r>
            <a:endParaRPr lang="en-US" altLang="ja-JP" dirty="0" smtClean="0">
              <a:solidFill>
                <a:schemeClr val="bg1"/>
              </a:solidFill>
              <a:latin typeface="HG丸ｺﾞｼｯｸM-PRO" pitchFamily="50" charset="-128"/>
              <a:ea typeface="HG丸ｺﾞｼｯｸM-PRO" pitchFamily="50" charset="-128"/>
            </a:endParaRPr>
          </a:p>
        </p:txBody>
      </p:sp>
    </p:spTree>
    <p:extLst>
      <p:ext uri="{BB962C8B-B14F-4D97-AF65-F5344CB8AC3E}">
        <p14:creationId xmlns:p14="http://schemas.microsoft.com/office/powerpoint/2010/main" val="3798915351"/>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7476727"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富津ラボのこれまでの取り組み　－キックオフ</a:t>
            </a:r>
            <a:r>
              <a:rPr kumimoji="1" lang="en-US" altLang="ja-JP" sz="2400" dirty="0" smtClean="0">
                <a:latin typeface="HG丸ｺﾞｼｯｸM-PRO" pitchFamily="50" charset="-128"/>
                <a:ea typeface="HG丸ｺﾞｼｯｸM-PRO" pitchFamily="50" charset="-128"/>
              </a:rPr>
              <a:t>WS</a:t>
            </a:r>
            <a:r>
              <a:rPr kumimoji="1" lang="ja-JP" altLang="en-US" sz="2400" dirty="0" smtClean="0">
                <a:latin typeface="HG丸ｺﾞｼｯｸM-PRO" pitchFamily="50" charset="-128"/>
                <a:ea typeface="HG丸ｺﾞｼｯｸM-PRO" pitchFamily="50" charset="-128"/>
              </a:rPr>
              <a:t>－</a:t>
            </a:r>
            <a:endParaRPr kumimoji="1" lang="ja-JP" altLang="en-US" sz="2400" dirty="0">
              <a:latin typeface="HG丸ｺﾞｼｯｸM-PRO" pitchFamily="50" charset="-128"/>
              <a:ea typeface="HG丸ｺﾞｼｯｸM-PRO" pitchFamily="50" charset="-128"/>
            </a:endParaRPr>
          </a:p>
        </p:txBody>
      </p:sp>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t="3117" b="-1"/>
          <a:stretch/>
        </p:blipFill>
        <p:spPr>
          <a:xfrm>
            <a:off x="0" y="583375"/>
            <a:ext cx="4577519" cy="2948736"/>
          </a:xfrm>
          <a:prstGeom prst="rect">
            <a:avLst/>
          </a:prstGeom>
        </p:spPr>
      </p:pic>
      <p:pic>
        <p:nvPicPr>
          <p:cNvPr id="7" name="図 6"/>
          <p:cNvPicPr>
            <a:picLocks noChangeAspect="1"/>
          </p:cNvPicPr>
          <p:nvPr/>
        </p:nvPicPr>
        <p:blipFill rotWithShape="1">
          <a:blip r:embed="rId3" cstate="print">
            <a:extLst>
              <a:ext uri="{28A0092B-C50C-407E-A947-70E740481C1C}">
                <a14:useLocalDpi xmlns:a14="http://schemas.microsoft.com/office/drawing/2010/main" val="0"/>
              </a:ext>
            </a:extLst>
          </a:blip>
          <a:srcRect t="3116"/>
          <a:stretch/>
        </p:blipFill>
        <p:spPr>
          <a:xfrm>
            <a:off x="4577519" y="583375"/>
            <a:ext cx="4577519" cy="2948735"/>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b="2852"/>
          <a:stretch/>
        </p:blipFill>
        <p:spPr>
          <a:xfrm>
            <a:off x="0" y="3532110"/>
            <a:ext cx="4577519" cy="2956765"/>
          </a:xfrm>
          <a:prstGeom prst="rect">
            <a:avLst/>
          </a:prstGeom>
        </p:spPr>
      </p:pic>
      <p:pic>
        <p:nvPicPr>
          <p:cNvPr id="9" name="図 8"/>
          <p:cNvPicPr>
            <a:picLocks noChangeAspect="1"/>
          </p:cNvPicPr>
          <p:nvPr/>
        </p:nvPicPr>
        <p:blipFill rotWithShape="1">
          <a:blip r:embed="rId5" cstate="print">
            <a:extLst>
              <a:ext uri="{28A0092B-C50C-407E-A947-70E740481C1C}">
                <a14:useLocalDpi xmlns:a14="http://schemas.microsoft.com/office/drawing/2010/main" val="0"/>
              </a:ext>
            </a:extLst>
          </a:blip>
          <a:srcRect b="2852"/>
          <a:stretch/>
        </p:blipFill>
        <p:spPr>
          <a:xfrm>
            <a:off x="4577655" y="3532110"/>
            <a:ext cx="4577519" cy="2956765"/>
          </a:xfrm>
          <a:prstGeom prst="rect">
            <a:avLst/>
          </a:prstGeom>
        </p:spPr>
      </p:pic>
    </p:spTree>
    <p:extLst>
      <p:ext uri="{BB962C8B-B14F-4D97-AF65-F5344CB8AC3E}">
        <p14:creationId xmlns:p14="http://schemas.microsoft.com/office/powerpoint/2010/main" val="1449184592"/>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30716" y="70024"/>
            <a:ext cx="7984703" cy="4502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富津ラボのこれまでの取り組み　－富津夏の学校①～④－</a:t>
            </a:r>
            <a:endParaRPr kumimoji="1" lang="ja-JP" altLang="en-US" sz="2400" dirty="0">
              <a:latin typeface="HG丸ｺﾞｼｯｸM-PRO" pitchFamily="50" charset="-128"/>
              <a:ea typeface="HG丸ｺﾞｼｯｸM-PRO" pitchFamily="50" charset="-128"/>
            </a:endParaRPr>
          </a:p>
        </p:txBody>
      </p:sp>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5689"/>
          <a:stretch/>
        </p:blipFill>
        <p:spPr>
          <a:xfrm>
            <a:off x="-31328" y="609599"/>
            <a:ext cx="4599566" cy="2891923"/>
          </a:xfrm>
          <a:prstGeom prst="rect">
            <a:avLst/>
          </a:prstGeom>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t="10612" b="5556"/>
          <a:stretch/>
        </p:blipFill>
        <p:spPr>
          <a:xfrm>
            <a:off x="4568842" y="609599"/>
            <a:ext cx="4599566" cy="2891921"/>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b="2742"/>
          <a:stretch/>
        </p:blipFill>
        <p:spPr>
          <a:xfrm>
            <a:off x="-31328" y="3501523"/>
            <a:ext cx="4599566" cy="2982293"/>
          </a:xfrm>
          <a:prstGeom prst="rect">
            <a:avLst/>
          </a:prstGeom>
        </p:spPr>
      </p:pic>
      <p:pic>
        <p:nvPicPr>
          <p:cNvPr id="7" name="図 6"/>
          <p:cNvPicPr>
            <a:picLocks noChangeAspect="1"/>
          </p:cNvPicPr>
          <p:nvPr/>
        </p:nvPicPr>
        <p:blipFill rotWithShape="1">
          <a:blip r:embed="rId5" cstate="print">
            <a:extLst>
              <a:ext uri="{28A0092B-C50C-407E-A947-70E740481C1C}">
                <a14:useLocalDpi xmlns:a14="http://schemas.microsoft.com/office/drawing/2010/main" val="0"/>
              </a:ext>
            </a:extLst>
          </a:blip>
          <a:srcRect b="2742"/>
          <a:stretch/>
        </p:blipFill>
        <p:spPr>
          <a:xfrm>
            <a:off x="4568842" y="3501523"/>
            <a:ext cx="4599566" cy="2982294"/>
          </a:xfrm>
          <a:prstGeom prst="rect">
            <a:avLst/>
          </a:prstGeom>
        </p:spPr>
      </p:pic>
    </p:spTree>
    <p:extLst>
      <p:ext uri="{BB962C8B-B14F-4D97-AF65-F5344CB8AC3E}">
        <p14:creationId xmlns:p14="http://schemas.microsoft.com/office/powerpoint/2010/main" val="5992456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b="2822"/>
          <a:stretch/>
        </p:blipFill>
        <p:spPr>
          <a:xfrm>
            <a:off x="4572000" y="3533828"/>
            <a:ext cx="4572000" cy="2952328"/>
          </a:xfrm>
          <a:prstGeom prst="rect">
            <a:avLst/>
          </a:prstGeom>
        </p:spPr>
      </p:pic>
      <p:sp>
        <p:nvSpPr>
          <p:cNvPr id="3" name="テキスト ボックス 2"/>
          <p:cNvSpPr txBox="1"/>
          <p:nvPr/>
        </p:nvSpPr>
        <p:spPr>
          <a:xfrm>
            <a:off x="229844" y="63674"/>
            <a:ext cx="7263527"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富津ラボのこれまでの取り組み　－秋・冬の学校－</a:t>
            </a:r>
            <a:endParaRPr kumimoji="1" lang="ja-JP" altLang="en-US" sz="2400" dirty="0">
              <a:latin typeface="HG丸ｺﾞｼｯｸM-PRO" pitchFamily="50" charset="-128"/>
              <a:ea typeface="HG丸ｺﾞｼｯｸM-PRO" pitchFamily="50" charset="-128"/>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8688" b="5700"/>
          <a:stretch/>
        </p:blipFill>
        <p:spPr>
          <a:xfrm>
            <a:off x="0" y="613444"/>
            <a:ext cx="4572000" cy="2935624"/>
          </a:xfrm>
          <a:prstGeom prst="rect">
            <a:avLst/>
          </a:prstGeom>
        </p:spPr>
      </p:pic>
      <p:pic>
        <p:nvPicPr>
          <p:cNvPr id="5" name="図 4"/>
          <p:cNvPicPr>
            <a:picLocks noChangeAspect="1"/>
          </p:cNvPicPr>
          <p:nvPr/>
        </p:nvPicPr>
        <p:blipFill rotWithShape="1">
          <a:blip r:embed="rId4" cstate="print">
            <a:extLst>
              <a:ext uri="{28A0092B-C50C-407E-A947-70E740481C1C}">
                <a14:useLocalDpi xmlns:a14="http://schemas.microsoft.com/office/drawing/2010/main" val="0"/>
              </a:ext>
            </a:extLst>
          </a:blip>
          <a:srcRect t="8688" b="5700"/>
          <a:stretch/>
        </p:blipFill>
        <p:spPr>
          <a:xfrm>
            <a:off x="4571540" y="620551"/>
            <a:ext cx="4572000" cy="2935624"/>
          </a:xfrm>
          <a:prstGeom prst="rect">
            <a:avLst/>
          </a:prstGeom>
        </p:spPr>
      </p:pic>
      <p:pic>
        <p:nvPicPr>
          <p:cNvPr id="6" name="図 5"/>
          <p:cNvPicPr>
            <a:picLocks noChangeAspect="1"/>
          </p:cNvPicPr>
          <p:nvPr/>
        </p:nvPicPr>
        <p:blipFill rotWithShape="1">
          <a:blip r:embed="rId5" cstate="print">
            <a:extLst>
              <a:ext uri="{28A0092B-C50C-407E-A947-70E740481C1C}">
                <a14:useLocalDpi xmlns:a14="http://schemas.microsoft.com/office/drawing/2010/main" val="0"/>
              </a:ext>
            </a:extLst>
          </a:blip>
          <a:srcRect b="3564"/>
          <a:stretch/>
        </p:blipFill>
        <p:spPr>
          <a:xfrm>
            <a:off x="0" y="3548555"/>
            <a:ext cx="4572000" cy="2939396"/>
          </a:xfrm>
          <a:prstGeom prst="rect">
            <a:avLst/>
          </a:prstGeom>
        </p:spPr>
      </p:pic>
    </p:spTree>
    <p:extLst>
      <p:ext uri="{BB962C8B-B14F-4D97-AF65-F5344CB8AC3E}">
        <p14:creationId xmlns:p14="http://schemas.microsoft.com/office/powerpoint/2010/main" val="59924560"/>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0246" y="-206493"/>
            <a:ext cx="2363754" cy="1575836"/>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2595" y="-6449"/>
            <a:ext cx="2357650" cy="1571766"/>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218"/>
            <a:ext cx="2134648" cy="1600986"/>
          </a:xfrm>
          <a:prstGeom prst="rect">
            <a:avLst/>
          </a:prstGeom>
        </p:spPr>
      </p:pic>
      <p:pic>
        <p:nvPicPr>
          <p:cNvPr id="11" name="図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4648" y="-6449"/>
            <a:ext cx="2677619" cy="1779265"/>
          </a:xfrm>
          <a:prstGeom prst="rect">
            <a:avLst/>
          </a:prstGeom>
        </p:spPr>
      </p:pic>
      <p:pic>
        <p:nvPicPr>
          <p:cNvPr id="6" name="図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50" y="1541928"/>
            <a:ext cx="2197439" cy="1464959"/>
          </a:xfrm>
          <a:prstGeom prst="rect">
            <a:avLst/>
          </a:prstGeom>
        </p:spPr>
      </p:pic>
      <p:pic>
        <p:nvPicPr>
          <p:cNvPr id="12" name="図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80246" y="1368152"/>
            <a:ext cx="2363754" cy="1772816"/>
          </a:xfrm>
          <a:prstGeom prst="rect">
            <a:avLst/>
          </a:prstGeom>
        </p:spPr>
      </p:pic>
      <p:pic>
        <p:nvPicPr>
          <p:cNvPr id="16" name="図 15"/>
          <p:cNvPicPr>
            <a:picLocks noChangeAspect="1"/>
          </p:cNvPicPr>
          <p:nvPr/>
        </p:nvPicPr>
        <p:blipFill rotWithShape="1">
          <a:blip r:embed="rId9" cstate="print">
            <a:extLst>
              <a:ext uri="{28A0092B-C50C-407E-A947-70E740481C1C}">
                <a14:useLocalDpi xmlns:a14="http://schemas.microsoft.com/office/drawing/2010/main" val="0"/>
              </a:ext>
            </a:extLst>
          </a:blip>
          <a:srcRect t="11612" b="21838"/>
          <a:stretch/>
        </p:blipFill>
        <p:spPr>
          <a:xfrm>
            <a:off x="-12155" y="2951103"/>
            <a:ext cx="2862491" cy="1269985"/>
          </a:xfrm>
          <a:prstGeom prst="rect">
            <a:avLst/>
          </a:prstGeom>
        </p:spPr>
      </p:pic>
      <p:pic>
        <p:nvPicPr>
          <p:cNvPr id="20" name="図 19"/>
          <p:cNvPicPr>
            <a:picLocks noChangeAspect="1"/>
          </p:cNvPicPr>
          <p:nvPr/>
        </p:nvPicPr>
        <p:blipFill rotWithShape="1">
          <a:blip r:embed="rId10" cstate="print">
            <a:extLst>
              <a:ext uri="{28A0092B-C50C-407E-A947-70E740481C1C}">
                <a14:useLocalDpi xmlns:a14="http://schemas.microsoft.com/office/drawing/2010/main" val="0"/>
              </a:ext>
            </a:extLst>
          </a:blip>
          <a:srcRect r="2295"/>
          <a:stretch/>
        </p:blipFill>
        <p:spPr>
          <a:xfrm>
            <a:off x="4716016" y="1541504"/>
            <a:ext cx="2064229" cy="1408475"/>
          </a:xfrm>
          <a:prstGeom prst="rect">
            <a:avLst/>
          </a:prstGeom>
        </p:spPr>
      </p:pic>
      <p:pic>
        <p:nvPicPr>
          <p:cNvPr id="21" name="図 20"/>
          <p:cNvPicPr>
            <a:picLocks noChangeAspect="1"/>
          </p:cNvPicPr>
          <p:nvPr/>
        </p:nvPicPr>
        <p:blipFill rotWithShape="1">
          <a:blip r:embed="rId11" cstate="print">
            <a:extLst>
              <a:ext uri="{28A0092B-C50C-407E-A947-70E740481C1C}">
                <a14:useLocalDpi xmlns:a14="http://schemas.microsoft.com/office/drawing/2010/main" val="0"/>
              </a:ext>
            </a:extLst>
          </a:blip>
          <a:srcRect t="6494" r="12201"/>
          <a:stretch/>
        </p:blipFill>
        <p:spPr>
          <a:xfrm>
            <a:off x="5454887" y="4386183"/>
            <a:ext cx="1553382" cy="2481504"/>
          </a:xfrm>
          <a:prstGeom prst="rect">
            <a:avLst/>
          </a:prstGeom>
        </p:spPr>
      </p:pic>
      <p:pic>
        <p:nvPicPr>
          <p:cNvPr id="15" name="図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5" y="5673948"/>
            <a:ext cx="2071312" cy="1380874"/>
          </a:xfrm>
          <a:prstGeom prst="rect">
            <a:avLst/>
          </a:prstGeom>
        </p:spPr>
      </p:pic>
      <p:pic>
        <p:nvPicPr>
          <p:cNvPr id="13" name="図 12"/>
          <p:cNvPicPr>
            <a:picLocks noChangeAspect="1"/>
          </p:cNvPicPr>
          <p:nvPr/>
        </p:nvPicPr>
        <p:blipFill rotWithShape="1">
          <a:blip r:embed="rId13" cstate="print">
            <a:extLst>
              <a:ext uri="{28A0092B-C50C-407E-A947-70E740481C1C}">
                <a14:useLocalDpi xmlns:a14="http://schemas.microsoft.com/office/drawing/2010/main" val="0"/>
              </a:ext>
            </a:extLst>
          </a:blip>
          <a:srcRect t="42739"/>
          <a:stretch/>
        </p:blipFill>
        <p:spPr>
          <a:xfrm>
            <a:off x="3179779" y="5986488"/>
            <a:ext cx="2282605" cy="871354"/>
          </a:xfrm>
          <a:prstGeom prst="rect">
            <a:avLst/>
          </a:prstGeom>
        </p:spPr>
      </p:pic>
      <p:pic>
        <p:nvPicPr>
          <p:cNvPr id="22" name="図 2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51720" y="5974994"/>
            <a:ext cx="1177131" cy="882848"/>
          </a:xfrm>
          <a:prstGeom prst="rect">
            <a:avLst/>
          </a:prstGeom>
        </p:spPr>
      </p:pic>
      <p:pic>
        <p:nvPicPr>
          <p:cNvPr id="18" name="図 17"/>
          <p:cNvPicPr>
            <a:picLocks noChangeAspect="1"/>
          </p:cNvPicPr>
          <p:nvPr/>
        </p:nvPicPr>
        <p:blipFill rotWithShape="1">
          <a:blip r:embed="rId15" cstate="print">
            <a:extLst>
              <a:ext uri="{28A0092B-C50C-407E-A947-70E740481C1C}">
                <a14:useLocalDpi xmlns:a14="http://schemas.microsoft.com/office/drawing/2010/main" val="0"/>
              </a:ext>
            </a:extLst>
          </a:blip>
          <a:srcRect l="29847" r="34006"/>
          <a:stretch/>
        </p:blipFill>
        <p:spPr>
          <a:xfrm>
            <a:off x="1991237" y="4219733"/>
            <a:ext cx="859100" cy="1782503"/>
          </a:xfrm>
          <a:prstGeom prst="rect">
            <a:avLst/>
          </a:prstGeom>
        </p:spPr>
      </p:pic>
      <p:pic>
        <p:nvPicPr>
          <p:cNvPr id="7" name="図 6"/>
          <p:cNvPicPr>
            <a:picLocks noChangeAspect="1"/>
          </p:cNvPicPr>
          <p:nvPr/>
        </p:nvPicPr>
        <p:blipFill rotWithShape="1">
          <a:blip r:embed="rId16" cstate="print">
            <a:extLst>
              <a:ext uri="{28A0092B-C50C-407E-A947-70E740481C1C}">
                <a14:useLocalDpi xmlns:a14="http://schemas.microsoft.com/office/drawing/2010/main" val="0"/>
              </a:ext>
            </a:extLst>
          </a:blip>
          <a:srcRect t="9723"/>
          <a:stretch/>
        </p:blipFill>
        <p:spPr>
          <a:xfrm>
            <a:off x="2848880" y="4386183"/>
            <a:ext cx="2659224" cy="1600461"/>
          </a:xfrm>
          <a:prstGeom prst="rect">
            <a:avLst/>
          </a:prstGeom>
        </p:spPr>
      </p:pic>
      <p:pic>
        <p:nvPicPr>
          <p:cNvPr id="10" name="図 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87560" y="4213829"/>
            <a:ext cx="2363755" cy="1772816"/>
          </a:xfrm>
          <a:prstGeom prst="rect">
            <a:avLst/>
          </a:prstGeom>
        </p:spPr>
      </p:pic>
      <p:pic>
        <p:nvPicPr>
          <p:cNvPr id="25" name="図 24"/>
          <p:cNvPicPr>
            <a:picLocks noChangeAspect="1"/>
          </p:cNvPicPr>
          <p:nvPr/>
        </p:nvPicPr>
        <p:blipFill rotWithShape="1">
          <a:blip r:embed="rId18" cstate="print">
            <a:extLst>
              <a:ext uri="{28A0092B-C50C-407E-A947-70E740481C1C}">
                <a14:useLocalDpi xmlns:a14="http://schemas.microsoft.com/office/drawing/2010/main" val="0"/>
              </a:ext>
            </a:extLst>
          </a:blip>
          <a:srcRect t="1" b="3067"/>
          <a:stretch/>
        </p:blipFill>
        <p:spPr>
          <a:xfrm>
            <a:off x="2132289" y="1543628"/>
            <a:ext cx="2581368" cy="1407475"/>
          </a:xfrm>
          <a:prstGeom prst="rect">
            <a:avLst/>
          </a:prstGeom>
        </p:spPr>
      </p:pic>
      <p:pic>
        <p:nvPicPr>
          <p:cNvPr id="26" name="図 25"/>
          <p:cNvPicPr>
            <a:picLocks noChangeAspect="1"/>
          </p:cNvPicPr>
          <p:nvPr/>
        </p:nvPicPr>
        <p:blipFill rotWithShape="1">
          <a:blip r:embed="rId19" cstate="print">
            <a:extLst>
              <a:ext uri="{28A0092B-C50C-407E-A947-70E740481C1C}">
                <a14:useLocalDpi xmlns:a14="http://schemas.microsoft.com/office/drawing/2010/main" val="0"/>
              </a:ext>
            </a:extLst>
          </a:blip>
          <a:srcRect l="37983" r="14618" b="9363"/>
          <a:stretch/>
        </p:blipFill>
        <p:spPr>
          <a:xfrm>
            <a:off x="6163117" y="2950344"/>
            <a:ext cx="1001171" cy="1435840"/>
          </a:xfrm>
          <a:prstGeom prst="rect">
            <a:avLst/>
          </a:prstGeom>
        </p:spPr>
      </p:pic>
      <p:pic>
        <p:nvPicPr>
          <p:cNvPr id="14" name="図 13"/>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5400000">
            <a:off x="6649498" y="3309874"/>
            <a:ext cx="2870161" cy="2152620"/>
          </a:xfrm>
          <a:prstGeom prst="rect">
            <a:avLst/>
          </a:prstGeom>
        </p:spPr>
      </p:pic>
      <p:pic>
        <p:nvPicPr>
          <p:cNvPr id="8" name="図 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008270" y="5256202"/>
            <a:ext cx="2135730" cy="1601797"/>
          </a:xfrm>
          <a:prstGeom prst="rect">
            <a:avLst/>
          </a:prstGeom>
        </p:spPr>
      </p:pic>
      <p:pic>
        <p:nvPicPr>
          <p:cNvPr id="6147" name="Picture 3" descr="Z:\04　イベント\2013年度\131101 公共政策コンペ\富津ラボをしたてる-01.png"/>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3307873" y="2951102"/>
            <a:ext cx="2416255" cy="14350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461281"/>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2031325"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具体的な提案</a:t>
            </a:r>
            <a:endParaRPr kumimoji="1" lang="ja-JP" altLang="en-US" sz="2400" dirty="0">
              <a:latin typeface="HG丸ｺﾞｼｯｸM-PRO" pitchFamily="50" charset="-128"/>
              <a:ea typeface="HG丸ｺﾞｼｯｸM-PRO" pitchFamily="50" charset="-128"/>
            </a:endParaRPr>
          </a:p>
        </p:txBody>
      </p:sp>
      <p:sp>
        <p:nvSpPr>
          <p:cNvPr id="29" name="テキスト ボックス 28"/>
          <p:cNvSpPr txBox="1"/>
          <p:nvPr/>
        </p:nvSpPr>
        <p:spPr>
          <a:xfrm>
            <a:off x="824830" y="8060084"/>
            <a:ext cx="8136904" cy="400110"/>
          </a:xfrm>
          <a:prstGeom prst="rect">
            <a:avLst/>
          </a:prstGeom>
          <a:noFill/>
        </p:spPr>
        <p:txBody>
          <a:bodyPr wrap="square" rtlCol="0">
            <a:spAutoFit/>
          </a:bodyPr>
          <a:lstStyle/>
          <a:p>
            <a:endParaRPr lang="ja-JP" altLang="ja-JP" sz="2000" dirty="0"/>
          </a:p>
        </p:txBody>
      </p:sp>
      <p:grpSp>
        <p:nvGrpSpPr>
          <p:cNvPr id="19" name="グループ化 18"/>
          <p:cNvGrpSpPr/>
          <p:nvPr/>
        </p:nvGrpSpPr>
        <p:grpSpPr>
          <a:xfrm>
            <a:off x="5276006" y="621008"/>
            <a:ext cx="2880000" cy="2880000"/>
            <a:chOff x="1074287" y="581848"/>
            <a:chExt cx="2880000" cy="2880000"/>
          </a:xfrm>
        </p:grpSpPr>
        <p:sp>
          <p:nvSpPr>
            <p:cNvPr id="4" name="円/楕円 3"/>
            <p:cNvSpPr/>
            <p:nvPr/>
          </p:nvSpPr>
          <p:spPr>
            <a:xfrm>
              <a:off x="1074287" y="581848"/>
              <a:ext cx="2880000" cy="2880000"/>
            </a:xfrm>
            <a:prstGeom prst="ellipse">
              <a:avLst/>
            </a:prstGeom>
            <a:solidFill>
              <a:srgbClr val="FFC00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176926" y="1253219"/>
              <a:ext cx="2777361" cy="400110"/>
            </a:xfrm>
            <a:prstGeom prst="rect">
              <a:avLst/>
            </a:prstGeom>
            <a:noFill/>
          </p:spPr>
          <p:txBody>
            <a:bodyPr wrap="square" rtlCol="0">
              <a:spAutoFit/>
            </a:bodyPr>
            <a:lstStyle/>
            <a:p>
              <a:r>
                <a:rPr lang="ja-JP" altLang="en-US" sz="2000" b="1" dirty="0">
                  <a:solidFill>
                    <a:schemeClr val="bg1"/>
                  </a:solidFill>
                  <a:latin typeface="HG丸ｺﾞｼｯｸM-PRO" panose="020F0600000000000000" pitchFamily="50" charset="-128"/>
                  <a:ea typeface="HG丸ｺﾞｼｯｸM-PRO" panose="020F0600000000000000" pitchFamily="50" charset="-128"/>
                </a:rPr>
                <a:t>しつらえる</a:t>
              </a:r>
              <a:r>
                <a:rPr kumimoji="1"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2000" b="1" dirty="0">
                  <a:solidFill>
                    <a:schemeClr val="bg1"/>
                  </a:solidFill>
                  <a:latin typeface="HG丸ｺﾞｼｯｸM-PRO" panose="020F0600000000000000" pitchFamily="50" charset="-128"/>
                  <a:ea typeface="HG丸ｺﾞｼｯｸM-PRO" panose="020F0600000000000000" pitchFamily="50" charset="-128"/>
                </a:rPr>
                <a:t>設える</a:t>
              </a:r>
              <a:r>
                <a:rPr kumimoji="1"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endParaRPr kumimoji="1" lang="ja-JP" altLang="en-US" sz="2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1135491" y="1915627"/>
              <a:ext cx="2773516" cy="646331"/>
            </a:xfrm>
            <a:prstGeom prst="rect">
              <a:avLst/>
            </a:prstGeom>
            <a:noFill/>
          </p:spPr>
          <p:txBody>
            <a:bodyPr wrap="none" rtlCol="0">
              <a:spAutoFit/>
            </a:bodyPr>
            <a:lstStyle/>
            <a:p>
              <a:r>
                <a:rPr kumimoji="1" lang="ja-JP" altLang="en-US" dirty="0" smtClean="0">
                  <a:solidFill>
                    <a:schemeClr val="bg1"/>
                  </a:solidFill>
                </a:rPr>
                <a:t>・地域住民との連携</a:t>
              </a:r>
              <a:endParaRPr kumimoji="1" lang="en-US" altLang="ja-JP" dirty="0" smtClean="0">
                <a:solidFill>
                  <a:schemeClr val="bg1"/>
                </a:solidFill>
              </a:endParaRPr>
            </a:p>
            <a:p>
              <a:r>
                <a:rPr kumimoji="1" lang="ja-JP" altLang="en-US" dirty="0" smtClean="0">
                  <a:solidFill>
                    <a:schemeClr val="bg1"/>
                  </a:solidFill>
                </a:rPr>
                <a:t>・来て</a:t>
              </a:r>
              <a:r>
                <a:rPr kumimoji="1" lang="ja-JP" altLang="en-US" dirty="0" smtClean="0">
                  <a:solidFill>
                    <a:schemeClr val="bg1"/>
                  </a:solidFill>
                  <a:latin typeface="HG丸ｺﾞｼｯｸM-PRO" panose="020F0600000000000000" pitchFamily="50" charset="-128"/>
                  <a:ea typeface="HG丸ｺﾞｼｯｸM-PRO" panose="020F0600000000000000" pitchFamily="50" charset="-128"/>
                </a:rPr>
                <a:t>欲しく</a:t>
              </a:r>
              <a:r>
                <a:rPr kumimoji="1" lang="ja-JP" altLang="en-US" dirty="0" smtClean="0">
                  <a:solidFill>
                    <a:schemeClr val="bg1"/>
                  </a:solidFill>
                </a:rPr>
                <a:t>なるラボづくり</a:t>
              </a:r>
              <a:endParaRPr kumimoji="1" lang="ja-JP" altLang="en-US" dirty="0">
                <a:solidFill>
                  <a:schemeClr val="bg1"/>
                </a:solidFill>
              </a:endParaRPr>
            </a:p>
          </p:txBody>
        </p:sp>
      </p:grpSp>
      <p:grpSp>
        <p:nvGrpSpPr>
          <p:cNvPr id="12" name="グループ化 11"/>
          <p:cNvGrpSpPr/>
          <p:nvPr/>
        </p:nvGrpSpPr>
        <p:grpSpPr>
          <a:xfrm>
            <a:off x="5276006" y="3525711"/>
            <a:ext cx="3505899" cy="2880000"/>
            <a:chOff x="5076056" y="2996952"/>
            <a:chExt cx="3505899" cy="2880000"/>
          </a:xfrm>
        </p:grpSpPr>
        <p:sp>
          <p:nvSpPr>
            <p:cNvPr id="15" name="円/楕円 14"/>
            <p:cNvSpPr/>
            <p:nvPr/>
          </p:nvSpPr>
          <p:spPr>
            <a:xfrm>
              <a:off x="5076056" y="2996952"/>
              <a:ext cx="2880000" cy="2880000"/>
            </a:xfrm>
            <a:prstGeom prst="ellipse">
              <a:avLst/>
            </a:prstGeom>
            <a:solidFill>
              <a:srgbClr val="0070C0">
                <a:alpha val="70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5241751" y="3809017"/>
              <a:ext cx="3340204" cy="400110"/>
            </a:xfrm>
            <a:prstGeom prst="rect">
              <a:avLst/>
            </a:prstGeom>
            <a:noFill/>
          </p:spPr>
          <p:txBody>
            <a:bodyPr wrap="square" rtlCol="0">
              <a:spAutoFit/>
            </a:bodyPr>
            <a:lstStyle/>
            <a:p>
              <a:r>
                <a:rPr lang="ja-JP" altLang="en-US" sz="2000" b="1" dirty="0">
                  <a:solidFill>
                    <a:schemeClr val="bg1"/>
                  </a:solidFill>
                  <a:latin typeface="HG丸ｺﾞｼｯｸM-PRO" panose="020F0600000000000000" pitchFamily="50" charset="-128"/>
                  <a:ea typeface="HG丸ｺﾞｼｯｸM-PRO" panose="020F0600000000000000" pitchFamily="50" charset="-128"/>
                </a:rPr>
                <a:t>しかける</a:t>
              </a:r>
              <a:r>
                <a:rPr kumimoji="1"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2000" b="1" dirty="0">
                  <a:solidFill>
                    <a:schemeClr val="bg1"/>
                  </a:solidFill>
                  <a:latin typeface="HG丸ｺﾞｼｯｸM-PRO" panose="020F0600000000000000" pitchFamily="50" charset="-128"/>
                  <a:ea typeface="HG丸ｺﾞｼｯｸM-PRO" panose="020F0600000000000000" pitchFamily="50" charset="-128"/>
                </a:rPr>
                <a:t>仕掛ける</a:t>
              </a:r>
              <a:r>
                <a:rPr kumimoji="1"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endParaRPr kumimoji="1" lang="ja-JP" altLang="en-US" sz="2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6" name="テキスト ボックス 15"/>
            <p:cNvSpPr txBox="1"/>
            <p:nvPr/>
          </p:nvSpPr>
          <p:spPr>
            <a:xfrm>
              <a:off x="5183800" y="4609726"/>
              <a:ext cx="2664512" cy="646331"/>
            </a:xfrm>
            <a:prstGeom prst="rect">
              <a:avLst/>
            </a:prstGeom>
            <a:noFill/>
          </p:spPr>
          <p:txBody>
            <a:bodyPr wrap="none" rtlCol="0">
              <a:spAutoFit/>
            </a:bodyPr>
            <a:lstStyle/>
            <a:p>
              <a:r>
                <a:rPr kumimoji="1" lang="ja-JP" altLang="en-US" dirty="0" smtClean="0">
                  <a:solidFill>
                    <a:schemeClr val="bg1"/>
                  </a:solidFill>
                </a:rPr>
                <a:t>・研究機関としての役割</a:t>
              </a:r>
              <a:endParaRPr kumimoji="1" lang="en-US" altLang="ja-JP" dirty="0" smtClean="0">
                <a:solidFill>
                  <a:schemeClr val="bg1"/>
                </a:solidFill>
              </a:endParaRPr>
            </a:p>
            <a:p>
              <a:r>
                <a:rPr kumimoji="1" lang="ja-JP" altLang="en-US" dirty="0" smtClean="0">
                  <a:solidFill>
                    <a:schemeClr val="bg1"/>
                  </a:solidFill>
                </a:rPr>
                <a:t>・「学び」、「気づき」を促す</a:t>
              </a:r>
              <a:endParaRPr kumimoji="1" lang="ja-JP" altLang="en-US" dirty="0">
                <a:solidFill>
                  <a:schemeClr val="bg1"/>
                </a:solidFill>
              </a:endParaRPr>
            </a:p>
          </p:txBody>
        </p:sp>
      </p:grpSp>
      <p:sp>
        <p:nvSpPr>
          <p:cNvPr id="18" name="テキスト ボックス 17"/>
          <p:cNvSpPr txBox="1"/>
          <p:nvPr/>
        </p:nvSpPr>
        <p:spPr>
          <a:xfrm>
            <a:off x="75732" y="-891480"/>
            <a:ext cx="8917826" cy="523220"/>
          </a:xfrm>
          <a:prstGeom prst="rect">
            <a:avLst/>
          </a:prstGeom>
          <a:noFill/>
        </p:spPr>
        <p:txBody>
          <a:bodyPr wrap="none" rtlCol="0">
            <a:spAutoFit/>
          </a:bodyPr>
          <a:lstStyle/>
          <a:p>
            <a:r>
              <a:rPr kumimoji="1" lang="ja-JP" altLang="en-US" sz="2000" dirty="0" smtClean="0"/>
              <a:t>富津ラボを運営していくにあたって</a:t>
            </a:r>
            <a:r>
              <a:rPr kumimoji="1" lang="en-US" altLang="ja-JP" sz="2000" dirty="0" smtClean="0"/>
              <a:t>…</a:t>
            </a:r>
            <a:r>
              <a:rPr kumimoji="1" lang="ja-JP" altLang="en-US" sz="2000" dirty="0" smtClean="0"/>
              <a:t>　→</a:t>
            </a:r>
            <a:r>
              <a:rPr lang="ja-JP" altLang="en-US" sz="2800" dirty="0" smtClean="0">
                <a:solidFill>
                  <a:srgbClr val="C00000"/>
                </a:solidFill>
              </a:rPr>
              <a:t>したてる</a:t>
            </a:r>
            <a:r>
              <a:rPr lang="ja-JP" altLang="en-US" sz="1600" dirty="0" smtClean="0"/>
              <a:t>ために</a:t>
            </a:r>
            <a:r>
              <a:rPr lang="ja-JP" altLang="en-US" sz="2800" dirty="0" smtClean="0">
                <a:solidFill>
                  <a:srgbClr val="FFC000"/>
                </a:solidFill>
              </a:rPr>
              <a:t>しつらえ</a:t>
            </a:r>
            <a:r>
              <a:rPr lang="ja-JP" altLang="en-US" sz="1600" dirty="0" smtClean="0"/>
              <a:t>、</a:t>
            </a:r>
            <a:r>
              <a:rPr lang="ja-JP" altLang="en-US" sz="2800" dirty="0" smtClean="0">
                <a:solidFill>
                  <a:srgbClr val="002060"/>
                </a:solidFill>
              </a:rPr>
              <a:t>しかける</a:t>
            </a:r>
            <a:endParaRPr kumimoji="1" lang="ja-JP" altLang="en-US" sz="2800" dirty="0">
              <a:solidFill>
                <a:srgbClr val="002060"/>
              </a:solidFill>
            </a:endParaRPr>
          </a:p>
        </p:txBody>
      </p:sp>
      <p:grpSp>
        <p:nvGrpSpPr>
          <p:cNvPr id="21" name="グループ化 20"/>
          <p:cNvGrpSpPr/>
          <p:nvPr/>
        </p:nvGrpSpPr>
        <p:grpSpPr>
          <a:xfrm>
            <a:off x="821169" y="1954787"/>
            <a:ext cx="2880000" cy="2880000"/>
            <a:chOff x="827881" y="714287"/>
            <a:chExt cx="2880000" cy="2880000"/>
          </a:xfrm>
        </p:grpSpPr>
        <p:sp>
          <p:nvSpPr>
            <p:cNvPr id="24" name="円/楕円 23"/>
            <p:cNvSpPr/>
            <p:nvPr/>
          </p:nvSpPr>
          <p:spPr>
            <a:xfrm>
              <a:off x="827881" y="714287"/>
              <a:ext cx="2880000" cy="2880000"/>
            </a:xfrm>
            <a:prstGeom prst="ellipse">
              <a:avLst/>
            </a:prstGeom>
            <a:solidFill>
              <a:schemeClr val="accent2">
                <a:alpha val="7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27469" y="1460682"/>
              <a:ext cx="2777361" cy="400110"/>
            </a:xfrm>
            <a:prstGeom prst="rect">
              <a:avLst/>
            </a:prstGeom>
            <a:noFill/>
          </p:spPr>
          <p:txBody>
            <a:bodyPr wrap="square" rtlCol="0">
              <a:spAutoFit/>
            </a:bodyPr>
            <a:lstStyle/>
            <a:p>
              <a:r>
                <a:rPr lang="ja-JP" altLang="en-US" sz="2000" b="1" dirty="0" smtClean="0">
                  <a:solidFill>
                    <a:schemeClr val="bg1"/>
                  </a:solidFill>
                  <a:latin typeface="HG丸ｺﾞｼｯｸM-PRO" panose="020F0600000000000000" pitchFamily="50" charset="-128"/>
                  <a:ea typeface="HG丸ｺﾞｼｯｸM-PRO" panose="020F0600000000000000" pitchFamily="50" charset="-128"/>
                </a:rPr>
                <a:t>したてる</a:t>
              </a:r>
              <a:r>
                <a:rPr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r>
                <a:rPr lang="ja-JP" altLang="en-US" sz="2000" b="1" dirty="0" smtClean="0">
                  <a:solidFill>
                    <a:schemeClr val="bg1"/>
                  </a:solidFill>
                  <a:latin typeface="HG丸ｺﾞｼｯｸM-PRO" panose="020F0600000000000000" pitchFamily="50" charset="-128"/>
                  <a:ea typeface="HG丸ｺﾞｼｯｸM-PRO" panose="020F0600000000000000" pitchFamily="50" charset="-128"/>
                </a:rPr>
                <a:t>仕立てる</a:t>
              </a:r>
              <a:r>
                <a:rPr lang="en-US" altLang="ja-JP" sz="2000" b="1" dirty="0" smtClean="0">
                  <a:solidFill>
                    <a:schemeClr val="bg1"/>
                  </a:solidFill>
                  <a:latin typeface="HG丸ｺﾞｼｯｸM-PRO" panose="020F0600000000000000" pitchFamily="50" charset="-128"/>
                  <a:ea typeface="HG丸ｺﾞｼｯｸM-PRO" panose="020F0600000000000000" pitchFamily="50" charset="-128"/>
                </a:rPr>
                <a:t>】</a:t>
              </a:r>
              <a:endParaRPr kumimoji="1" lang="ja-JP" altLang="en-US" sz="2000" b="1" dirty="0">
                <a:solidFill>
                  <a:schemeClr val="bg1"/>
                </a:solidFill>
                <a:latin typeface="HG丸ｺﾞｼｯｸM-PRO" panose="020F0600000000000000" pitchFamily="50" charset="-128"/>
                <a:ea typeface="HG丸ｺﾞｼｯｸM-PRO" panose="020F0600000000000000" pitchFamily="50" charset="-128"/>
              </a:endParaRPr>
            </a:p>
          </p:txBody>
        </p:sp>
        <p:sp>
          <p:nvSpPr>
            <p:cNvPr id="17" name="テキスト ボックス 16"/>
            <p:cNvSpPr txBox="1"/>
            <p:nvPr/>
          </p:nvSpPr>
          <p:spPr>
            <a:xfrm>
              <a:off x="946519" y="1967729"/>
              <a:ext cx="2730235" cy="923330"/>
            </a:xfrm>
            <a:prstGeom prst="rect">
              <a:avLst/>
            </a:prstGeom>
            <a:noFill/>
          </p:spPr>
          <p:txBody>
            <a:bodyPr wrap="none" rtlCol="0">
              <a:spAutoFit/>
            </a:bodyPr>
            <a:lstStyle/>
            <a:p>
              <a:r>
                <a:rPr kumimoji="1" lang="ja-JP" altLang="en-US" dirty="0" smtClean="0">
                  <a:solidFill>
                    <a:schemeClr val="bg1"/>
                  </a:solidFill>
                </a:rPr>
                <a:t>・地域住民の思考をつなぐ</a:t>
              </a:r>
              <a:endParaRPr kumimoji="1" lang="en-US" altLang="ja-JP" dirty="0" smtClean="0">
                <a:solidFill>
                  <a:schemeClr val="bg1"/>
                </a:solidFill>
              </a:endParaRPr>
            </a:p>
            <a:p>
              <a:r>
                <a:rPr kumimoji="1" lang="ja-JP" altLang="en-US" dirty="0" smtClean="0">
                  <a:solidFill>
                    <a:schemeClr val="bg1"/>
                  </a:solidFill>
                </a:rPr>
                <a:t>・地域住民だけ</a:t>
              </a:r>
              <a:r>
                <a:rPr kumimoji="1" lang="ja-JP" altLang="en-US" dirty="0" smtClean="0">
                  <a:solidFill>
                    <a:schemeClr val="bg1"/>
                  </a:solidFill>
                </a:rPr>
                <a:t>で</a:t>
              </a:r>
              <a:endParaRPr kumimoji="1" lang="en-US" altLang="ja-JP" dirty="0" smtClean="0">
                <a:solidFill>
                  <a:schemeClr val="bg1"/>
                </a:solidFill>
              </a:endParaRPr>
            </a:p>
            <a:p>
              <a:r>
                <a:rPr lang="ja-JP" altLang="en-US" dirty="0">
                  <a:solidFill>
                    <a:schemeClr val="bg1"/>
                  </a:solidFill>
                </a:rPr>
                <a:t> </a:t>
              </a:r>
              <a:r>
                <a:rPr lang="ja-JP" altLang="en-US" dirty="0" smtClean="0">
                  <a:solidFill>
                    <a:schemeClr val="bg1"/>
                  </a:solidFill>
                </a:rPr>
                <a:t> </a:t>
              </a:r>
              <a:r>
                <a:rPr kumimoji="1" lang="ja-JP" altLang="en-US" dirty="0" smtClean="0">
                  <a:solidFill>
                    <a:schemeClr val="bg1"/>
                  </a:solidFill>
                </a:rPr>
                <a:t>運営</a:t>
              </a:r>
              <a:r>
                <a:rPr kumimoji="1" lang="ja-JP" altLang="en-US" dirty="0" smtClean="0">
                  <a:solidFill>
                    <a:schemeClr val="bg1"/>
                  </a:solidFill>
                </a:rPr>
                <a:t>できるようになる</a:t>
              </a:r>
              <a:endParaRPr kumimoji="1" lang="ja-JP" altLang="en-US" dirty="0">
                <a:solidFill>
                  <a:schemeClr val="bg1"/>
                </a:solidFill>
              </a:endParaRPr>
            </a:p>
          </p:txBody>
        </p:sp>
      </p:grpSp>
      <p:sp>
        <p:nvSpPr>
          <p:cNvPr id="22" name="右矢印 21"/>
          <p:cNvSpPr/>
          <p:nvPr/>
        </p:nvSpPr>
        <p:spPr>
          <a:xfrm rot="19779222">
            <a:off x="4149440" y="2430705"/>
            <a:ext cx="770407" cy="50017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rot="1628779">
            <a:off x="4149141" y="4087688"/>
            <a:ext cx="770407" cy="500174"/>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5241835"/>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5724644"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富津</a:t>
            </a:r>
            <a:r>
              <a:rPr lang="ja-JP" altLang="en-US" sz="2400" dirty="0" smtClean="0">
                <a:latin typeface="HG丸ｺﾞｼｯｸM-PRO" pitchFamily="50" charset="-128"/>
                <a:ea typeface="HG丸ｺﾞｼｯｸM-PRO" pitchFamily="50" charset="-128"/>
              </a:rPr>
              <a:t>地区における</a:t>
            </a:r>
            <a:r>
              <a:rPr kumimoji="1" lang="ja-JP" altLang="en-US" sz="2400" dirty="0" smtClean="0">
                <a:latin typeface="HG丸ｺﾞｼｯｸM-PRO" pitchFamily="50" charset="-128"/>
                <a:ea typeface="HG丸ｺﾞｼｯｸM-PRO" pitchFamily="50" charset="-128"/>
              </a:rPr>
              <a:t>これまでの取り組み　</a:t>
            </a:r>
            <a:endParaRPr kumimoji="1" lang="ja-JP" altLang="en-US" sz="2400" dirty="0">
              <a:latin typeface="HG丸ｺﾞｼｯｸM-PRO" pitchFamily="50" charset="-128"/>
              <a:ea typeface="HG丸ｺﾞｼｯｸM-PRO" pitchFamily="50" charset="-128"/>
            </a:endParaRPr>
          </a:p>
        </p:txBody>
      </p:sp>
      <p:pic>
        <p:nvPicPr>
          <p:cNvPr id="6147" name="Picture 3" descr="Y:\04　イベント\2013年度\131101 公共政策コンペ\pptの写真\IMG_857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5396"/>
            <a:ext cx="4572102" cy="305829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04　イベント\2013年度\131101 公共政策コンペ\pptの写真\IMGP76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178" y="555396"/>
            <a:ext cx="4571822" cy="3058299"/>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Y:\04　イベント\2013年度\131101 公共政策コンペ\pptの写真\DSC_33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8" y="3446259"/>
            <a:ext cx="4584162" cy="303590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Y:\04　イベント\2013年度\131101 公共政策コンペ\pptの写真\IMG_76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5340" y="3454611"/>
            <a:ext cx="4579021" cy="3054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51450"/>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cstate="print">
            <a:extLst>
              <a:ext uri="{28A0092B-C50C-407E-A947-70E740481C1C}">
                <a14:useLocalDpi xmlns:a14="http://schemas.microsoft.com/office/drawing/2010/main" val="0"/>
              </a:ext>
            </a:extLst>
          </a:blip>
          <a:srcRect t="3776"/>
          <a:stretch/>
        </p:blipFill>
        <p:spPr>
          <a:xfrm>
            <a:off x="0" y="620687"/>
            <a:ext cx="9144000" cy="5865837"/>
          </a:xfrm>
          <a:prstGeom prst="rect">
            <a:avLst/>
          </a:prstGeom>
        </p:spPr>
      </p:pic>
      <p:pic>
        <p:nvPicPr>
          <p:cNvPr id="1026" name="Picture 2" descr="Z:\03　写真\2013 10月\131005 「10年後の自分へ」調査\haruno\IMG_8522.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64904" y="2924944"/>
            <a:ext cx="2769170" cy="184611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Z:\03　写真\2013 10月\131005 「10年後の自分へ」調査\haruno\IMG_852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64904" y="836712"/>
            <a:ext cx="2808313" cy="1872208"/>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366508" y="5805264"/>
            <a:ext cx="8424936" cy="646331"/>
          </a:xfrm>
          <a:prstGeom prst="rect">
            <a:avLst/>
          </a:prstGeom>
          <a:noFill/>
        </p:spPr>
        <p:txBody>
          <a:bodyPr wrap="square" rtlCol="0">
            <a:spAutoFit/>
          </a:bodyPr>
          <a:lstStyle/>
          <a:p>
            <a:r>
              <a:rPr kumimoji="1" lang="ja-JP" altLang="en-US" dirty="0" smtClean="0">
                <a:solidFill>
                  <a:schemeClr val="bg1"/>
                </a:solidFill>
              </a:rPr>
              <a:t>平成</a:t>
            </a:r>
            <a:r>
              <a:rPr kumimoji="1" lang="en-US" altLang="ja-JP" dirty="0" smtClean="0">
                <a:solidFill>
                  <a:schemeClr val="bg1"/>
                </a:solidFill>
              </a:rPr>
              <a:t>23</a:t>
            </a:r>
            <a:r>
              <a:rPr kumimoji="1" lang="ja-JP" altLang="en-US" dirty="0" smtClean="0">
                <a:solidFill>
                  <a:schemeClr val="bg1"/>
                </a:solidFill>
              </a:rPr>
              <a:t>年度をもって閉校した富津小学校の旧教頭住宅を熊本大学地域風土計画研究室の天草研究拠点として借りているものである。</a:t>
            </a:r>
            <a:endParaRPr kumimoji="1" lang="ja-JP" altLang="en-US" dirty="0">
              <a:solidFill>
                <a:schemeClr val="bg1"/>
              </a:solidFill>
            </a:endParaRPr>
          </a:p>
        </p:txBody>
      </p:sp>
      <p:sp>
        <p:nvSpPr>
          <p:cNvPr id="5" name="テキスト ボックス 4"/>
          <p:cNvSpPr txBox="1"/>
          <p:nvPr/>
        </p:nvSpPr>
        <p:spPr>
          <a:xfrm>
            <a:off x="-3204864" y="-184666"/>
            <a:ext cx="1744388" cy="369332"/>
          </a:xfrm>
          <a:prstGeom prst="rect">
            <a:avLst/>
          </a:prstGeom>
          <a:noFill/>
        </p:spPr>
        <p:txBody>
          <a:bodyPr wrap="none" rtlCol="0">
            <a:spAutoFit/>
          </a:bodyPr>
          <a:lstStyle/>
          <a:p>
            <a:r>
              <a:rPr kumimoji="1" lang="ja-JP" altLang="en-US" b="1" dirty="0" smtClean="0"/>
              <a:t>富津ラボ全体図</a:t>
            </a:r>
            <a:endParaRPr kumimoji="1" lang="ja-JP" altLang="en-US" b="1" dirty="0"/>
          </a:p>
        </p:txBody>
      </p:sp>
      <p:sp>
        <p:nvSpPr>
          <p:cNvPr id="8" name="テキスト ボックス 7"/>
          <p:cNvSpPr txBox="1"/>
          <p:nvPr/>
        </p:nvSpPr>
        <p:spPr>
          <a:xfrm>
            <a:off x="-3094257" y="109840"/>
            <a:ext cx="1523174" cy="369332"/>
          </a:xfrm>
          <a:prstGeom prst="rect">
            <a:avLst/>
          </a:prstGeom>
          <a:noFill/>
        </p:spPr>
        <p:txBody>
          <a:bodyPr wrap="none" rtlCol="0">
            <a:spAutoFit/>
          </a:bodyPr>
          <a:lstStyle/>
          <a:p>
            <a:r>
              <a:rPr kumimoji="1" lang="ja-JP" altLang="en-US" b="1" dirty="0" smtClean="0"/>
              <a:t>富津ラボ看板</a:t>
            </a:r>
            <a:endParaRPr kumimoji="1" lang="ja-JP" altLang="en-US" b="1" dirty="0"/>
          </a:p>
        </p:txBody>
      </p:sp>
      <p:sp>
        <p:nvSpPr>
          <p:cNvPr id="9" name="テキスト ボックス 8"/>
          <p:cNvSpPr txBox="1"/>
          <p:nvPr/>
        </p:nvSpPr>
        <p:spPr>
          <a:xfrm>
            <a:off x="229844" y="63674"/>
            <a:ext cx="2031325"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富津ラボとは</a:t>
            </a:r>
            <a:endParaRPr kumimoji="1" lang="ja-JP" altLang="en-US" sz="2400" dirty="0">
              <a:latin typeface="HG丸ｺﾞｼｯｸM-PRO" pitchFamily="50" charset="-128"/>
              <a:ea typeface="HG丸ｺﾞｼｯｸM-PRO" pitchFamily="50" charset="-128"/>
            </a:endParaRPr>
          </a:p>
        </p:txBody>
      </p:sp>
      <p:sp>
        <p:nvSpPr>
          <p:cNvPr id="10" name="テキスト ボックス 9"/>
          <p:cNvSpPr txBox="1"/>
          <p:nvPr/>
        </p:nvSpPr>
        <p:spPr>
          <a:xfrm>
            <a:off x="2987824" y="7245424"/>
            <a:ext cx="8424936" cy="2585323"/>
          </a:xfrm>
          <a:prstGeom prst="rect">
            <a:avLst/>
          </a:prstGeom>
          <a:noFill/>
        </p:spPr>
        <p:txBody>
          <a:bodyPr wrap="square" rtlCol="0">
            <a:spAutoFit/>
          </a:bodyPr>
          <a:lstStyle/>
          <a:p>
            <a:r>
              <a:rPr lang="ja-JP" altLang="ja-JP" dirty="0" smtClean="0"/>
              <a:t>富津</a:t>
            </a:r>
            <a:r>
              <a:rPr lang="ja-JP" altLang="ja-JP" dirty="0"/>
              <a:t>ラボは、平成</a:t>
            </a:r>
            <a:r>
              <a:rPr lang="en-US" altLang="ja-JP" dirty="0"/>
              <a:t>24</a:t>
            </a:r>
            <a:r>
              <a:rPr lang="ja-JP" altLang="ja-JP" dirty="0"/>
              <a:t>年</a:t>
            </a:r>
            <a:r>
              <a:rPr lang="en-US" altLang="ja-JP" dirty="0"/>
              <a:t>9</a:t>
            </a:r>
            <a:r>
              <a:rPr lang="ja-JP" altLang="ja-JP" dirty="0"/>
              <a:t>月</a:t>
            </a:r>
            <a:r>
              <a:rPr lang="en-US" altLang="ja-JP" dirty="0"/>
              <a:t>1</a:t>
            </a:r>
            <a:r>
              <a:rPr lang="ja-JP" altLang="ja-JP" dirty="0"/>
              <a:t>日をもって開所した熊本大学政策創造研究教育センターの地域マネジメントの研究拠点である。平成</a:t>
            </a:r>
            <a:r>
              <a:rPr lang="en-US" altLang="ja-JP" dirty="0"/>
              <a:t>24</a:t>
            </a:r>
            <a:r>
              <a:rPr lang="ja-JP" altLang="ja-JP" dirty="0"/>
              <a:t>年</a:t>
            </a:r>
            <a:r>
              <a:rPr lang="en-US" altLang="ja-JP" dirty="0"/>
              <a:t>4</a:t>
            </a:r>
            <a:r>
              <a:rPr lang="ja-JP" altLang="ja-JP" dirty="0"/>
              <a:t>月地元から天草市に対して地域風土計画研究室の研究拠点設置の依頼があったことに端を発し、天草市が閉校後の教頭先生の旧教員住宅の貸与を検討・実行の末に設置された。主に地域風土計画研究室の地域マネジメント研究やラボのイベントとして</a:t>
            </a:r>
            <a:r>
              <a:rPr lang="en-US" altLang="ja-JP" dirty="0"/>
              <a:t>WS</a:t>
            </a:r>
            <a:r>
              <a:rPr lang="ja-JP" altLang="ja-JP" dirty="0"/>
              <a:t>等を開催するなど地域づくりの実践のための拠点および宿泊場所として利用されてきた。また地域住民と大学、行政の会合や食事会の場としても利用されている。富津ラボを通して行われる活動や地域のイベントへの学生の参加、週末に学生が多くいるという状況から富津地域における富津ラボの認知度も徐々に向上している状況である。</a:t>
            </a:r>
            <a:endParaRPr kumimoji="1" lang="ja-JP" altLang="en-US" dirty="0"/>
          </a:p>
        </p:txBody>
      </p:sp>
    </p:spTree>
    <p:extLst>
      <p:ext uri="{BB962C8B-B14F-4D97-AF65-F5344CB8AC3E}">
        <p14:creationId xmlns:p14="http://schemas.microsoft.com/office/powerpoint/2010/main" val="1449184592"/>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4" y="63674"/>
            <a:ext cx="2954655" cy="461665"/>
          </a:xfrm>
          <a:prstGeom prst="rect">
            <a:avLst/>
          </a:prstGeom>
          <a:noFill/>
        </p:spPr>
        <p:txBody>
          <a:bodyPr wrap="none" rtlCol="0">
            <a:spAutoFit/>
          </a:bodyPr>
          <a:lstStyle/>
          <a:p>
            <a:r>
              <a:rPr lang="ja-JP" altLang="en-US" sz="2400" dirty="0" smtClean="0">
                <a:latin typeface="HG丸ｺﾞｼｯｸM-PRO" pitchFamily="50" charset="-128"/>
                <a:ea typeface="HG丸ｺﾞｼｯｸM-PRO" pitchFamily="50" charset="-128"/>
              </a:rPr>
              <a:t>富津地区のこれから</a:t>
            </a:r>
            <a:endParaRPr kumimoji="1" lang="ja-JP" altLang="en-US" sz="2400" dirty="0">
              <a:latin typeface="HG丸ｺﾞｼｯｸM-PRO" pitchFamily="50" charset="-128"/>
              <a:ea typeface="HG丸ｺﾞｼｯｸM-PRO" pitchFamily="50" charset="-128"/>
            </a:endParaRPr>
          </a:p>
        </p:txBody>
      </p:sp>
      <p:grpSp>
        <p:nvGrpSpPr>
          <p:cNvPr id="4" name="グループ化 3"/>
          <p:cNvGrpSpPr/>
          <p:nvPr/>
        </p:nvGrpSpPr>
        <p:grpSpPr>
          <a:xfrm>
            <a:off x="456284" y="2111346"/>
            <a:ext cx="8196422" cy="4065297"/>
            <a:chOff x="480034" y="1471324"/>
            <a:chExt cx="6601016" cy="3274001"/>
          </a:xfrm>
        </p:grpSpPr>
        <p:sp>
          <p:nvSpPr>
            <p:cNvPr id="5" name="フリーフォーム 4"/>
            <p:cNvSpPr/>
            <p:nvPr/>
          </p:nvSpPr>
          <p:spPr>
            <a:xfrm>
              <a:off x="775140" y="3127507"/>
              <a:ext cx="6305910" cy="0"/>
            </a:xfrm>
            <a:custGeom>
              <a:avLst/>
              <a:gdLst>
                <a:gd name="connsiteX0" fmla="*/ 0 w 6305910"/>
                <a:gd name="connsiteY0" fmla="*/ 0 h 0"/>
                <a:gd name="connsiteX1" fmla="*/ 6305910 w 6305910"/>
                <a:gd name="connsiteY1" fmla="*/ 0 h 0"/>
              </a:gdLst>
              <a:ahLst/>
              <a:cxnLst>
                <a:cxn ang="0">
                  <a:pos x="connsiteX0" y="connsiteY0"/>
                </a:cxn>
                <a:cxn ang="0">
                  <a:pos x="connsiteX1" y="connsiteY1"/>
                </a:cxn>
              </a:cxnLst>
              <a:rect l="l" t="t" r="r" b="b"/>
              <a:pathLst>
                <a:path w="6305910">
                  <a:moveTo>
                    <a:pt x="0" y="0"/>
                  </a:moveTo>
                  <a:lnTo>
                    <a:pt x="6305910" y="0"/>
                  </a:lnTo>
                </a:path>
              </a:pathLst>
            </a:custGeom>
            <a:noFill/>
            <a:ln>
              <a:solidFill>
                <a:schemeClr val="tx1"/>
              </a:solidFill>
              <a:headEnd type="ova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5"/>
            <p:cNvSpPr/>
            <p:nvPr/>
          </p:nvSpPr>
          <p:spPr>
            <a:xfrm>
              <a:off x="783767" y="3123558"/>
              <a:ext cx="6176513" cy="1621767"/>
            </a:xfrm>
            <a:custGeom>
              <a:avLst/>
              <a:gdLst>
                <a:gd name="connsiteX0" fmla="*/ 0 w 6176513"/>
                <a:gd name="connsiteY0" fmla="*/ 0 h 1621767"/>
                <a:gd name="connsiteX1" fmla="*/ 4408098 w 6176513"/>
                <a:gd name="connsiteY1" fmla="*/ 724619 h 1621767"/>
                <a:gd name="connsiteX2" fmla="*/ 6176513 w 6176513"/>
                <a:gd name="connsiteY2" fmla="*/ 1621767 h 1621767"/>
              </a:gdLst>
              <a:ahLst/>
              <a:cxnLst>
                <a:cxn ang="0">
                  <a:pos x="connsiteX0" y="connsiteY0"/>
                </a:cxn>
                <a:cxn ang="0">
                  <a:pos x="connsiteX1" y="connsiteY1"/>
                </a:cxn>
                <a:cxn ang="0">
                  <a:pos x="connsiteX2" y="connsiteY2"/>
                </a:cxn>
              </a:cxnLst>
              <a:rect l="l" t="t" r="r" b="b"/>
              <a:pathLst>
                <a:path w="6176513" h="1621767">
                  <a:moveTo>
                    <a:pt x="0" y="0"/>
                  </a:moveTo>
                  <a:cubicBezTo>
                    <a:pt x="1689339" y="227162"/>
                    <a:pt x="3378679" y="454324"/>
                    <a:pt x="4408098" y="724619"/>
                  </a:cubicBezTo>
                  <a:cubicBezTo>
                    <a:pt x="5437517" y="994914"/>
                    <a:pt x="5807015" y="1308340"/>
                    <a:pt x="6176513" y="1621767"/>
                  </a:cubicBezTo>
                </a:path>
              </a:pathLst>
            </a:custGeom>
            <a:noFill/>
            <a:ln>
              <a:solidFill>
                <a:srgbClr val="0070C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フリーフォーム 6"/>
            <p:cNvSpPr/>
            <p:nvPr/>
          </p:nvSpPr>
          <p:spPr>
            <a:xfrm flipH="1">
              <a:off x="4877805" y="2816596"/>
              <a:ext cx="50188" cy="884124"/>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7"/>
            <p:cNvSpPr/>
            <p:nvPr/>
          </p:nvSpPr>
          <p:spPr>
            <a:xfrm>
              <a:off x="5248085" y="2803284"/>
              <a:ext cx="50188" cy="976886"/>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8"/>
            <p:cNvSpPr/>
            <p:nvPr/>
          </p:nvSpPr>
          <p:spPr>
            <a:xfrm>
              <a:off x="5538358" y="2785700"/>
              <a:ext cx="50188" cy="1067420"/>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9"/>
            <p:cNvSpPr/>
            <p:nvPr/>
          </p:nvSpPr>
          <p:spPr>
            <a:xfrm>
              <a:off x="5898398" y="2760164"/>
              <a:ext cx="50188" cy="1245356"/>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10"/>
            <p:cNvSpPr/>
            <p:nvPr/>
          </p:nvSpPr>
          <p:spPr>
            <a:xfrm>
              <a:off x="6258438" y="2739985"/>
              <a:ext cx="50188" cy="1417934"/>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フリーフォーム 11"/>
            <p:cNvSpPr/>
            <p:nvPr/>
          </p:nvSpPr>
          <p:spPr>
            <a:xfrm>
              <a:off x="6690486" y="2695458"/>
              <a:ext cx="50188" cy="1728193"/>
            </a:xfrm>
            <a:custGeom>
              <a:avLst/>
              <a:gdLst>
                <a:gd name="connsiteX0" fmla="*/ 0 w 0"/>
                <a:gd name="connsiteY0" fmla="*/ 414338 h 414338"/>
                <a:gd name="connsiteX1" fmla="*/ 0 w 0"/>
                <a:gd name="connsiteY1" fmla="*/ 0 h 414338"/>
              </a:gdLst>
              <a:ahLst/>
              <a:cxnLst>
                <a:cxn ang="0">
                  <a:pos x="connsiteX0" y="connsiteY0"/>
                </a:cxn>
                <a:cxn ang="0">
                  <a:pos x="connsiteX1" y="connsiteY1"/>
                </a:cxn>
              </a:cxnLst>
              <a:rect l="l" t="t" r="r" b="b"/>
              <a:pathLst>
                <a:path h="414338">
                  <a:moveTo>
                    <a:pt x="0" y="414338"/>
                  </a:moveTo>
                  <a:lnTo>
                    <a:pt x="0" y="0"/>
                  </a:lnTo>
                </a:path>
              </a:pathLst>
            </a:custGeom>
            <a:noFill/>
            <a:ln w="12700">
              <a:solidFill>
                <a:srgbClr val="00B050"/>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80034" y="2938892"/>
              <a:ext cx="261610" cy="369332"/>
            </a:xfrm>
            <a:prstGeom prst="rect">
              <a:avLst/>
            </a:prstGeom>
            <a:noFill/>
          </p:spPr>
          <p:txBody>
            <a:bodyPr wrap="none" rtlCol="0">
              <a:spAutoFit/>
            </a:bodyPr>
            <a:lstStyle/>
            <a:p>
              <a:r>
                <a:rPr lang="en-US" altLang="ja-JP" dirty="0"/>
                <a:t>t</a:t>
              </a:r>
              <a:endParaRPr kumimoji="1" lang="ja-JP" altLang="en-US" dirty="0"/>
            </a:p>
          </p:txBody>
        </p:sp>
        <p:sp>
          <p:nvSpPr>
            <p:cNvPr id="14" name="テキスト ボックス 13"/>
            <p:cNvSpPr txBox="1"/>
            <p:nvPr/>
          </p:nvSpPr>
          <p:spPr>
            <a:xfrm>
              <a:off x="511897" y="2695458"/>
              <a:ext cx="543739" cy="307777"/>
            </a:xfrm>
            <a:prstGeom prst="rect">
              <a:avLst/>
            </a:prstGeom>
            <a:noFill/>
          </p:spPr>
          <p:txBody>
            <a:bodyPr wrap="none" rtlCol="0">
              <a:spAutoFit/>
            </a:bodyPr>
            <a:lstStyle/>
            <a:p>
              <a:r>
                <a:rPr kumimoji="1" lang="ja-JP" altLang="en-US" sz="1400" b="1" dirty="0" smtClean="0"/>
                <a:t>現在</a:t>
              </a:r>
              <a:endParaRPr kumimoji="1" lang="ja-JP" altLang="en-US" sz="1400" b="1" dirty="0"/>
            </a:p>
          </p:txBody>
        </p:sp>
        <p:sp>
          <p:nvSpPr>
            <p:cNvPr id="15" name="フリーフォーム 14"/>
            <p:cNvSpPr/>
            <p:nvPr/>
          </p:nvSpPr>
          <p:spPr>
            <a:xfrm>
              <a:off x="770827" y="2943481"/>
              <a:ext cx="0" cy="158750"/>
            </a:xfrm>
            <a:custGeom>
              <a:avLst/>
              <a:gdLst>
                <a:gd name="connsiteX0" fmla="*/ 0 w 0"/>
                <a:gd name="connsiteY0" fmla="*/ 158750 h 158750"/>
                <a:gd name="connsiteX1" fmla="*/ 0 w 0"/>
                <a:gd name="connsiteY1" fmla="*/ 0 h 158750"/>
              </a:gdLst>
              <a:ahLst/>
              <a:cxnLst>
                <a:cxn ang="0">
                  <a:pos x="connsiteX0" y="connsiteY0"/>
                </a:cxn>
                <a:cxn ang="0">
                  <a:pos x="connsiteX1" y="connsiteY1"/>
                </a:cxn>
              </a:cxnLst>
              <a:rect l="l" t="t" r="r" b="b"/>
              <a:pathLst>
                <a:path h="158750">
                  <a:moveTo>
                    <a:pt x="0" y="158750"/>
                  </a:moveTo>
                  <a:lnTo>
                    <a:pt x="0" y="0"/>
                  </a:ln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2230459" y="1471324"/>
              <a:ext cx="1569660" cy="369332"/>
            </a:xfrm>
            <a:prstGeom prst="rect">
              <a:avLst/>
            </a:prstGeom>
            <a:noFill/>
          </p:spPr>
          <p:txBody>
            <a:bodyPr wrap="none" rtlCol="0">
              <a:spAutoFit/>
            </a:bodyPr>
            <a:lstStyle/>
            <a:p>
              <a:r>
                <a:rPr lang="ja-JP" altLang="en-US" dirty="0">
                  <a:solidFill>
                    <a:srgbClr val="FF0000"/>
                  </a:solidFill>
                </a:rPr>
                <a:t>地域力</a:t>
              </a:r>
              <a:r>
                <a:rPr lang="ja-JP" altLang="en-US" dirty="0" smtClean="0">
                  <a:solidFill>
                    <a:srgbClr val="FF0000"/>
                  </a:solidFill>
                </a:rPr>
                <a:t>の維持</a:t>
              </a:r>
              <a:endParaRPr kumimoji="1" lang="ja-JP" altLang="en-US" dirty="0">
                <a:solidFill>
                  <a:srgbClr val="FF0000"/>
                </a:solidFill>
              </a:endParaRPr>
            </a:p>
          </p:txBody>
        </p:sp>
        <p:sp>
          <p:nvSpPr>
            <p:cNvPr id="17" name="テキスト ボックス 16"/>
            <p:cNvSpPr txBox="1"/>
            <p:nvPr/>
          </p:nvSpPr>
          <p:spPr>
            <a:xfrm>
              <a:off x="2486675" y="1840656"/>
              <a:ext cx="2121093" cy="738664"/>
            </a:xfrm>
            <a:prstGeom prst="rect">
              <a:avLst/>
            </a:prstGeom>
            <a:noFill/>
          </p:spPr>
          <p:txBody>
            <a:bodyPr wrap="none" rtlCol="0">
              <a:spAutoFit/>
            </a:bodyPr>
            <a:lstStyle/>
            <a:p>
              <a:r>
                <a:rPr kumimoji="1" lang="ja-JP" altLang="en-US" sz="1400" b="1" dirty="0" smtClean="0"/>
                <a:t>アクションが起こせる環境</a:t>
              </a:r>
              <a:endParaRPr kumimoji="1" lang="en-US" altLang="ja-JP" sz="1400" b="1" dirty="0" smtClean="0"/>
            </a:p>
            <a:p>
              <a:r>
                <a:rPr lang="ja-JP" altLang="en-US" sz="1400" b="1" dirty="0" smtClean="0"/>
                <a:t>地域経営の改善</a:t>
              </a:r>
              <a:endParaRPr lang="en-US" altLang="ja-JP" sz="1400" b="1" dirty="0" smtClean="0"/>
            </a:p>
            <a:p>
              <a:r>
                <a:rPr lang="ja-JP" altLang="en-US" sz="1400" b="1" dirty="0"/>
                <a:t>若い世代</a:t>
              </a:r>
              <a:r>
                <a:rPr lang="ja-JP" altLang="en-US" sz="1400" b="1" dirty="0" smtClean="0"/>
                <a:t>の活躍　</a:t>
              </a:r>
              <a:r>
                <a:rPr kumimoji="1" lang="en-US" altLang="ja-JP" sz="1400" b="1" dirty="0" smtClean="0"/>
                <a:t>etc…</a:t>
              </a:r>
              <a:endParaRPr kumimoji="1" lang="ja-JP" altLang="en-US" sz="1400" b="1" dirty="0"/>
            </a:p>
          </p:txBody>
        </p:sp>
        <p:sp>
          <p:nvSpPr>
            <p:cNvPr id="18" name="テキスト ボックス 17"/>
            <p:cNvSpPr txBox="1"/>
            <p:nvPr/>
          </p:nvSpPr>
          <p:spPr>
            <a:xfrm>
              <a:off x="2304838" y="3646728"/>
              <a:ext cx="1569660" cy="369332"/>
            </a:xfrm>
            <a:prstGeom prst="rect">
              <a:avLst/>
            </a:prstGeom>
            <a:noFill/>
          </p:spPr>
          <p:txBody>
            <a:bodyPr wrap="none" rtlCol="0">
              <a:spAutoFit/>
            </a:bodyPr>
            <a:lstStyle/>
            <a:p>
              <a:r>
                <a:rPr lang="ja-JP" altLang="en-US" dirty="0">
                  <a:solidFill>
                    <a:srgbClr val="0070C0"/>
                  </a:solidFill>
                </a:rPr>
                <a:t>地域力</a:t>
              </a:r>
              <a:r>
                <a:rPr lang="ja-JP" altLang="en-US" dirty="0" smtClean="0">
                  <a:solidFill>
                    <a:srgbClr val="0070C0"/>
                  </a:solidFill>
                </a:rPr>
                <a:t>の</a:t>
              </a:r>
              <a:r>
                <a:rPr lang="ja-JP" altLang="en-US" dirty="0">
                  <a:solidFill>
                    <a:srgbClr val="0070C0"/>
                  </a:solidFill>
                </a:rPr>
                <a:t>低下</a:t>
              </a:r>
              <a:endParaRPr kumimoji="1" lang="ja-JP" altLang="en-US" dirty="0">
                <a:solidFill>
                  <a:srgbClr val="0070C0"/>
                </a:solidFill>
              </a:endParaRPr>
            </a:p>
          </p:txBody>
        </p:sp>
        <p:sp>
          <p:nvSpPr>
            <p:cNvPr id="19" name="テキスト ボックス 18"/>
            <p:cNvSpPr txBox="1"/>
            <p:nvPr/>
          </p:nvSpPr>
          <p:spPr>
            <a:xfrm>
              <a:off x="2564520" y="4005519"/>
              <a:ext cx="1913922" cy="738664"/>
            </a:xfrm>
            <a:prstGeom prst="rect">
              <a:avLst/>
            </a:prstGeom>
            <a:noFill/>
          </p:spPr>
          <p:txBody>
            <a:bodyPr wrap="none" rtlCol="0">
              <a:spAutoFit/>
            </a:bodyPr>
            <a:lstStyle/>
            <a:p>
              <a:r>
                <a:rPr kumimoji="1" lang="ja-JP" altLang="en-US" sz="1400" b="1" dirty="0" smtClean="0"/>
                <a:t>人口の減少</a:t>
              </a:r>
              <a:endParaRPr kumimoji="1" lang="en-US" altLang="ja-JP" sz="1400" b="1" dirty="0" smtClean="0"/>
            </a:p>
            <a:p>
              <a:r>
                <a:rPr lang="ja-JP" altLang="en-US" sz="1400" b="1" dirty="0"/>
                <a:t>経済</a:t>
              </a:r>
              <a:r>
                <a:rPr lang="ja-JP" altLang="en-US" sz="1400" b="1" dirty="0" smtClean="0"/>
                <a:t>状況の悪化</a:t>
              </a:r>
              <a:endParaRPr lang="en-US" altLang="ja-JP" sz="1400" b="1" dirty="0" smtClean="0"/>
            </a:p>
            <a:p>
              <a:r>
                <a:rPr lang="ja-JP" altLang="en-US" sz="1400" b="1" dirty="0"/>
                <a:t>村</a:t>
              </a:r>
              <a:r>
                <a:rPr lang="ja-JP" altLang="en-US" sz="1400" b="1" dirty="0" smtClean="0"/>
                <a:t>や集落の消滅　</a:t>
              </a:r>
              <a:r>
                <a:rPr kumimoji="1" lang="en-US" altLang="ja-JP" sz="1400" b="1" dirty="0" smtClean="0"/>
                <a:t>etc…</a:t>
              </a:r>
              <a:endParaRPr kumimoji="1" lang="ja-JP" altLang="en-US" sz="1400" b="1" dirty="0"/>
            </a:p>
          </p:txBody>
        </p:sp>
        <p:sp>
          <p:nvSpPr>
            <p:cNvPr id="20" name="フリーフォーム 19"/>
            <p:cNvSpPr/>
            <p:nvPr/>
          </p:nvSpPr>
          <p:spPr>
            <a:xfrm>
              <a:off x="783766" y="2648281"/>
              <a:ext cx="6258465" cy="475277"/>
            </a:xfrm>
            <a:custGeom>
              <a:avLst/>
              <a:gdLst>
                <a:gd name="connsiteX0" fmla="*/ 0 w 6228272"/>
                <a:gd name="connsiteY0" fmla="*/ 353683 h 353683"/>
                <a:gd name="connsiteX1" fmla="*/ 6228272 w 6228272"/>
                <a:gd name="connsiteY1" fmla="*/ 0 h 353683"/>
              </a:gdLst>
              <a:ahLst/>
              <a:cxnLst>
                <a:cxn ang="0">
                  <a:pos x="connsiteX0" y="connsiteY0"/>
                </a:cxn>
                <a:cxn ang="0">
                  <a:pos x="connsiteX1" y="connsiteY1"/>
                </a:cxn>
              </a:cxnLst>
              <a:rect l="l" t="t" r="r" b="b"/>
              <a:pathLst>
                <a:path w="6228272" h="353683">
                  <a:moveTo>
                    <a:pt x="0" y="353683"/>
                  </a:moveTo>
                  <a:lnTo>
                    <a:pt x="6228272" y="0"/>
                  </a:lnTo>
                </a:path>
              </a:pathLst>
            </a:custGeom>
            <a:noFill/>
            <a:ln>
              <a:solidFill>
                <a:srgbClr val="FF0000"/>
              </a:solidFill>
              <a:prstDash val="dash"/>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円/楕円 20"/>
            <p:cNvSpPr/>
            <p:nvPr/>
          </p:nvSpPr>
          <p:spPr>
            <a:xfrm>
              <a:off x="4731785" y="2938892"/>
              <a:ext cx="2244264" cy="839995"/>
            </a:xfrm>
            <a:prstGeom prst="ellipse">
              <a:avLst/>
            </a:prstGeom>
            <a:solidFill>
              <a:srgbClr val="92D050"/>
            </a:solidFill>
            <a:ln>
              <a:solidFill>
                <a:srgbClr val="00B050"/>
              </a:solid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5179597" y="3166880"/>
              <a:ext cx="1412566" cy="400110"/>
            </a:xfrm>
            <a:prstGeom prst="rect">
              <a:avLst/>
            </a:prstGeom>
            <a:noFill/>
          </p:spPr>
          <p:txBody>
            <a:bodyPr wrap="none" rtlCol="0">
              <a:spAutoFit/>
            </a:bodyPr>
            <a:lstStyle/>
            <a:p>
              <a:pPr algn="ctr"/>
              <a:r>
                <a:rPr lang="ja-JP" altLang="en-US" sz="2000" b="1" dirty="0" smtClean="0">
                  <a:solidFill>
                    <a:schemeClr val="bg1"/>
                  </a:solidFill>
                </a:rPr>
                <a:t>ラボの活動</a:t>
              </a:r>
              <a:endParaRPr kumimoji="1" lang="ja-JP" altLang="en-US" sz="2000" b="1" dirty="0">
                <a:solidFill>
                  <a:schemeClr val="bg1"/>
                </a:solidFill>
              </a:endParaRPr>
            </a:p>
          </p:txBody>
        </p:sp>
      </p:grpSp>
      <p:sp>
        <p:nvSpPr>
          <p:cNvPr id="23" name="テキスト ボックス 22"/>
          <p:cNvSpPr txBox="1"/>
          <p:nvPr/>
        </p:nvSpPr>
        <p:spPr>
          <a:xfrm>
            <a:off x="237850" y="836712"/>
            <a:ext cx="7718525" cy="400110"/>
          </a:xfrm>
          <a:prstGeom prst="rect">
            <a:avLst/>
          </a:prstGeom>
          <a:noFill/>
        </p:spPr>
        <p:txBody>
          <a:bodyPr wrap="square" rtlCol="0">
            <a:spAutoFit/>
          </a:bodyPr>
          <a:lstStyle/>
          <a:p>
            <a:r>
              <a:rPr lang="ja-JP" altLang="en-US" sz="2000" dirty="0" smtClean="0"/>
              <a:t>富津地域の課題：地域力が衰退（少子高齢化、地域経済力の低下）</a:t>
            </a:r>
            <a:endParaRPr lang="en-US" altLang="ja-JP" sz="2000" dirty="0" smtClean="0"/>
          </a:p>
        </p:txBody>
      </p:sp>
      <p:sp>
        <p:nvSpPr>
          <p:cNvPr id="24" name="テキスト ボックス 23"/>
          <p:cNvSpPr txBox="1"/>
          <p:nvPr/>
        </p:nvSpPr>
        <p:spPr>
          <a:xfrm>
            <a:off x="237849" y="1309672"/>
            <a:ext cx="8284478" cy="400110"/>
          </a:xfrm>
          <a:prstGeom prst="rect">
            <a:avLst/>
          </a:prstGeom>
          <a:noFill/>
        </p:spPr>
        <p:txBody>
          <a:bodyPr wrap="square" rtlCol="0">
            <a:spAutoFit/>
          </a:bodyPr>
          <a:lstStyle/>
          <a:p>
            <a:r>
              <a:rPr lang="ja-JP" altLang="en-US" sz="2000" dirty="0" smtClean="0"/>
              <a:t>研究室としての課題：富津ラボの役割、活動の意味、目標の再設定と共有</a:t>
            </a:r>
            <a:endParaRPr lang="en-US" altLang="ja-JP" sz="2000" dirty="0" smtClean="0"/>
          </a:p>
        </p:txBody>
      </p:sp>
    </p:spTree>
    <p:extLst>
      <p:ext uri="{BB962C8B-B14F-4D97-AF65-F5344CB8AC3E}">
        <p14:creationId xmlns:p14="http://schemas.microsoft.com/office/powerpoint/2010/main" val="1449184592"/>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a:grpSpLocks noChangeAspect="1"/>
          </p:cNvGrpSpPr>
          <p:nvPr/>
        </p:nvGrpSpPr>
        <p:grpSpPr>
          <a:xfrm>
            <a:off x="-66643" y="-8334"/>
            <a:ext cx="9275730" cy="6912000"/>
            <a:chOff x="0" y="37062"/>
            <a:chExt cx="9164711" cy="6829272"/>
          </a:xfrm>
        </p:grpSpPr>
        <p:pic>
          <p:nvPicPr>
            <p:cNvPr id="1030" name="Picture 6" descr="Z:\04　イベント\2013年度\131101 公共政策コンペ\131025　10年後の自分へ\IMG_90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1" name="Picture 7" descr="Z:\04　イベント\2013年度\131101 公共政策コンペ\131025　10年後の自分へ\IMG_90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838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2" name="Picture 8" descr="Z:\04　イベント\2013年度\131101 公共政策コンペ\131025　10年後の自分へ\IMG_90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4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3" name="Picture 9" descr="Z:\04　イベント\2013年度\131101 公共政策コンペ\131025　10年後の自分へ\IMG_90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7871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4" name="Picture 10" descr="Z:\04　イベント\2013年度\131101 公共政策コンペ\131025　10年後の自分へ\IMG_90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5" name="Picture 11" descr="Z:\04　イベント\2013年度\131101 公共政策コンペ\131025　10年後の自分へ\IMG_907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8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6" name="Picture 12" descr="Z:\04　イベント\2013年度\131101 公共政策コンペ\131025　10年後の自分へ\IMG_907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7" name="Picture 13" descr="Z:\04　イベント\2013年度\131101 公共政策コンペ\131025　10年後の自分へ\IMG_9083.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1749837"/>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8" name="Picture 14" descr="Z:\04　イベント\2013年度\131101 公共政策コンペ\131025　10年後の自分へ\IMG_9088.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55"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39" name="Picture 15" descr="Z:\04　イベント\2013年度\131101 公共政策コンペ\131025　10年後の自分へ\IMG_9090.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86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0" name="Picture 16" descr="Z:\04　イベント\2013年度\131101 公共政策コンペ\131025　10年後の自分へ\IMG_909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1" name="Picture 17" descr="Z:\04　イベント\2013年度\131101 公共政策コンペ\131025　10年後の自分へ\IMG_910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58000" y="343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2" name="Picture 18" descr="Z:\04　イベント\2013年度\131101 公共政策コンペ\131025　10年後の自分へ\パネル１３.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515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3" name="Picture 19" descr="Z:\04　イベント\2013年度\131101 公共政策コンペ\131005 10年後の自分へ\宮下たけしさん\IMG_8486.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51996"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4" name="Picture 20" descr="Z:\04　イベント\2013年度\131101 公共政策コンペ\131005 10年後の自分へ\船津ちえこさん\IMG_8494.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72000"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045" name="Picture 21" descr="Z:\04　イベント\2013年度\131101 公共政策コンペ\131005 10年後の自分へ\倉田しんいちさん\パネル.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288455"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456599657"/>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66643" y="-8334"/>
            <a:ext cx="9275730" cy="6912000"/>
            <a:chOff x="-66643" y="-8334"/>
            <a:chExt cx="9275730" cy="6912000"/>
          </a:xfrm>
        </p:grpSpPr>
        <p:grpSp>
          <p:nvGrpSpPr>
            <p:cNvPr id="10" name="グループ化 9"/>
            <p:cNvGrpSpPr>
              <a:grpSpLocks noChangeAspect="1"/>
            </p:cNvGrpSpPr>
            <p:nvPr/>
          </p:nvGrpSpPr>
          <p:grpSpPr>
            <a:xfrm>
              <a:off x="-66643" y="-8334"/>
              <a:ext cx="9275730" cy="6912000"/>
              <a:chOff x="0" y="37062"/>
              <a:chExt cx="9164711" cy="6829272"/>
            </a:xfrm>
          </p:grpSpPr>
          <p:pic>
            <p:nvPicPr>
              <p:cNvPr id="12" name="Picture 6" descr="Z:\04　イベント\2013年度\131101 公共政策コンペ\131025　10年後の自分へ\IMG_90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3" name="Picture 7" descr="Z:\04　イベント\2013年度\131101 公共政策コンペ\131025　10年後の自分へ\IMG_90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838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4" name="Picture 8" descr="Z:\04　イベント\2013年度\131101 公共政策コンペ\131025　10年後の自分へ\IMG_90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4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5" name="Picture 9" descr="Z:\04　イベント\2013年度\131101 公共政策コンペ\131025　10年後の自分へ\IMG_90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7871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6" name="Picture 10" descr="Z:\04　イベント\2013年度\131101 公共政策コンペ\131025　10年後の自分へ\IMG_90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7" name="Picture 11" descr="Z:\04　イベント\2013年度\131101 公共政策コンペ\131025　10年後の自分へ\IMG_907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8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8" name="Picture 12" descr="Z:\04　イベント\2013年度\131101 公共政策コンペ\131025　10年後の自分へ\IMG_907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9" name="Picture 13" descr="Z:\04　イベント\2013年度\131101 公共政策コンペ\131025　10年後の自分へ\IMG_9083.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1749837"/>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0" name="Picture 14" descr="Z:\04　イベント\2013年度\131101 公共政策コンペ\131025　10年後の自分へ\IMG_9088.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55"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1" name="Picture 15" descr="Z:\04　イベント\2013年度\131101 公共政策コンペ\131025　10年後の自分へ\IMG_9090.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86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2" name="Picture 16" descr="Z:\04　イベント\2013年度\131101 公共政策コンペ\131025　10年後の自分へ\IMG_909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3" name="Picture 17" descr="Z:\04　イベント\2013年度\131101 公共政策コンペ\131025　10年後の自分へ\IMG_910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58000" y="343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4" name="Picture 18" descr="Z:\04　イベント\2013年度\131101 公共政策コンペ\131025　10年後の自分へ\パネル１３.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515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5" name="Picture 19" descr="Z:\04　イベント\2013年度\131101 公共政策コンペ\131005 10年後の自分へ\宮下たけしさん\IMG_8486.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51996"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6" name="Picture 20" descr="Z:\04　イベント\2013年度\131101 公共政策コンペ\131005 10年後の自分へ\船津ちえこさん\IMG_8494.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72000"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7" name="Picture 21" descr="Z:\04　イベント\2013年度\131101 公共政策コンペ\131005 10年後の自分へ\倉田しんいちさん\パネル.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288455"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grpSp>
        <p:sp>
          <p:nvSpPr>
            <p:cNvPr id="11" name="正方形/長方形 10"/>
            <p:cNvSpPr/>
            <p:nvPr/>
          </p:nvSpPr>
          <p:spPr>
            <a:xfrm>
              <a:off x="-64159" y="-8334"/>
              <a:ext cx="9273246" cy="6912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229843" y="63674"/>
            <a:ext cx="5567550"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a:t>
            </a:r>
            <a:r>
              <a:rPr kumimoji="1" lang="en-US" altLang="ja-JP" sz="2400" dirty="0" smtClean="0">
                <a:latin typeface="HG丸ｺﾞｼｯｸM-PRO" pitchFamily="50" charset="-128"/>
                <a:ea typeface="HG丸ｺﾞｼｯｸM-PRO" pitchFamily="50" charset="-128"/>
              </a:rPr>
              <a:t>10</a:t>
            </a:r>
            <a:r>
              <a:rPr kumimoji="1" lang="ja-JP" altLang="en-US" sz="2400" dirty="0" smtClean="0">
                <a:latin typeface="HG丸ｺﾞｼｯｸM-PRO" pitchFamily="50" charset="-128"/>
                <a:ea typeface="HG丸ｺﾞｼｯｸM-PRO" pitchFamily="50" charset="-128"/>
              </a:rPr>
              <a:t>年後の自分へ」インタビュー調査</a:t>
            </a:r>
            <a:endParaRPr kumimoji="1" lang="ja-JP" altLang="en-US" sz="2400" dirty="0">
              <a:latin typeface="HG丸ｺﾞｼｯｸM-PRO" pitchFamily="50" charset="-128"/>
              <a:ea typeface="HG丸ｺﾞｼｯｸM-PRO" pitchFamily="50" charset="-128"/>
            </a:endParaRPr>
          </a:p>
        </p:txBody>
      </p:sp>
      <p:sp>
        <p:nvSpPr>
          <p:cNvPr id="2" name="テキスト ボックス 1"/>
          <p:cNvSpPr txBox="1"/>
          <p:nvPr/>
        </p:nvSpPr>
        <p:spPr>
          <a:xfrm>
            <a:off x="374209" y="1454876"/>
            <a:ext cx="8231772" cy="1015663"/>
          </a:xfrm>
          <a:prstGeom prst="rect">
            <a:avLst/>
          </a:prstGeom>
          <a:noFill/>
        </p:spPr>
        <p:txBody>
          <a:bodyPr wrap="square" rtlCol="0">
            <a:spAutoFit/>
          </a:bodyPr>
          <a:lstStyle/>
          <a:p>
            <a:r>
              <a:rPr kumimoji="1" lang="ja-JP" altLang="en-US" sz="2000" dirty="0" smtClean="0">
                <a:latin typeface="+mn-ea"/>
              </a:rPr>
              <a:t>●調査の目的</a:t>
            </a:r>
            <a:endParaRPr kumimoji="1" lang="en-US" altLang="ja-JP" sz="2000" dirty="0" smtClean="0">
              <a:latin typeface="+mn-ea"/>
            </a:endParaRPr>
          </a:p>
          <a:p>
            <a:r>
              <a:rPr kumimoji="1" lang="ja-JP" altLang="en-US" sz="2000" dirty="0" smtClean="0">
                <a:latin typeface="+mn-ea"/>
              </a:rPr>
              <a:t>　 </a:t>
            </a:r>
            <a:r>
              <a:rPr kumimoji="1" lang="en-US" altLang="ja-JP" sz="2000" dirty="0" smtClean="0">
                <a:latin typeface="+mn-ea"/>
              </a:rPr>
              <a:t>10</a:t>
            </a:r>
            <a:r>
              <a:rPr kumimoji="1" lang="ja-JP" altLang="en-US" sz="2000" dirty="0" smtClean="0">
                <a:latin typeface="+mn-ea"/>
              </a:rPr>
              <a:t>年後までに地域住民</a:t>
            </a:r>
            <a:r>
              <a:rPr lang="ja-JP" altLang="en-US" sz="2000" dirty="0" smtClean="0">
                <a:latin typeface="+mn-ea"/>
              </a:rPr>
              <a:t>が富津地区のためにできること、望んでいることを</a:t>
            </a:r>
            <a:r>
              <a:rPr lang="ja-JP" altLang="en-US" sz="2000" dirty="0">
                <a:latin typeface="+mn-ea"/>
              </a:rPr>
              <a:t>知る</a:t>
            </a:r>
            <a:r>
              <a:rPr lang="ja-JP" altLang="en-US" sz="2000" dirty="0" smtClean="0">
                <a:latin typeface="+mn-ea"/>
              </a:rPr>
              <a:t>ためにインタビュー調査を行い、</a:t>
            </a:r>
            <a:r>
              <a:rPr lang="ja-JP" altLang="en-US" sz="2000" dirty="0" smtClean="0">
                <a:solidFill>
                  <a:srgbClr val="FF0000"/>
                </a:solidFill>
                <a:latin typeface="+mn-ea"/>
              </a:rPr>
              <a:t>今後の富津ラボ運営のヒント</a:t>
            </a:r>
            <a:r>
              <a:rPr lang="ja-JP" altLang="en-US" sz="2000" dirty="0" smtClean="0">
                <a:latin typeface="+mn-ea"/>
              </a:rPr>
              <a:t>を得る</a:t>
            </a:r>
            <a:endParaRPr kumimoji="1" lang="ja-JP" altLang="en-US" sz="2000" dirty="0">
              <a:latin typeface="+mn-ea"/>
            </a:endParaRPr>
          </a:p>
        </p:txBody>
      </p:sp>
      <p:sp>
        <p:nvSpPr>
          <p:cNvPr id="5" name="テキスト ボックス 4"/>
          <p:cNvSpPr txBox="1"/>
          <p:nvPr/>
        </p:nvSpPr>
        <p:spPr>
          <a:xfrm>
            <a:off x="620713" y="2686563"/>
            <a:ext cx="7920880" cy="1200329"/>
          </a:xfrm>
          <a:prstGeom prst="rect">
            <a:avLst/>
          </a:prstGeom>
          <a:noFill/>
        </p:spPr>
        <p:txBody>
          <a:bodyPr wrap="square" rtlCol="0">
            <a:spAutoFit/>
          </a:bodyPr>
          <a:lstStyle/>
          <a:p>
            <a:r>
              <a:rPr lang="ja-JP" altLang="en-US" sz="2400" dirty="0" smtClean="0">
                <a:latin typeface="+mn-ea"/>
              </a:rPr>
              <a:t>行程①</a:t>
            </a:r>
            <a:endParaRPr lang="en-US" altLang="ja-JP" sz="2400" dirty="0" smtClean="0">
              <a:latin typeface="+mn-ea"/>
            </a:endParaRPr>
          </a:p>
          <a:p>
            <a:r>
              <a:rPr lang="ja-JP" altLang="en-US" sz="2400" dirty="0" smtClean="0">
                <a:latin typeface="+mn-ea"/>
              </a:rPr>
              <a:t>　スケッチブックに「</a:t>
            </a:r>
            <a:r>
              <a:rPr lang="en-US" altLang="ja-JP" sz="2400" dirty="0" smtClean="0">
                <a:latin typeface="+mn-ea"/>
              </a:rPr>
              <a:t>10</a:t>
            </a:r>
            <a:r>
              <a:rPr lang="ja-JP" altLang="en-US" sz="2400" dirty="0" smtClean="0">
                <a:latin typeface="+mn-ea"/>
              </a:rPr>
              <a:t>年後の富津がどうなって欲しいか・そのために何ができるか」を書いてもらう。</a:t>
            </a:r>
            <a:endParaRPr kumimoji="1" lang="ja-JP" altLang="en-US" sz="2400" dirty="0">
              <a:latin typeface="+mn-ea"/>
            </a:endParaRPr>
          </a:p>
        </p:txBody>
      </p:sp>
      <p:sp>
        <p:nvSpPr>
          <p:cNvPr id="6" name="テキスト ボックス 5"/>
          <p:cNvSpPr txBox="1"/>
          <p:nvPr/>
        </p:nvSpPr>
        <p:spPr>
          <a:xfrm>
            <a:off x="620714" y="4077072"/>
            <a:ext cx="8280919" cy="1200329"/>
          </a:xfrm>
          <a:prstGeom prst="rect">
            <a:avLst/>
          </a:prstGeom>
          <a:noFill/>
        </p:spPr>
        <p:txBody>
          <a:bodyPr wrap="square" rtlCol="0">
            <a:spAutoFit/>
          </a:bodyPr>
          <a:lstStyle/>
          <a:p>
            <a:r>
              <a:rPr lang="ja-JP" altLang="en-US" sz="2400" dirty="0" smtClean="0">
                <a:latin typeface="+mn-ea"/>
              </a:rPr>
              <a:t>行程②</a:t>
            </a:r>
            <a:endParaRPr lang="en-US" altLang="ja-JP" sz="2400" dirty="0" smtClean="0">
              <a:latin typeface="+mn-ea"/>
            </a:endParaRPr>
          </a:p>
          <a:p>
            <a:r>
              <a:rPr lang="ja-JP" altLang="en-US" sz="2400" dirty="0" smtClean="0">
                <a:latin typeface="+mn-ea"/>
              </a:rPr>
              <a:t>　スケッチブックを手に持ち簡単な説明を行ってもらう。その際に写真撮影や動画撮影を行う。</a:t>
            </a:r>
            <a:endParaRPr lang="en-US" altLang="ja-JP" sz="2400" dirty="0" smtClean="0">
              <a:latin typeface="+mn-ea"/>
            </a:endParaRPr>
          </a:p>
        </p:txBody>
      </p:sp>
      <p:sp>
        <p:nvSpPr>
          <p:cNvPr id="28" name="テキスト ボックス 27"/>
          <p:cNvSpPr txBox="1"/>
          <p:nvPr/>
        </p:nvSpPr>
        <p:spPr>
          <a:xfrm>
            <a:off x="6012160" y="6516052"/>
            <a:ext cx="3192349" cy="338554"/>
          </a:xfrm>
          <a:prstGeom prst="rect">
            <a:avLst/>
          </a:prstGeom>
          <a:noFill/>
        </p:spPr>
        <p:txBody>
          <a:bodyPr wrap="none" rtlCol="0">
            <a:spAutoFit/>
          </a:bodyPr>
          <a:lstStyle/>
          <a:p>
            <a:r>
              <a:rPr kumimoji="1" lang="en-US" altLang="ja-JP" sz="1600" dirty="0" smtClean="0">
                <a:solidFill>
                  <a:srgbClr val="FF0000"/>
                </a:solidFill>
                <a:latin typeface="Cambria Math" pitchFamily="18" charset="0"/>
                <a:ea typeface="Cambria Math" pitchFamily="18" charset="0"/>
              </a:rPr>
              <a:t>R</a:t>
            </a:r>
            <a:r>
              <a:rPr kumimoji="1" lang="en-US" altLang="ja-JP" sz="1600" dirty="0" smtClean="0">
                <a:latin typeface="Cambria Math" pitchFamily="18" charset="0"/>
                <a:ea typeface="Cambria Math" pitchFamily="18" charset="0"/>
              </a:rPr>
              <a:t>egional </a:t>
            </a:r>
            <a:r>
              <a:rPr kumimoji="1" lang="en-US" altLang="ja-JP" sz="1600" dirty="0" smtClean="0">
                <a:solidFill>
                  <a:srgbClr val="FF0000"/>
                </a:solidFill>
                <a:latin typeface="Cambria Math" pitchFamily="18" charset="0"/>
                <a:ea typeface="Cambria Math" pitchFamily="18" charset="0"/>
              </a:rPr>
              <a:t>E</a:t>
            </a:r>
            <a:r>
              <a:rPr kumimoji="1" lang="en-US" altLang="ja-JP" sz="1600" dirty="0" smtClean="0">
                <a:latin typeface="Cambria Math" pitchFamily="18" charset="0"/>
                <a:ea typeface="Cambria Math" pitchFamily="18" charset="0"/>
              </a:rPr>
              <a:t>nvironment </a:t>
            </a:r>
            <a:r>
              <a:rPr kumimoji="1" lang="en-US" altLang="ja-JP" sz="1600" dirty="0" smtClean="0">
                <a:solidFill>
                  <a:srgbClr val="FF0000"/>
                </a:solidFill>
                <a:latin typeface="Cambria Math" pitchFamily="18" charset="0"/>
                <a:ea typeface="Cambria Math" pitchFamily="18" charset="0"/>
              </a:rPr>
              <a:t>D</a:t>
            </a:r>
            <a:r>
              <a:rPr kumimoji="1" lang="en-US" altLang="ja-JP" sz="1600" dirty="0" smtClean="0">
                <a:latin typeface="Cambria Math" pitchFamily="18" charset="0"/>
                <a:ea typeface="Cambria Math" pitchFamily="18" charset="0"/>
              </a:rPr>
              <a:t>esign </a:t>
            </a:r>
            <a:r>
              <a:rPr kumimoji="1" lang="en-US" altLang="ja-JP" sz="1600" dirty="0" smtClean="0">
                <a:solidFill>
                  <a:schemeClr val="tx1"/>
                </a:solidFill>
                <a:latin typeface="Cambria Math" pitchFamily="18" charset="0"/>
                <a:ea typeface="Cambria Math" pitchFamily="18" charset="0"/>
              </a:rPr>
              <a:t>L</a:t>
            </a:r>
            <a:r>
              <a:rPr kumimoji="1" lang="en-US" altLang="ja-JP" sz="1600" dirty="0" smtClean="0">
                <a:latin typeface="Cambria Math" pitchFamily="18" charset="0"/>
                <a:ea typeface="Cambria Math" pitchFamily="18" charset="0"/>
              </a:rPr>
              <a:t>ab.</a:t>
            </a:r>
            <a:endParaRPr kumimoji="1" lang="ja-JP" altLang="en-US" sz="1600" dirty="0">
              <a:latin typeface="Cambria Math" pitchFamily="18" charset="0"/>
            </a:endParaRPr>
          </a:p>
        </p:txBody>
      </p:sp>
      <p:sp>
        <p:nvSpPr>
          <p:cNvPr id="29" name="テキスト ボックス 28"/>
          <p:cNvSpPr txBox="1"/>
          <p:nvPr/>
        </p:nvSpPr>
        <p:spPr>
          <a:xfrm>
            <a:off x="35496" y="6520752"/>
            <a:ext cx="3265638" cy="307777"/>
          </a:xfrm>
          <a:prstGeom prst="rect">
            <a:avLst/>
          </a:prstGeom>
          <a:noFill/>
        </p:spPr>
        <p:txBody>
          <a:bodyPr wrap="none" rtlCol="0">
            <a:spAutoFit/>
          </a:bodyPr>
          <a:lstStyle/>
          <a:p>
            <a:r>
              <a:rPr kumimoji="1" lang="ja-JP" altLang="en-US" sz="1400" dirty="0" smtClean="0">
                <a:latin typeface="HGSｺﾞｼｯｸM" pitchFamily="50" charset="-128"/>
                <a:ea typeface="HGSｺﾞｼｯｸM" pitchFamily="50" charset="-128"/>
              </a:rPr>
              <a:t>「</a:t>
            </a:r>
            <a:r>
              <a:rPr kumimoji="1" lang="en-US" altLang="ja-JP" sz="1400" dirty="0" smtClean="0">
                <a:latin typeface="HGSｺﾞｼｯｸM" pitchFamily="50" charset="-128"/>
                <a:ea typeface="HGSｺﾞｼｯｸM" pitchFamily="50" charset="-128"/>
              </a:rPr>
              <a:t>10</a:t>
            </a:r>
            <a:r>
              <a:rPr kumimoji="1" lang="ja-JP" altLang="en-US" sz="1400" dirty="0" smtClean="0">
                <a:latin typeface="HGSｺﾞｼｯｸM" pitchFamily="50" charset="-128"/>
                <a:ea typeface="HGSｺﾞｼｯｸM" pitchFamily="50" charset="-128"/>
              </a:rPr>
              <a:t>年後の自分へ」を地域の未来に！</a:t>
            </a:r>
            <a:endParaRPr kumimoji="1" lang="ja-JP" altLang="en-US" sz="1200" dirty="0">
              <a:latin typeface="HGSｺﾞｼｯｸM" pitchFamily="50" charset="-128"/>
              <a:ea typeface="HGSｺﾞｼｯｸM" pitchFamily="50" charset="-128"/>
            </a:endParaRPr>
          </a:p>
        </p:txBody>
      </p:sp>
      <p:cxnSp>
        <p:nvCxnSpPr>
          <p:cNvPr id="30" name="直線コネクタ 29"/>
          <p:cNvCxnSpPr/>
          <p:nvPr/>
        </p:nvCxnSpPr>
        <p:spPr>
          <a:xfrm>
            <a:off x="0" y="648523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31386" y="548861"/>
            <a:ext cx="8820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31386" y="116632"/>
            <a:ext cx="7200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65725972"/>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66643" y="-8334"/>
            <a:ext cx="9275730" cy="6912000"/>
            <a:chOff x="-66643" y="-8334"/>
            <a:chExt cx="9275730" cy="6912000"/>
          </a:xfrm>
        </p:grpSpPr>
        <p:grpSp>
          <p:nvGrpSpPr>
            <p:cNvPr id="10" name="グループ化 9"/>
            <p:cNvGrpSpPr>
              <a:grpSpLocks noChangeAspect="1"/>
            </p:cNvGrpSpPr>
            <p:nvPr/>
          </p:nvGrpSpPr>
          <p:grpSpPr>
            <a:xfrm>
              <a:off x="-66643" y="-8334"/>
              <a:ext cx="9275730" cy="6912000"/>
              <a:chOff x="0" y="37062"/>
              <a:chExt cx="9164711" cy="6829272"/>
            </a:xfrm>
          </p:grpSpPr>
          <p:pic>
            <p:nvPicPr>
              <p:cNvPr id="12" name="Picture 6" descr="Z:\04　イベント\2013年度\131101 公共政策コンペ\131025　10年後の自分へ\IMG_9043.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3" name="Picture 7" descr="Z:\04　イベント\2013年度\131101 公共政策コンペ\131025　10年後の自分へ\IMG_9048.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838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4" name="Picture 8" descr="Z:\04　イベント\2013年度\131101 公共政策コンペ\131025　10年後の自分へ\IMG_9060.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4455"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5" name="Picture 9" descr="Z:\04　イベント\2013年度\131101 公共政策コンペ\131025　10年後の自分へ\IMG_9064.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78711" y="3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6" name="Picture 10" descr="Z:\04　イベント\2013年度\131101 公共政策コンペ\131025　10年後の自分へ\IMG_9070.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7" name="Picture 11" descr="Z:\04　イベント\2013年度\131101 公共政策コンペ\131025　10年後の自分へ\IMG_9074.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88455"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8" name="Picture 12" descr="Z:\04　イベント\2013年度\131101 公共政策コンペ\131025　10年後の自分へ\IMG_907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572000" y="1747062"/>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19" name="Picture 13" descr="Z:\04　イベント\2013年度\131101 公共政策コンペ\131025　10年後の自分へ\IMG_9083.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8000" y="1749837"/>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0" name="Picture 14" descr="Z:\04　イベント\2013年度\131101 公共政策コンペ\131025　10年後の自分へ\IMG_9088.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55"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1" name="Picture 15" descr="Z:\04　イベント\2013年度\131101 公共政策コンペ\131025　10年後の自分へ\IMG_9090.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286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2" name="Picture 16" descr="Z:\04　イベント\2013年度\131101 公共政策コンペ\131025　10年後の自分へ\IMG_9099.JPG"/>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572000" y="344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3" name="Picture 17" descr="Z:\04　イベント\2013年度\131101 公共政策コンペ\131025　10年後の自分へ\IMG_9101.JPG"/>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6858000" y="343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4" name="Picture 18" descr="Z:\04　イベント\2013年度\131101 公共政策コンペ\131025　10年後の自分へ\パネル１３.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0" y="5156334"/>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5" name="Picture 19" descr="Z:\04　イベント\2013年度\131101 公共政策コンペ\131005 10年後の自分へ\宮下たけしさん\IMG_8486.JP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51996"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6" name="Picture 20" descr="Z:\04　イベント\2013年度\131101 公共政策コンペ\131005 10年後の自分へ\船津ちえこさん\IMG_8494.JP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72000"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pic>
            <p:nvPicPr>
              <p:cNvPr id="27" name="Picture 21" descr="Z:\04　イベント\2013年度\131101 公共政策コンペ\131005 10年後の自分へ\倉田しんいちさん\パネル.jp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2288455" y="5147553"/>
                <a:ext cx="2286000" cy="1710000"/>
              </a:xfrm>
              <a:prstGeom prst="rect">
                <a:avLst/>
              </a:prstGeom>
              <a:noFill/>
              <a:effectLst>
                <a:glow rad="660400">
                  <a:schemeClr val="bg1">
                    <a:alpha val="40000"/>
                  </a:schemeClr>
                </a:glow>
                <a:softEdge rad="0"/>
              </a:effectLst>
              <a:extLst>
                <a:ext uri="{909E8E84-426E-40DD-AFC4-6F175D3DCCD1}">
                  <a14:hiddenFill xmlns:a14="http://schemas.microsoft.com/office/drawing/2010/main">
                    <a:solidFill>
                      <a:srgbClr val="FFFFFF"/>
                    </a:solidFill>
                  </a14:hiddenFill>
                </a:ext>
              </a:extLst>
            </p:spPr>
          </p:pic>
        </p:grpSp>
        <p:sp>
          <p:nvSpPr>
            <p:cNvPr id="11" name="正方形/長方形 10"/>
            <p:cNvSpPr/>
            <p:nvPr/>
          </p:nvSpPr>
          <p:spPr>
            <a:xfrm>
              <a:off x="-64159" y="-8334"/>
              <a:ext cx="9273246" cy="6912000"/>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テキスト ボックス 2"/>
          <p:cNvSpPr txBox="1"/>
          <p:nvPr/>
        </p:nvSpPr>
        <p:spPr>
          <a:xfrm>
            <a:off x="229843" y="63674"/>
            <a:ext cx="5567550" cy="461665"/>
          </a:xfrm>
          <a:prstGeom prst="rect">
            <a:avLst/>
          </a:prstGeom>
          <a:noFill/>
        </p:spPr>
        <p:txBody>
          <a:bodyPr wrap="none" rtlCol="0">
            <a:spAutoFit/>
          </a:bodyPr>
          <a:lstStyle/>
          <a:p>
            <a:r>
              <a:rPr kumimoji="1" lang="ja-JP" altLang="en-US" sz="2400" dirty="0" smtClean="0">
                <a:latin typeface="HG丸ｺﾞｼｯｸM-PRO" pitchFamily="50" charset="-128"/>
                <a:ea typeface="HG丸ｺﾞｼｯｸM-PRO" pitchFamily="50" charset="-128"/>
              </a:rPr>
              <a:t>「</a:t>
            </a:r>
            <a:r>
              <a:rPr kumimoji="1" lang="en-US" altLang="ja-JP" sz="2400" dirty="0" smtClean="0">
                <a:latin typeface="HG丸ｺﾞｼｯｸM-PRO" pitchFamily="50" charset="-128"/>
                <a:ea typeface="HG丸ｺﾞｼｯｸM-PRO" pitchFamily="50" charset="-128"/>
              </a:rPr>
              <a:t>10</a:t>
            </a:r>
            <a:r>
              <a:rPr kumimoji="1" lang="ja-JP" altLang="en-US" sz="2400" dirty="0" smtClean="0">
                <a:latin typeface="HG丸ｺﾞｼｯｸM-PRO" pitchFamily="50" charset="-128"/>
                <a:ea typeface="HG丸ｺﾞｼｯｸM-PRO" pitchFamily="50" charset="-128"/>
              </a:rPr>
              <a:t>年後の自分へ」インタビュー調査</a:t>
            </a:r>
            <a:endParaRPr kumimoji="1" lang="ja-JP" altLang="en-US" sz="2400" dirty="0">
              <a:latin typeface="HG丸ｺﾞｼｯｸM-PRO" pitchFamily="50" charset="-128"/>
              <a:ea typeface="HG丸ｺﾞｼｯｸM-PRO" pitchFamily="50" charset="-128"/>
            </a:endParaRPr>
          </a:p>
        </p:txBody>
      </p:sp>
      <p:sp>
        <p:nvSpPr>
          <p:cNvPr id="2" name="テキスト ボックス 1"/>
          <p:cNvSpPr txBox="1"/>
          <p:nvPr/>
        </p:nvSpPr>
        <p:spPr>
          <a:xfrm>
            <a:off x="444684" y="2279188"/>
            <a:ext cx="8231772" cy="2308324"/>
          </a:xfrm>
          <a:prstGeom prst="rect">
            <a:avLst/>
          </a:prstGeom>
          <a:noFill/>
        </p:spPr>
        <p:txBody>
          <a:bodyPr wrap="square" rtlCol="0">
            <a:spAutoFit/>
          </a:bodyPr>
          <a:lstStyle/>
          <a:p>
            <a:r>
              <a:rPr lang="ja-JP" altLang="en-US" sz="2400" dirty="0"/>
              <a:t>働く</a:t>
            </a:r>
            <a:r>
              <a:rPr lang="ja-JP" altLang="en-US" sz="2400" dirty="0" smtClean="0"/>
              <a:t>場所 ・ </a:t>
            </a:r>
            <a:r>
              <a:rPr lang="ja-JP" altLang="en-US" sz="2400" dirty="0" smtClean="0">
                <a:solidFill>
                  <a:srgbClr val="FF0000"/>
                </a:solidFill>
              </a:rPr>
              <a:t>集う場所</a:t>
            </a:r>
            <a:r>
              <a:rPr lang="ja-JP" altLang="en-US" sz="2400" dirty="0" smtClean="0"/>
              <a:t> ・ </a:t>
            </a:r>
            <a:r>
              <a:rPr lang="ja-JP" altLang="en-US" sz="2400" dirty="0" smtClean="0">
                <a:solidFill>
                  <a:srgbClr val="FF0000"/>
                </a:solidFill>
              </a:rPr>
              <a:t>空き家対策</a:t>
            </a:r>
            <a:r>
              <a:rPr lang="ja-JP" altLang="en-US" sz="2400" dirty="0" smtClean="0"/>
              <a:t> ・ 企業誘致 ・ </a:t>
            </a:r>
            <a:r>
              <a:rPr lang="ja-JP" altLang="en-US" sz="2400" dirty="0" smtClean="0">
                <a:solidFill>
                  <a:srgbClr val="FF0000"/>
                </a:solidFill>
              </a:rPr>
              <a:t>チームワーク</a:t>
            </a:r>
            <a:r>
              <a:rPr lang="ja-JP" altLang="en-US" sz="2400" dirty="0" smtClean="0"/>
              <a:t> ・ </a:t>
            </a:r>
            <a:r>
              <a:rPr lang="ja-JP" altLang="en-US" sz="2400" dirty="0" smtClean="0">
                <a:solidFill>
                  <a:srgbClr val="FF0000"/>
                </a:solidFill>
              </a:rPr>
              <a:t>地</a:t>
            </a:r>
            <a:r>
              <a:rPr lang="ja-JP" altLang="en-US" sz="2400" dirty="0">
                <a:solidFill>
                  <a:srgbClr val="FF0000"/>
                </a:solidFill>
              </a:rPr>
              <a:t>域内</a:t>
            </a:r>
            <a:r>
              <a:rPr lang="ja-JP" altLang="en-US" sz="2400" dirty="0" smtClean="0">
                <a:solidFill>
                  <a:srgbClr val="FF0000"/>
                </a:solidFill>
              </a:rPr>
              <a:t>交流</a:t>
            </a:r>
            <a:r>
              <a:rPr lang="ja-JP" altLang="en-US" sz="2400" dirty="0" smtClean="0"/>
              <a:t> ・ 子ども</a:t>
            </a:r>
            <a:r>
              <a:rPr lang="ja-JP" altLang="en-US" sz="2400" dirty="0"/>
              <a:t>を</a:t>
            </a:r>
            <a:r>
              <a:rPr lang="ja-JP" altLang="en-US" sz="2400" dirty="0" smtClean="0"/>
              <a:t>増やす ・ 農業経営 ・ 観光客</a:t>
            </a:r>
            <a:r>
              <a:rPr lang="ja-JP" altLang="en-US" sz="2400" dirty="0"/>
              <a:t>をターゲットとした</a:t>
            </a:r>
            <a:r>
              <a:rPr lang="ja-JP" altLang="en-US" sz="2400" dirty="0" smtClean="0"/>
              <a:t>施設 ・ 環境整備 ・ 特</a:t>
            </a:r>
            <a:r>
              <a:rPr lang="ja-JP" altLang="en-US" sz="2400" dirty="0"/>
              <a:t>産品の</a:t>
            </a:r>
            <a:r>
              <a:rPr lang="ja-JP" altLang="en-US" sz="2400" dirty="0" smtClean="0"/>
              <a:t>開発 ・ </a:t>
            </a:r>
            <a:r>
              <a:rPr lang="ja-JP" altLang="en-US" sz="2400" dirty="0" smtClean="0">
                <a:solidFill>
                  <a:srgbClr val="FF0000"/>
                </a:solidFill>
              </a:rPr>
              <a:t>地域</a:t>
            </a:r>
            <a:r>
              <a:rPr lang="ja-JP" altLang="en-US" sz="2400" dirty="0">
                <a:solidFill>
                  <a:srgbClr val="FF0000"/>
                </a:solidFill>
              </a:rPr>
              <a:t>の</a:t>
            </a:r>
            <a:r>
              <a:rPr lang="ja-JP" altLang="en-US" sz="2400" dirty="0" smtClean="0">
                <a:solidFill>
                  <a:srgbClr val="FF0000"/>
                </a:solidFill>
              </a:rPr>
              <a:t>リーダーと</a:t>
            </a:r>
            <a:r>
              <a:rPr lang="ja-JP" altLang="en-US" sz="2400" dirty="0">
                <a:solidFill>
                  <a:srgbClr val="FF0000"/>
                </a:solidFill>
              </a:rPr>
              <a:t>しての</a:t>
            </a:r>
            <a:r>
              <a:rPr lang="ja-JP" altLang="en-US" sz="2400" dirty="0" smtClean="0">
                <a:solidFill>
                  <a:srgbClr val="FF0000"/>
                </a:solidFill>
              </a:rPr>
              <a:t>役割</a:t>
            </a:r>
            <a:r>
              <a:rPr lang="ja-JP" altLang="en-US" sz="2400" dirty="0" smtClean="0"/>
              <a:t> ・ トイレ</a:t>
            </a:r>
            <a:r>
              <a:rPr lang="ja-JP" altLang="en-US" sz="2400" dirty="0"/>
              <a:t>の</a:t>
            </a:r>
            <a:r>
              <a:rPr lang="ja-JP" altLang="en-US" sz="2400" dirty="0" smtClean="0"/>
              <a:t>整備 ・ ボランティアガイド</a:t>
            </a:r>
            <a:r>
              <a:rPr lang="ja-JP" altLang="en-US" sz="2400" dirty="0"/>
              <a:t>の</a:t>
            </a:r>
            <a:r>
              <a:rPr lang="ja-JP" altLang="en-US" sz="2400" dirty="0" smtClean="0"/>
              <a:t>育成 ・ 教会</a:t>
            </a:r>
            <a:r>
              <a:rPr lang="ja-JP" altLang="en-US" sz="2400" dirty="0"/>
              <a:t>存続の</a:t>
            </a:r>
            <a:r>
              <a:rPr lang="ja-JP" altLang="en-US" sz="2400" dirty="0" smtClean="0"/>
              <a:t>後継者 ・ 清掃活動 ・ </a:t>
            </a:r>
            <a:r>
              <a:rPr lang="ja-JP" altLang="en-US" sz="2400" dirty="0" smtClean="0">
                <a:solidFill>
                  <a:srgbClr val="FF0000"/>
                </a:solidFill>
              </a:rPr>
              <a:t>富津</a:t>
            </a:r>
            <a:r>
              <a:rPr lang="ja-JP" altLang="en-US" sz="2400" dirty="0">
                <a:solidFill>
                  <a:srgbClr val="FF0000"/>
                </a:solidFill>
              </a:rPr>
              <a:t>ラボでの活動をもっとやって</a:t>
            </a:r>
            <a:r>
              <a:rPr lang="ja-JP" altLang="en-US" sz="2400" dirty="0" smtClean="0">
                <a:solidFill>
                  <a:srgbClr val="FF0000"/>
                </a:solidFill>
              </a:rPr>
              <a:t>ほしい</a:t>
            </a:r>
            <a:r>
              <a:rPr lang="ja-JP" altLang="en-US" sz="2400" dirty="0" smtClean="0"/>
              <a:t> ・ 農</a:t>
            </a:r>
            <a:r>
              <a:rPr lang="ja-JP" altLang="en-US" sz="2400" dirty="0"/>
              <a:t>漁業の</a:t>
            </a:r>
            <a:r>
              <a:rPr lang="ja-JP" altLang="en-US" sz="2400" dirty="0" smtClean="0"/>
              <a:t>後継者 ・ 基盤整備 </a:t>
            </a:r>
            <a:r>
              <a:rPr lang="en-US" altLang="ja-JP" sz="2400" dirty="0" smtClean="0"/>
              <a:t>etc</a:t>
            </a:r>
            <a:r>
              <a:rPr lang="en-US" altLang="ja-JP" sz="2400" dirty="0"/>
              <a:t>...</a:t>
            </a:r>
            <a:endParaRPr kumimoji="1" lang="ja-JP" altLang="en-US" sz="2400" dirty="0">
              <a:latin typeface="+mn-ea"/>
            </a:endParaRPr>
          </a:p>
        </p:txBody>
      </p:sp>
      <p:sp>
        <p:nvSpPr>
          <p:cNvPr id="28" name="テキスト ボックス 27"/>
          <p:cNvSpPr txBox="1"/>
          <p:nvPr/>
        </p:nvSpPr>
        <p:spPr>
          <a:xfrm>
            <a:off x="6012160" y="6516052"/>
            <a:ext cx="3192349" cy="338554"/>
          </a:xfrm>
          <a:prstGeom prst="rect">
            <a:avLst/>
          </a:prstGeom>
          <a:noFill/>
        </p:spPr>
        <p:txBody>
          <a:bodyPr wrap="none" rtlCol="0">
            <a:spAutoFit/>
          </a:bodyPr>
          <a:lstStyle/>
          <a:p>
            <a:r>
              <a:rPr kumimoji="1" lang="en-US" altLang="ja-JP" sz="1600" dirty="0" smtClean="0">
                <a:solidFill>
                  <a:srgbClr val="FF0000"/>
                </a:solidFill>
                <a:latin typeface="Cambria Math" pitchFamily="18" charset="0"/>
                <a:ea typeface="Cambria Math" pitchFamily="18" charset="0"/>
              </a:rPr>
              <a:t>R</a:t>
            </a:r>
            <a:r>
              <a:rPr kumimoji="1" lang="en-US" altLang="ja-JP" sz="1600" dirty="0" smtClean="0">
                <a:latin typeface="Cambria Math" pitchFamily="18" charset="0"/>
                <a:ea typeface="Cambria Math" pitchFamily="18" charset="0"/>
              </a:rPr>
              <a:t>egional </a:t>
            </a:r>
            <a:r>
              <a:rPr kumimoji="1" lang="en-US" altLang="ja-JP" sz="1600" dirty="0" smtClean="0">
                <a:solidFill>
                  <a:srgbClr val="FF0000"/>
                </a:solidFill>
                <a:latin typeface="Cambria Math" pitchFamily="18" charset="0"/>
                <a:ea typeface="Cambria Math" pitchFamily="18" charset="0"/>
              </a:rPr>
              <a:t>E</a:t>
            </a:r>
            <a:r>
              <a:rPr kumimoji="1" lang="en-US" altLang="ja-JP" sz="1600" dirty="0" smtClean="0">
                <a:latin typeface="Cambria Math" pitchFamily="18" charset="0"/>
                <a:ea typeface="Cambria Math" pitchFamily="18" charset="0"/>
              </a:rPr>
              <a:t>nvironment </a:t>
            </a:r>
            <a:r>
              <a:rPr kumimoji="1" lang="en-US" altLang="ja-JP" sz="1600" dirty="0" smtClean="0">
                <a:solidFill>
                  <a:srgbClr val="FF0000"/>
                </a:solidFill>
                <a:latin typeface="Cambria Math" pitchFamily="18" charset="0"/>
                <a:ea typeface="Cambria Math" pitchFamily="18" charset="0"/>
              </a:rPr>
              <a:t>D</a:t>
            </a:r>
            <a:r>
              <a:rPr kumimoji="1" lang="en-US" altLang="ja-JP" sz="1600" dirty="0" smtClean="0">
                <a:latin typeface="Cambria Math" pitchFamily="18" charset="0"/>
                <a:ea typeface="Cambria Math" pitchFamily="18" charset="0"/>
              </a:rPr>
              <a:t>esign </a:t>
            </a:r>
            <a:r>
              <a:rPr kumimoji="1" lang="en-US" altLang="ja-JP" sz="1600" dirty="0" smtClean="0">
                <a:solidFill>
                  <a:schemeClr val="tx1"/>
                </a:solidFill>
                <a:latin typeface="Cambria Math" pitchFamily="18" charset="0"/>
                <a:ea typeface="Cambria Math" pitchFamily="18" charset="0"/>
              </a:rPr>
              <a:t>L</a:t>
            </a:r>
            <a:r>
              <a:rPr kumimoji="1" lang="en-US" altLang="ja-JP" sz="1600" dirty="0" smtClean="0">
                <a:latin typeface="Cambria Math" pitchFamily="18" charset="0"/>
                <a:ea typeface="Cambria Math" pitchFamily="18" charset="0"/>
              </a:rPr>
              <a:t>ab.</a:t>
            </a:r>
            <a:endParaRPr kumimoji="1" lang="ja-JP" altLang="en-US" sz="1600" dirty="0">
              <a:latin typeface="Cambria Math" pitchFamily="18" charset="0"/>
            </a:endParaRPr>
          </a:p>
        </p:txBody>
      </p:sp>
      <p:sp>
        <p:nvSpPr>
          <p:cNvPr id="29" name="テキスト ボックス 28"/>
          <p:cNvSpPr txBox="1"/>
          <p:nvPr/>
        </p:nvSpPr>
        <p:spPr>
          <a:xfrm>
            <a:off x="35496" y="6520752"/>
            <a:ext cx="3265638" cy="307777"/>
          </a:xfrm>
          <a:prstGeom prst="rect">
            <a:avLst/>
          </a:prstGeom>
          <a:noFill/>
        </p:spPr>
        <p:txBody>
          <a:bodyPr wrap="none" rtlCol="0">
            <a:spAutoFit/>
          </a:bodyPr>
          <a:lstStyle/>
          <a:p>
            <a:r>
              <a:rPr kumimoji="1" lang="ja-JP" altLang="en-US" sz="1400" dirty="0" smtClean="0">
                <a:latin typeface="HGSｺﾞｼｯｸM" pitchFamily="50" charset="-128"/>
                <a:ea typeface="HGSｺﾞｼｯｸM" pitchFamily="50" charset="-128"/>
              </a:rPr>
              <a:t>「</a:t>
            </a:r>
            <a:r>
              <a:rPr kumimoji="1" lang="en-US" altLang="ja-JP" sz="1400" dirty="0" smtClean="0">
                <a:latin typeface="HGSｺﾞｼｯｸM" pitchFamily="50" charset="-128"/>
                <a:ea typeface="HGSｺﾞｼｯｸM" pitchFamily="50" charset="-128"/>
              </a:rPr>
              <a:t>10</a:t>
            </a:r>
            <a:r>
              <a:rPr kumimoji="1" lang="ja-JP" altLang="en-US" sz="1400" dirty="0" smtClean="0">
                <a:latin typeface="HGSｺﾞｼｯｸM" pitchFamily="50" charset="-128"/>
                <a:ea typeface="HGSｺﾞｼｯｸM" pitchFamily="50" charset="-128"/>
              </a:rPr>
              <a:t>年後の自分へ」を地域の未来に！</a:t>
            </a:r>
            <a:endParaRPr kumimoji="1" lang="ja-JP" altLang="en-US" sz="1200" dirty="0">
              <a:latin typeface="HGSｺﾞｼｯｸM" pitchFamily="50" charset="-128"/>
              <a:ea typeface="HGSｺﾞｼｯｸM" pitchFamily="50" charset="-128"/>
            </a:endParaRPr>
          </a:p>
        </p:txBody>
      </p:sp>
      <p:cxnSp>
        <p:nvCxnSpPr>
          <p:cNvPr id="30" name="直線コネクタ 29"/>
          <p:cNvCxnSpPr/>
          <p:nvPr/>
        </p:nvCxnSpPr>
        <p:spPr>
          <a:xfrm>
            <a:off x="0" y="6485239"/>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131386" y="548861"/>
            <a:ext cx="882047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31386" y="116632"/>
            <a:ext cx="72008" cy="432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76564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9843" y="63674"/>
            <a:ext cx="5724644" cy="461665"/>
          </a:xfrm>
          <a:prstGeom prst="rect">
            <a:avLst/>
          </a:prstGeom>
          <a:noFill/>
        </p:spPr>
        <p:txBody>
          <a:bodyPr wrap="none" rtlCol="0">
            <a:spAutoFit/>
          </a:bodyPr>
          <a:lstStyle/>
          <a:p>
            <a:r>
              <a:rPr lang="ja-JP" altLang="en-US" sz="2400" dirty="0" smtClean="0">
                <a:latin typeface="HG丸ｺﾞｼｯｸM-PRO" pitchFamily="50" charset="-128"/>
                <a:ea typeface="HG丸ｺﾞｼｯｸM-PRO" pitchFamily="50" charset="-128"/>
              </a:rPr>
              <a:t>提案のコンセプト：富津ラボを</a:t>
            </a:r>
            <a:r>
              <a:rPr lang="ja-JP" altLang="en-US" sz="2400" dirty="0" smtClean="0">
                <a:solidFill>
                  <a:srgbClr val="C00000"/>
                </a:solidFill>
                <a:latin typeface="HG丸ｺﾞｼｯｸM-PRO" pitchFamily="50" charset="-128"/>
                <a:ea typeface="HG丸ｺﾞｼｯｸM-PRO" pitchFamily="50" charset="-128"/>
              </a:rPr>
              <a:t>したてる</a:t>
            </a:r>
            <a:endParaRPr kumimoji="1" lang="ja-JP" altLang="en-US" sz="2400" dirty="0">
              <a:solidFill>
                <a:srgbClr val="C00000"/>
              </a:solidFill>
              <a:latin typeface="HG丸ｺﾞｼｯｸM-PRO" pitchFamily="50" charset="-128"/>
              <a:ea typeface="HG丸ｺﾞｼｯｸM-PRO" pitchFamily="50" charset="-128"/>
            </a:endParaRPr>
          </a:p>
        </p:txBody>
      </p:sp>
      <p:cxnSp>
        <p:nvCxnSpPr>
          <p:cNvPr id="9" name="直線コネクタ 8"/>
          <p:cNvCxnSpPr/>
          <p:nvPr/>
        </p:nvCxnSpPr>
        <p:spPr>
          <a:xfrm>
            <a:off x="4572000" y="2924944"/>
            <a:ext cx="0" cy="438145"/>
          </a:xfrm>
          <a:prstGeom prst="line">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 name="グループ化 5"/>
          <p:cNvGrpSpPr/>
          <p:nvPr/>
        </p:nvGrpSpPr>
        <p:grpSpPr>
          <a:xfrm>
            <a:off x="420600" y="836712"/>
            <a:ext cx="8774666" cy="1919064"/>
            <a:chOff x="420600" y="1005880"/>
            <a:chExt cx="8774666" cy="1919064"/>
          </a:xfrm>
        </p:grpSpPr>
        <p:sp>
          <p:nvSpPr>
            <p:cNvPr id="13" name="テキスト ボックス 12"/>
            <p:cNvSpPr txBox="1"/>
            <p:nvPr/>
          </p:nvSpPr>
          <p:spPr>
            <a:xfrm>
              <a:off x="420600" y="1005880"/>
              <a:ext cx="2573140" cy="461665"/>
            </a:xfrm>
            <a:prstGeom prst="rect">
              <a:avLst/>
            </a:prstGeom>
            <a:noFill/>
          </p:spPr>
          <p:txBody>
            <a:bodyPr wrap="none" rtlCol="0">
              <a:spAutoFit/>
            </a:bodyPr>
            <a:lstStyle/>
            <a:p>
              <a:r>
                <a:rPr kumimoji="1" lang="ja-JP" altLang="en-US" sz="2400" dirty="0" smtClean="0"/>
                <a:t>●富津ラボの役割</a:t>
              </a:r>
              <a:endParaRPr kumimoji="1" lang="ja-JP" altLang="en-US" sz="2400" dirty="0"/>
            </a:p>
          </p:txBody>
        </p:sp>
        <p:grpSp>
          <p:nvGrpSpPr>
            <p:cNvPr id="5" name="グループ化 4"/>
            <p:cNvGrpSpPr/>
            <p:nvPr/>
          </p:nvGrpSpPr>
          <p:grpSpPr>
            <a:xfrm>
              <a:off x="422920" y="1588730"/>
              <a:ext cx="8772346" cy="1336214"/>
              <a:chOff x="408166" y="2564904"/>
              <a:chExt cx="8772346" cy="1336214"/>
            </a:xfrm>
          </p:grpSpPr>
          <p:sp>
            <p:nvSpPr>
              <p:cNvPr id="7" name="テキスト ボックス 6"/>
              <p:cNvSpPr txBox="1"/>
              <p:nvPr/>
            </p:nvSpPr>
            <p:spPr>
              <a:xfrm>
                <a:off x="432048" y="2564904"/>
                <a:ext cx="8748464" cy="400110"/>
              </a:xfrm>
              <a:prstGeom prst="rect">
                <a:avLst/>
              </a:prstGeom>
              <a:noFill/>
            </p:spPr>
            <p:txBody>
              <a:bodyPr wrap="square" rtlCol="0">
                <a:spAutoFit/>
              </a:bodyPr>
              <a:lstStyle/>
              <a:p>
                <a:r>
                  <a:rPr kumimoji="1" lang="ja-JP" altLang="en-US" sz="2000" dirty="0" smtClean="0"/>
                  <a:t>・まちづくりに関して少し</a:t>
                </a:r>
                <a:r>
                  <a:rPr kumimoji="1" lang="ja-JP" altLang="en-US" sz="2000" dirty="0" smtClean="0"/>
                  <a:t>でも多くの住民に関心を持ってもらう</a:t>
                </a:r>
                <a:endParaRPr kumimoji="1" lang="ja-JP" altLang="en-US" sz="2000" dirty="0"/>
              </a:p>
            </p:txBody>
          </p:sp>
          <p:sp>
            <p:nvSpPr>
              <p:cNvPr id="11" name="テキスト ボックス 10"/>
              <p:cNvSpPr txBox="1"/>
              <p:nvPr/>
            </p:nvSpPr>
            <p:spPr>
              <a:xfrm>
                <a:off x="421804" y="3027149"/>
                <a:ext cx="8748464" cy="400110"/>
              </a:xfrm>
              <a:prstGeom prst="rect">
                <a:avLst/>
              </a:prstGeom>
              <a:noFill/>
            </p:spPr>
            <p:txBody>
              <a:bodyPr wrap="square" rtlCol="0">
                <a:spAutoFit/>
              </a:bodyPr>
              <a:lstStyle/>
              <a:p>
                <a:r>
                  <a:rPr kumimoji="1" lang="ja-JP" altLang="en-US" sz="2000" dirty="0" smtClean="0"/>
                  <a:t>・地域住民の意識の</a:t>
                </a:r>
                <a:r>
                  <a:rPr kumimoji="1" lang="ja-JP" altLang="en-US" sz="2000" dirty="0" smtClean="0"/>
                  <a:t>共有していく場</a:t>
                </a:r>
                <a:endParaRPr kumimoji="1" lang="ja-JP" altLang="en-US" sz="2000" dirty="0"/>
              </a:p>
            </p:txBody>
          </p:sp>
          <p:sp>
            <p:nvSpPr>
              <p:cNvPr id="12" name="テキスト ボックス 11"/>
              <p:cNvSpPr txBox="1"/>
              <p:nvPr/>
            </p:nvSpPr>
            <p:spPr>
              <a:xfrm>
                <a:off x="432048" y="3501008"/>
                <a:ext cx="8748464" cy="400110"/>
              </a:xfrm>
              <a:prstGeom prst="rect">
                <a:avLst/>
              </a:prstGeom>
              <a:noFill/>
            </p:spPr>
            <p:txBody>
              <a:bodyPr wrap="square" rtlCol="0">
                <a:spAutoFit/>
              </a:bodyPr>
              <a:lstStyle/>
              <a:p>
                <a:r>
                  <a:rPr kumimoji="1" lang="ja-JP" altLang="en-US" sz="2000" dirty="0" smtClean="0"/>
                  <a:t>・富津ラボでの活動を通して地域に</a:t>
                </a:r>
                <a:r>
                  <a:rPr kumimoji="1" lang="ja-JP" altLang="en-US" sz="2000" dirty="0" smtClean="0">
                    <a:solidFill>
                      <a:srgbClr val="FF0000"/>
                    </a:solidFill>
                  </a:rPr>
                  <a:t>「気づき」</a:t>
                </a:r>
                <a:r>
                  <a:rPr kumimoji="1" lang="ja-JP" altLang="en-US" sz="2000" dirty="0" smtClean="0"/>
                  <a:t>や</a:t>
                </a:r>
                <a:r>
                  <a:rPr kumimoji="1" lang="ja-JP" altLang="en-US" sz="2000" dirty="0" smtClean="0">
                    <a:solidFill>
                      <a:srgbClr val="FF0000"/>
                    </a:solidFill>
                  </a:rPr>
                  <a:t>「学び」</a:t>
                </a:r>
                <a:r>
                  <a:rPr kumimoji="1" lang="ja-JP" altLang="en-US" sz="2000" dirty="0" smtClean="0"/>
                  <a:t>を提供する</a:t>
                </a:r>
                <a:endParaRPr kumimoji="1" lang="ja-JP" altLang="en-US" sz="2000" dirty="0"/>
              </a:p>
            </p:txBody>
          </p:sp>
          <p:sp>
            <p:nvSpPr>
              <p:cNvPr id="14" name="フリーフォーム 13"/>
              <p:cNvSpPr/>
              <p:nvPr/>
            </p:nvSpPr>
            <p:spPr>
              <a:xfrm>
                <a:off x="408166" y="2564904"/>
                <a:ext cx="123027" cy="1296144"/>
              </a:xfrm>
              <a:custGeom>
                <a:avLst/>
                <a:gdLst>
                  <a:gd name="connsiteX0" fmla="*/ 114300 w 114300"/>
                  <a:gd name="connsiteY0" fmla="*/ 0 h 962025"/>
                  <a:gd name="connsiteX1" fmla="*/ 0 w 114300"/>
                  <a:gd name="connsiteY1" fmla="*/ 0 h 962025"/>
                  <a:gd name="connsiteX2" fmla="*/ 0 w 114300"/>
                  <a:gd name="connsiteY2" fmla="*/ 962025 h 962025"/>
                  <a:gd name="connsiteX3" fmla="*/ 104775 w 114300"/>
                  <a:gd name="connsiteY3" fmla="*/ 962025 h 962025"/>
                </a:gdLst>
                <a:ahLst/>
                <a:cxnLst>
                  <a:cxn ang="0">
                    <a:pos x="connsiteX0" y="connsiteY0"/>
                  </a:cxn>
                  <a:cxn ang="0">
                    <a:pos x="connsiteX1" y="connsiteY1"/>
                  </a:cxn>
                  <a:cxn ang="0">
                    <a:pos x="connsiteX2" y="connsiteY2"/>
                  </a:cxn>
                  <a:cxn ang="0">
                    <a:pos x="connsiteX3" y="connsiteY3"/>
                  </a:cxn>
                </a:cxnLst>
                <a:rect l="l" t="t" r="r" b="b"/>
                <a:pathLst>
                  <a:path w="114300" h="962025">
                    <a:moveTo>
                      <a:pt x="114300" y="0"/>
                    </a:moveTo>
                    <a:lnTo>
                      <a:pt x="0" y="0"/>
                    </a:lnTo>
                    <a:lnTo>
                      <a:pt x="0" y="962025"/>
                    </a:lnTo>
                    <a:lnTo>
                      <a:pt x="104775" y="96202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grpSp>
      </p:grpSp>
      <p:sp>
        <p:nvSpPr>
          <p:cNvPr id="2" name="テキスト ボックス 1"/>
          <p:cNvSpPr txBox="1"/>
          <p:nvPr/>
        </p:nvSpPr>
        <p:spPr>
          <a:xfrm>
            <a:off x="444694" y="4564866"/>
            <a:ext cx="4758034" cy="800219"/>
          </a:xfrm>
          <a:prstGeom prst="rect">
            <a:avLst/>
          </a:prstGeom>
          <a:noFill/>
        </p:spPr>
        <p:txBody>
          <a:bodyPr wrap="none" rtlCol="0">
            <a:spAutoFit/>
          </a:bodyPr>
          <a:lstStyle/>
          <a:p>
            <a:r>
              <a:rPr lang="ja-JP" altLang="en-US" sz="2800" dirty="0" smtClean="0">
                <a:solidFill>
                  <a:schemeClr val="accent6"/>
                </a:solidFill>
              </a:rPr>
              <a:t>しつらえる</a:t>
            </a:r>
            <a:r>
              <a:rPr lang="en-US" altLang="ja-JP" sz="2800" dirty="0" smtClean="0">
                <a:solidFill>
                  <a:schemeClr val="accent6"/>
                </a:solidFill>
              </a:rPr>
              <a:t>【</a:t>
            </a:r>
            <a:r>
              <a:rPr lang="ja-JP" altLang="en-US" sz="2800" dirty="0" smtClean="0">
                <a:solidFill>
                  <a:schemeClr val="accent6"/>
                </a:solidFill>
              </a:rPr>
              <a:t>設える</a:t>
            </a:r>
            <a:r>
              <a:rPr lang="en-US" altLang="ja-JP" sz="2800" dirty="0" smtClean="0">
                <a:solidFill>
                  <a:schemeClr val="accent6"/>
                </a:solidFill>
              </a:rPr>
              <a:t>】</a:t>
            </a:r>
            <a:endParaRPr kumimoji="1" lang="en-US" altLang="ja-JP" sz="2800" dirty="0" smtClean="0">
              <a:solidFill>
                <a:schemeClr val="accent6"/>
              </a:solidFill>
            </a:endParaRPr>
          </a:p>
          <a:p>
            <a:r>
              <a:rPr kumimoji="1" lang="ja-JP" altLang="en-US" dirty="0" smtClean="0"/>
              <a:t>住民に来てもらいやすいラボとしてのおもてなし</a:t>
            </a:r>
            <a:endParaRPr kumimoji="1" lang="ja-JP" altLang="en-US" sz="2800" dirty="0">
              <a:solidFill>
                <a:srgbClr val="FFC000"/>
              </a:solidFill>
            </a:endParaRPr>
          </a:p>
        </p:txBody>
      </p:sp>
      <p:sp>
        <p:nvSpPr>
          <p:cNvPr id="15" name="テキスト ボックス 14"/>
          <p:cNvSpPr txBox="1"/>
          <p:nvPr/>
        </p:nvSpPr>
        <p:spPr>
          <a:xfrm>
            <a:off x="437362" y="5365085"/>
            <a:ext cx="8167384" cy="800219"/>
          </a:xfrm>
          <a:prstGeom prst="rect">
            <a:avLst/>
          </a:prstGeom>
          <a:noFill/>
        </p:spPr>
        <p:txBody>
          <a:bodyPr wrap="square" rtlCol="0">
            <a:spAutoFit/>
          </a:bodyPr>
          <a:lstStyle/>
          <a:p>
            <a:r>
              <a:rPr lang="ja-JP" altLang="en-US" sz="2800" dirty="0" smtClean="0">
                <a:solidFill>
                  <a:schemeClr val="tx2">
                    <a:lumMod val="60000"/>
                    <a:lumOff val="40000"/>
                  </a:schemeClr>
                </a:solidFill>
              </a:rPr>
              <a:t>しかける</a:t>
            </a:r>
            <a:r>
              <a:rPr lang="en-US" altLang="ja-JP" sz="2800" dirty="0" smtClean="0">
                <a:solidFill>
                  <a:schemeClr val="tx2">
                    <a:lumMod val="60000"/>
                    <a:lumOff val="40000"/>
                  </a:schemeClr>
                </a:solidFill>
              </a:rPr>
              <a:t>【</a:t>
            </a:r>
            <a:r>
              <a:rPr lang="ja-JP" altLang="en-US" sz="2800" dirty="0" smtClean="0">
                <a:solidFill>
                  <a:schemeClr val="tx2">
                    <a:lumMod val="60000"/>
                    <a:lumOff val="40000"/>
                  </a:schemeClr>
                </a:solidFill>
              </a:rPr>
              <a:t>仕掛ける</a:t>
            </a:r>
            <a:r>
              <a:rPr lang="en-US" altLang="ja-JP" sz="2800" dirty="0" smtClean="0">
                <a:solidFill>
                  <a:schemeClr val="tx2">
                    <a:lumMod val="60000"/>
                    <a:lumOff val="40000"/>
                  </a:schemeClr>
                </a:solidFill>
              </a:rPr>
              <a:t>】</a:t>
            </a:r>
          </a:p>
          <a:p>
            <a:r>
              <a:rPr lang="ja-JP" altLang="en-US" dirty="0" smtClean="0"/>
              <a:t>地域発信のイベント開催の援助、話題の提供、</a:t>
            </a:r>
            <a:r>
              <a:rPr lang="ja-JP" altLang="en-US" dirty="0"/>
              <a:t>多くの人が参加できる</a:t>
            </a:r>
            <a:r>
              <a:rPr lang="ja-JP" altLang="en-US" dirty="0" smtClean="0"/>
              <a:t>体制づくり</a:t>
            </a:r>
            <a:endParaRPr lang="ja-JP" altLang="en-US" sz="2800" dirty="0">
              <a:solidFill>
                <a:srgbClr val="002060"/>
              </a:solidFill>
            </a:endParaRPr>
          </a:p>
        </p:txBody>
      </p:sp>
      <p:sp>
        <p:nvSpPr>
          <p:cNvPr id="18" name="テキスト ボックス 17"/>
          <p:cNvSpPr txBox="1"/>
          <p:nvPr/>
        </p:nvSpPr>
        <p:spPr>
          <a:xfrm>
            <a:off x="444694" y="3573016"/>
            <a:ext cx="7933582" cy="954107"/>
          </a:xfrm>
          <a:prstGeom prst="rect">
            <a:avLst/>
          </a:prstGeom>
          <a:noFill/>
          <a:ln w="12700">
            <a:solidFill>
              <a:schemeClr val="tx1"/>
            </a:solidFill>
          </a:ln>
        </p:spPr>
        <p:txBody>
          <a:bodyPr wrap="none" rtlCol="0">
            <a:spAutoFit/>
          </a:bodyPr>
          <a:lstStyle/>
          <a:p>
            <a:r>
              <a:rPr lang="ja-JP" altLang="en-US" sz="3200" dirty="0" smtClean="0">
                <a:solidFill>
                  <a:srgbClr val="C00000"/>
                </a:solidFill>
              </a:rPr>
              <a:t>したてる</a:t>
            </a:r>
            <a:r>
              <a:rPr lang="en-US" altLang="ja-JP" sz="3200" dirty="0" smtClean="0">
                <a:solidFill>
                  <a:srgbClr val="C00000"/>
                </a:solidFill>
              </a:rPr>
              <a:t>【</a:t>
            </a:r>
            <a:r>
              <a:rPr lang="ja-JP" altLang="en-US" sz="3200" dirty="0" smtClean="0">
                <a:solidFill>
                  <a:srgbClr val="C00000"/>
                </a:solidFill>
              </a:rPr>
              <a:t>仕立てる</a:t>
            </a:r>
            <a:r>
              <a:rPr lang="en-US" altLang="ja-JP" sz="3200" dirty="0" smtClean="0">
                <a:solidFill>
                  <a:srgbClr val="C00000"/>
                </a:solidFill>
              </a:rPr>
              <a:t>】</a:t>
            </a:r>
            <a:endParaRPr lang="en-US" altLang="ja-JP" sz="3200" dirty="0" smtClean="0"/>
          </a:p>
          <a:p>
            <a:r>
              <a:rPr lang="ja-JP" altLang="en-US" sz="2400" dirty="0" smtClean="0"/>
              <a:t>地域住民ひとりひとりの思考をつなぎアクションを起こせる場</a:t>
            </a:r>
            <a:endParaRPr kumimoji="1" lang="ja-JP" altLang="en-US" sz="2400" dirty="0">
              <a:solidFill>
                <a:srgbClr val="C00000"/>
              </a:solidFill>
            </a:endParaRPr>
          </a:p>
        </p:txBody>
      </p:sp>
    </p:spTree>
    <p:extLst>
      <p:ext uri="{BB962C8B-B14F-4D97-AF65-F5344CB8AC3E}">
        <p14:creationId xmlns:p14="http://schemas.microsoft.com/office/powerpoint/2010/main" val="48308618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2307</TotalTime>
  <Words>772</Words>
  <Application>Microsoft Office PowerPoint</Application>
  <PresentationFormat>画面に合わせる (4:3)</PresentationFormat>
  <Paragraphs>83</Paragraphs>
  <Slides>24</Slides>
  <Notes>1</Notes>
  <HiddenSlides>0</HiddenSlides>
  <MMClips>0</MMClips>
  <ScaleCrop>false</ScaleCrop>
  <HeadingPairs>
    <vt:vector size="4" baseType="variant">
      <vt:variant>
        <vt:lpstr>テーマ</vt:lpstr>
      </vt:variant>
      <vt:variant>
        <vt:i4>1</vt:i4>
      </vt:variant>
      <vt:variant>
        <vt:lpstr>スライド タイトル</vt:lpstr>
      </vt:variant>
      <vt:variant>
        <vt:i4>24</vt:i4>
      </vt:variant>
    </vt:vector>
  </HeadingPairs>
  <TitlesOfParts>
    <vt:vector size="25" baseType="lpstr">
      <vt:lpstr>Office ​​テーマ</vt:lpstr>
      <vt:lpstr>「10年後の自分へ」を地域の未来に!</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10年後も富津が富津らしくあるために ~地域の意識を育む寺子屋~</dc:title>
  <dc:creator>RED</dc:creator>
  <cp:lastModifiedBy>akt</cp:lastModifiedBy>
  <cp:revision>125</cp:revision>
  <cp:lastPrinted>2013-10-11T03:33:06Z</cp:lastPrinted>
  <dcterms:created xsi:type="dcterms:W3CDTF">2013-10-10T06:22:17Z</dcterms:created>
  <dcterms:modified xsi:type="dcterms:W3CDTF">2013-11-02T01:53:59Z</dcterms:modified>
</cp:coreProperties>
</file>