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302" r:id="rId4"/>
    <p:sldId id="292" r:id="rId5"/>
    <p:sldId id="293" r:id="rId6"/>
    <p:sldId id="294" r:id="rId7"/>
    <p:sldId id="295" r:id="rId8"/>
    <p:sldId id="296" r:id="rId9"/>
    <p:sldId id="299" r:id="rId10"/>
    <p:sldId id="301" r:id="rId11"/>
    <p:sldId id="297" r:id="rId12"/>
    <p:sldId id="300" r:id="rId13"/>
  </p:sldIdLst>
  <p:sldSz cx="9144000" cy="6858000" type="screen4x3"/>
  <p:notesSz cx="6813550" cy="99552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/>
  </p:normalViewPr>
  <p:slideViewPr>
    <p:cSldViewPr>
      <p:cViewPr>
        <p:scale>
          <a:sx n="124" d="100"/>
          <a:sy n="124" d="100"/>
        </p:scale>
        <p:origin x="1884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7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7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15604-E0EE-4C79-B7E4-31B156585041}" type="datetimeFigureOut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8400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355" y="4728726"/>
            <a:ext cx="5450840" cy="44798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55724"/>
            <a:ext cx="2952538" cy="497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9435" y="9455724"/>
            <a:ext cx="2952538" cy="497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E45ED-FF28-481F-8B23-58F005BDF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05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A589-6C55-4322-99D4-78C1D92EBFAC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3B70-30B0-4439-8834-E3D038E49885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84A2-A04D-483C-BD7F-038CB8DE4B87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6CA8-27B6-4D28-96C2-3743A5F9720D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10AD-5EFD-408A-BE41-AC59448548E0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B32B-F104-4554-9578-2CE0C4053C27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E201-2F70-483A-BD9A-C318C20ECCD7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5723-FA83-48AF-B4E1-C8A2B2297497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BABF0-3387-4826-9678-03C55AB87A13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FF71-3928-49C2-A2D0-3D7988027FA4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FD74-7D28-4D1E-B69C-692576D40173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BA92-5E29-4722-B9D8-377DE5567A65}" type="datetime1">
              <a:rPr kumimoji="1" lang="ja-JP" altLang="en-US" smtClean="0"/>
              <a:t>2013/11/2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1" t="47030" r="2848" b="15134"/>
          <a:stretch/>
        </p:blipFill>
        <p:spPr bwMode="auto">
          <a:xfrm>
            <a:off x="1958" y="1"/>
            <a:ext cx="91420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1958" y="0"/>
            <a:ext cx="9142042" cy="685867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99172" y="1198492"/>
            <a:ext cx="2709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 smtClean="0">
                <a:latin typeface="Century Gothic" panose="020B0502020202020204" pitchFamily="34" charset="0"/>
              </a:rPr>
              <a:t>に命名せよ</a:t>
            </a:r>
            <a:r>
              <a:rPr lang="ja-JP" altLang="en-US" sz="3600" dirty="0" smtClean="0">
                <a:latin typeface="Century Gothic" panose="020B0502020202020204" pitchFamily="34" charset="0"/>
              </a:rPr>
              <a:t>。</a:t>
            </a:r>
            <a:endParaRPr lang="ja-JP" altLang="en-US" sz="3600" dirty="0">
              <a:latin typeface="Century Gothic" panose="020B0502020202020204" pitchFamily="34" charset="0"/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381248" y="145207"/>
            <a:ext cx="2884066" cy="1423209"/>
            <a:chOff x="-2940405" y="1153199"/>
            <a:chExt cx="2884066" cy="1423209"/>
          </a:xfrm>
        </p:grpSpPr>
        <p:sp>
          <p:nvSpPr>
            <p:cNvPr id="10" name="正方形/長方形 9"/>
            <p:cNvSpPr/>
            <p:nvPr/>
          </p:nvSpPr>
          <p:spPr>
            <a:xfrm>
              <a:off x="-2940405" y="1153199"/>
              <a:ext cx="20922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 b="1" dirty="0" smtClean="0">
                  <a:latin typeface="Century Gothic" panose="020B0502020202020204" pitchFamily="34" charset="0"/>
                </a:rPr>
                <a:t>cross</a:t>
              </a:r>
              <a:endParaRPr lang="ja-JP" altLang="en-US" sz="6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-2153388" y="1560745"/>
              <a:ext cx="20970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60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point</a:t>
              </a:r>
              <a:endParaRPr lang="ja-JP" altLang="en-US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958" y="6116220"/>
            <a:ext cx="9142042" cy="741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“人口データ分析から始める”行政職員改革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提言の目的</a:t>
            </a:r>
            <a:endParaRPr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1077073" y="764704"/>
            <a:ext cx="7572146" cy="916051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人口</a:t>
            </a:r>
            <a:r>
              <a:rPr lang="ja-JP" altLang="en-US" sz="2000" dirty="0">
                <a:solidFill>
                  <a:schemeClr val="tx1"/>
                </a:solidFill>
              </a:rPr>
              <a:t>分析の技術を習得 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　　　　　　　　</a:t>
            </a:r>
            <a:r>
              <a:rPr lang="ja-JP" altLang="en-US" sz="2400" dirty="0" smtClean="0">
                <a:solidFill>
                  <a:schemeClr val="tx1"/>
                </a:solidFill>
              </a:rPr>
              <a:t>→ 他</a:t>
            </a:r>
            <a:r>
              <a:rPr lang="ja-JP" altLang="en-US" sz="2400" dirty="0">
                <a:solidFill>
                  <a:schemeClr val="tx1"/>
                </a:solidFill>
              </a:rPr>
              <a:t>のデータ分析のスキルも</a:t>
            </a:r>
            <a:r>
              <a:rPr lang="ja-JP" altLang="en-US" sz="2400" dirty="0" smtClean="0">
                <a:solidFill>
                  <a:schemeClr val="tx1"/>
                </a:solidFill>
              </a:rPr>
              <a:t>向上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77073" y="5200169"/>
            <a:ext cx="7572146" cy="916051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データに立脚して策定作業に参画</a:t>
            </a:r>
            <a:endParaRPr lang="ja-JP" alt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　　　　　　　　</a:t>
            </a:r>
            <a:r>
              <a:rPr lang="ja-JP" altLang="en-US" sz="2400" dirty="0" smtClean="0">
                <a:solidFill>
                  <a:schemeClr val="tx1"/>
                </a:solidFill>
              </a:rPr>
              <a:t>→ 計画</a:t>
            </a:r>
            <a:r>
              <a:rPr lang="ja-JP" altLang="en-US" sz="2400" dirty="0">
                <a:solidFill>
                  <a:schemeClr val="tx1"/>
                </a:solidFill>
              </a:rPr>
              <a:t>の実現に対するモチベーション</a:t>
            </a:r>
            <a:r>
              <a:rPr lang="ja-JP" altLang="en-US" sz="2400" dirty="0" smtClean="0">
                <a:solidFill>
                  <a:schemeClr val="tx1"/>
                </a:solidFill>
              </a:rPr>
              <a:t>向上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92618" y="6303804"/>
            <a:ext cx="116891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行政トップ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77073" y="3805516"/>
            <a:ext cx="7572146" cy="916051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/>
                </a:solidFill>
              </a:rPr>
              <a:t>無目的</a:t>
            </a:r>
            <a:r>
              <a:rPr lang="ja-JP" altLang="en-US" sz="2000" dirty="0">
                <a:solidFill>
                  <a:schemeClr val="tx1"/>
                </a:solidFill>
              </a:rPr>
              <a:t>な年齢３区分をやめ、“新しい年齢区区分”による人口分析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　　　　　　　　</a:t>
            </a:r>
            <a:r>
              <a:rPr lang="ja-JP" altLang="en-US" sz="2400" dirty="0" smtClean="0">
                <a:solidFill>
                  <a:schemeClr val="tx1"/>
                </a:solidFill>
              </a:rPr>
              <a:t>→ </a:t>
            </a:r>
            <a:r>
              <a:rPr lang="ja-JP" altLang="en-US" sz="2400" dirty="0">
                <a:solidFill>
                  <a:schemeClr val="tx1"/>
                </a:solidFill>
              </a:rPr>
              <a:t>意識改革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077073" y="2114037"/>
            <a:ext cx="7572146" cy="1329307"/>
            <a:chOff x="1077073" y="2171701"/>
            <a:chExt cx="7572146" cy="1329307"/>
          </a:xfrm>
        </p:grpSpPr>
        <p:sp>
          <p:nvSpPr>
            <p:cNvPr id="27" name="正方形/長方形 26"/>
            <p:cNvSpPr/>
            <p:nvPr/>
          </p:nvSpPr>
          <p:spPr>
            <a:xfrm>
              <a:off x="1077073" y="2171701"/>
              <a:ext cx="7572146" cy="1229844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077073" y="2209800"/>
              <a:ext cx="7572146" cy="1291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000" u="sng" dirty="0" smtClean="0">
                  <a:solidFill>
                    <a:schemeClr val="tx1"/>
                  </a:solidFill>
                </a:rPr>
                <a:t>データに立脚して考える力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を高める  →  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対話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しやすく</a:t>
              </a:r>
            </a:p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感情論ではなく、</a:t>
              </a:r>
              <a:r>
                <a:rPr lang="ja-JP" altLang="en-US" sz="2000" u="sng" dirty="0" smtClean="0">
                  <a:solidFill>
                    <a:schemeClr val="tx1"/>
                  </a:solidFill>
                </a:rPr>
                <a:t>データを基に客観的に意見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する  →  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協働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しやすく</a:t>
              </a:r>
              <a:endParaRPr lang="en-US" altLang="ja-JP" sz="24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400" dirty="0" smtClean="0">
                  <a:solidFill>
                    <a:schemeClr val="tx1"/>
                  </a:solidFill>
                </a:rPr>
                <a:t>　　　　　　　　→ 双方が説明責任を果たせる</a:t>
              </a:r>
              <a:endParaRPr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87958" y="471698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/>
              <a:t>行政職員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87958" y="3512510"/>
            <a:ext cx="168507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行政職員・住民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487958" y="4907163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/>
              <a:t>行政職員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87958" y="1821031"/>
            <a:ext cx="168507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 smtClean="0"/>
              <a:t>行政職員・住民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424740" y="6302276"/>
            <a:ext cx="5147281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/>
              <a:t>「年齢３区分プラスアルファで行こう！</a:t>
            </a:r>
            <a:r>
              <a:rPr lang="ja-JP" altLang="en-US" sz="2400" dirty="0" smtClean="0"/>
              <a:t>」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48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研修の試行実験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人口</a:t>
            </a:r>
            <a:r>
              <a:rPr lang="ja-JP" altLang="en-US" sz="2400" dirty="0" smtClean="0"/>
              <a:t>ピラミッド</a:t>
            </a:r>
            <a:endParaRPr lang="ja-JP" altLang="en-US" sz="2400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652120" y="393814"/>
            <a:ext cx="2520280" cy="370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/>
              <a:t>人口ピラミッドカードの例</a:t>
            </a:r>
            <a:endParaRPr lang="ja-JP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41780"/>
            <a:ext cx="2758435" cy="169783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IMG6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18" y="5002077"/>
            <a:ext cx="1920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図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18" y="3476847"/>
            <a:ext cx="1915782" cy="14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図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05" y="3476847"/>
            <a:ext cx="108122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タイトル 1"/>
          <p:cNvSpPr txBox="1">
            <a:spLocks/>
          </p:cNvSpPr>
          <p:nvPr/>
        </p:nvSpPr>
        <p:spPr>
          <a:xfrm>
            <a:off x="5569013" y="6071347"/>
            <a:ext cx="1584176" cy="370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/>
              <a:t>研修の様子</a:t>
            </a:r>
            <a:endParaRPr lang="ja-JP" altLang="en-US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5652120" y="2564903"/>
            <a:ext cx="2884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 smtClean="0"/>
              <a:t>1920</a:t>
            </a:r>
            <a:r>
              <a:rPr lang="ja-JP" altLang="en-US" sz="1600" b="1" dirty="0"/>
              <a:t>～</a:t>
            </a:r>
            <a:r>
              <a:rPr lang="en-US" altLang="ja-JP" sz="1600" b="1" dirty="0" smtClean="0"/>
              <a:t>2040</a:t>
            </a:r>
            <a:r>
              <a:rPr lang="ja-JP" altLang="en-US" sz="1600" b="1" dirty="0" smtClean="0"/>
              <a:t>年</a:t>
            </a:r>
            <a:r>
              <a:rPr lang="ja-JP" altLang="en-US" sz="1600" dirty="0"/>
              <a:t>　</a:t>
            </a:r>
            <a:r>
              <a:rPr lang="en-US" altLang="ja-JP" sz="1600" b="1" dirty="0" smtClean="0"/>
              <a:t>5</a:t>
            </a:r>
            <a:r>
              <a:rPr lang="ja-JP" altLang="en-US" sz="1600" b="1" dirty="0" smtClean="0"/>
              <a:t>年刻み</a:t>
            </a:r>
            <a:r>
              <a:rPr lang="ja-JP" altLang="en-US" sz="1600" dirty="0" smtClean="0"/>
              <a:t>で</a:t>
            </a:r>
            <a:r>
              <a:rPr lang="en-US" altLang="ja-JP" sz="1600" dirty="0" smtClean="0"/>
              <a:t>12</a:t>
            </a:r>
            <a:r>
              <a:rPr lang="ja-JP" altLang="en-US" sz="1600" dirty="0" smtClean="0"/>
              <a:t>枚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「日本」と「熊本県」で計</a:t>
            </a:r>
            <a:r>
              <a:rPr lang="en-US" altLang="ja-JP" sz="1600" dirty="0" smtClean="0"/>
              <a:t>24</a:t>
            </a:r>
            <a:r>
              <a:rPr lang="ja-JP" altLang="en-US" sz="1600" dirty="0" smtClean="0"/>
              <a:t>枚</a:t>
            </a:r>
            <a:endParaRPr lang="en-US" altLang="ja-JP" sz="1600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487959" y="712748"/>
            <a:ext cx="4876129" cy="77203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u="sng" dirty="0" smtClean="0">
                <a:solidFill>
                  <a:schemeClr val="tx1"/>
                </a:solidFill>
              </a:rPr>
              <a:t>個人で</a:t>
            </a:r>
            <a:r>
              <a:rPr lang="en-US" altLang="ja-JP" sz="1600" u="sng" dirty="0" smtClean="0">
                <a:solidFill>
                  <a:schemeClr val="tx1"/>
                </a:solidFill>
              </a:rPr>
              <a:t>…</a:t>
            </a:r>
            <a:endParaRPr lang="en-US" altLang="ja-JP" sz="1600" u="sng" dirty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</a:rPr>
              <a:t>人口</a:t>
            </a:r>
            <a:r>
              <a:rPr lang="ja-JP" altLang="en-US" dirty="0">
                <a:solidFill>
                  <a:schemeClr val="tx1"/>
                </a:solidFill>
              </a:rPr>
              <a:t>ピラミッドカード</a:t>
            </a:r>
            <a:r>
              <a:rPr lang="ja-JP" altLang="en-US" dirty="0" smtClean="0">
                <a:solidFill>
                  <a:schemeClr val="tx1"/>
                </a:solidFill>
              </a:rPr>
              <a:t>を年号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sz="2000" u="sng" dirty="0" smtClean="0">
                <a:solidFill>
                  <a:schemeClr val="tx1"/>
                </a:solidFill>
              </a:rPr>
              <a:t>古い順</a:t>
            </a:r>
            <a:r>
              <a:rPr lang="ja-JP" altLang="en-US" u="sng" dirty="0">
                <a:solidFill>
                  <a:schemeClr val="tx1"/>
                </a:solidFill>
              </a:rPr>
              <a:t>に</a:t>
            </a:r>
            <a:r>
              <a:rPr lang="ja-JP" altLang="en-US" sz="2000" u="sng" dirty="0">
                <a:solidFill>
                  <a:schemeClr val="tx1"/>
                </a:solidFill>
              </a:rPr>
              <a:t>並べる</a:t>
            </a:r>
            <a:endParaRPr lang="en-US" altLang="ja-JP" sz="2000" u="sng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87958" y="4033380"/>
            <a:ext cx="4876129" cy="47892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各チームの解を</a:t>
            </a:r>
            <a:r>
              <a:rPr lang="ja-JP" altLang="en-US" sz="1600" dirty="0" smtClean="0">
                <a:solidFill>
                  <a:schemeClr val="tx1"/>
                </a:solidFill>
              </a:rPr>
              <a:t>発表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→ </a:t>
            </a:r>
            <a:r>
              <a:rPr lang="ja-JP" altLang="en-US" sz="2000" dirty="0" smtClean="0">
                <a:solidFill>
                  <a:schemeClr val="tx1"/>
                </a:solidFill>
              </a:rPr>
              <a:t>他チームとの違い</a:t>
            </a:r>
            <a:r>
              <a:rPr lang="ja-JP" altLang="en-US" dirty="0" smtClean="0">
                <a:solidFill>
                  <a:schemeClr val="tx1"/>
                </a:solidFill>
              </a:rPr>
              <a:t>を確認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87957" y="4864776"/>
            <a:ext cx="4876129" cy="497828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正解を</a:t>
            </a:r>
            <a:r>
              <a:rPr lang="ja-JP" altLang="en-US" sz="1600" dirty="0" smtClean="0">
                <a:solidFill>
                  <a:schemeClr val="tx1"/>
                </a:solidFill>
              </a:rPr>
              <a:t>発表　</a:t>
            </a:r>
            <a:r>
              <a:rPr lang="ja-JP" altLang="en-US" sz="2000" dirty="0" smtClean="0">
                <a:solidFill>
                  <a:schemeClr val="tx1"/>
                </a:solidFill>
              </a:rPr>
              <a:t>→ 個人</a:t>
            </a:r>
            <a:r>
              <a:rPr lang="ja-JP" altLang="en-US" sz="2000" dirty="0">
                <a:solidFill>
                  <a:schemeClr val="tx1"/>
                </a:solidFill>
              </a:rPr>
              <a:t>解・チーム</a:t>
            </a:r>
            <a:r>
              <a:rPr lang="ja-JP" altLang="en-US" sz="2000" dirty="0" smtClean="0">
                <a:solidFill>
                  <a:schemeClr val="tx1"/>
                </a:solidFill>
              </a:rPr>
              <a:t>解</a:t>
            </a:r>
            <a:r>
              <a:rPr lang="ja-JP" altLang="en-US" dirty="0">
                <a:solidFill>
                  <a:schemeClr val="tx1"/>
                </a:solidFill>
              </a:rPr>
              <a:t>と</a:t>
            </a:r>
            <a:r>
              <a:rPr lang="ja-JP" altLang="en-US" sz="2000" dirty="0" smtClean="0">
                <a:solidFill>
                  <a:schemeClr val="tx1"/>
                </a:solidFill>
              </a:rPr>
              <a:t>突き合わせ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87959" y="5715074"/>
            <a:ext cx="4876129" cy="772036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人口</a:t>
            </a:r>
            <a:r>
              <a:rPr lang="ja-JP" altLang="en-US" dirty="0">
                <a:solidFill>
                  <a:schemeClr val="tx1"/>
                </a:solidFill>
              </a:rPr>
              <a:t>の推移・趨勢を</a:t>
            </a:r>
            <a:r>
              <a:rPr lang="ja-JP" altLang="en-US" dirty="0" smtClean="0">
                <a:solidFill>
                  <a:schemeClr val="tx1"/>
                </a:solidFill>
              </a:rPr>
              <a:t>知り、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改めて</a:t>
            </a:r>
            <a:r>
              <a:rPr lang="ja-JP" altLang="en-US" sz="2000" dirty="0">
                <a:solidFill>
                  <a:schemeClr val="tx1"/>
                </a:solidFill>
              </a:rPr>
              <a:t>分かった</a:t>
            </a:r>
            <a:r>
              <a:rPr lang="ja-JP" altLang="en-US" sz="2000" dirty="0" smtClean="0">
                <a:solidFill>
                  <a:schemeClr val="tx1"/>
                </a:solidFill>
              </a:rPr>
              <a:t>こと、驚いた</a:t>
            </a:r>
            <a:r>
              <a:rPr lang="ja-JP" altLang="en-US" sz="2000" dirty="0">
                <a:solidFill>
                  <a:schemeClr val="tx1"/>
                </a:solidFill>
              </a:rPr>
              <a:t>こと</a:t>
            </a:r>
            <a:r>
              <a:rPr lang="ja-JP" altLang="en-US" dirty="0" smtClean="0">
                <a:solidFill>
                  <a:schemeClr val="tx1"/>
                </a:solidFill>
              </a:rPr>
              <a:t>など</a:t>
            </a:r>
            <a:r>
              <a:rPr lang="ja-JP" altLang="en-US" sz="1600" dirty="0" smtClean="0">
                <a:solidFill>
                  <a:schemeClr val="tx1"/>
                </a:solidFill>
              </a:rPr>
              <a:t>を</a:t>
            </a:r>
            <a:r>
              <a:rPr lang="ja-JP" altLang="en-US" sz="1600" dirty="0">
                <a:solidFill>
                  <a:schemeClr val="tx1"/>
                </a:solidFill>
              </a:rPr>
              <a:t>話し合う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87959" y="1837254"/>
            <a:ext cx="4876129" cy="1843655"/>
            <a:chOff x="487959" y="1873377"/>
            <a:chExt cx="4876129" cy="1843655"/>
          </a:xfrm>
        </p:grpSpPr>
        <p:sp>
          <p:nvSpPr>
            <p:cNvPr id="21" name="正方形/長方形 20"/>
            <p:cNvSpPr/>
            <p:nvPr/>
          </p:nvSpPr>
          <p:spPr>
            <a:xfrm>
              <a:off x="487959" y="1873377"/>
              <a:ext cx="4876129" cy="1843655"/>
            </a:xfrm>
            <a:prstGeom prst="rec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600" u="sng" dirty="0" smtClean="0">
                  <a:solidFill>
                    <a:schemeClr val="tx1"/>
                  </a:solidFill>
                </a:rPr>
                <a:t>３人チームに分かれ</a:t>
              </a:r>
              <a:r>
                <a:rPr lang="en-US" altLang="ja-JP" sz="1600" u="sng" dirty="0" smtClean="0">
                  <a:solidFill>
                    <a:schemeClr val="tx1"/>
                  </a:solidFill>
                </a:rPr>
                <a:t>…</a:t>
              </a:r>
              <a:endParaRPr lang="en-US" altLang="ja-JP" sz="1600" u="sng" dirty="0">
                <a:solidFill>
                  <a:schemeClr val="tx1"/>
                </a:solidFill>
              </a:endParaRPr>
            </a:p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　各人</a:t>
              </a:r>
              <a:r>
                <a:rPr lang="ja-JP" altLang="en-US" sz="2000" dirty="0">
                  <a:solidFill>
                    <a:schemeClr val="tx1"/>
                  </a:solidFill>
                </a:rPr>
                <a:t>の個人解を突き合わせ、</a:t>
              </a:r>
              <a:r>
                <a:rPr lang="ja-JP" altLang="en-US" sz="2000" u="sng" dirty="0">
                  <a:solidFill>
                    <a:schemeClr val="tx1"/>
                  </a:solidFill>
                </a:rPr>
                <a:t>違いを</a:t>
              </a:r>
              <a:r>
                <a:rPr lang="ja-JP" altLang="en-US" sz="2000" u="sng" dirty="0" smtClean="0">
                  <a:solidFill>
                    <a:schemeClr val="tx1"/>
                  </a:solidFill>
                </a:rPr>
                <a:t>確認</a:t>
              </a:r>
              <a:r>
                <a:rPr lang="ja-JP" altLang="en-US" sz="2000" dirty="0" smtClean="0">
                  <a:solidFill>
                    <a:schemeClr val="tx1"/>
                  </a:solidFill>
                </a:rPr>
                <a:t>　　</a:t>
              </a:r>
              <a:endParaRPr lang="en-US" altLang="ja-JP" sz="2000" dirty="0" smtClean="0">
                <a:solidFill>
                  <a:schemeClr val="tx1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　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　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endParaRPr lang="en-US" altLang="ja-JP" dirty="0" smtClean="0">
                <a:solidFill>
                  <a:schemeClr val="tx1"/>
                </a:solidFill>
              </a:endParaRPr>
            </a:p>
            <a:p>
              <a:endParaRPr lang="en-US" altLang="ja-JP" dirty="0">
                <a:solidFill>
                  <a:schemeClr val="tx1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　を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話し合い、チーム</a:t>
              </a:r>
              <a:r>
                <a:rPr lang="ja-JP" altLang="en-US" dirty="0">
                  <a:solidFill>
                    <a:schemeClr val="tx1"/>
                  </a:solidFill>
                </a:rPr>
                <a:t>としての解を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出す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99593" y="2481724"/>
              <a:ext cx="43924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/>
                <a:t>①（違いがある場合）どうしてそうなったのか</a:t>
              </a:r>
              <a:endParaRPr lang="en-US" altLang="ja-JP" sz="1600" dirty="0"/>
            </a:p>
            <a:p>
              <a:r>
                <a:rPr lang="ja-JP" altLang="en-US" sz="1600" dirty="0" smtClean="0"/>
                <a:t>②</a:t>
              </a:r>
              <a:r>
                <a:rPr lang="ja-JP" altLang="en-US" sz="1600" dirty="0"/>
                <a:t>どのようなことを基準にしたのか</a:t>
              </a:r>
              <a:endParaRPr lang="en-US" altLang="ja-JP" sz="1600" dirty="0"/>
            </a:p>
            <a:p>
              <a:r>
                <a:rPr lang="ja-JP" altLang="en-US" sz="1600" dirty="0" smtClean="0"/>
                <a:t>③</a:t>
              </a:r>
              <a:r>
                <a:rPr lang="ja-JP" altLang="en-US" sz="1600" dirty="0"/>
                <a:t>どのカードが難しかったの</a:t>
              </a:r>
              <a:r>
                <a:rPr lang="ja-JP" altLang="en-US" sz="1600" dirty="0" smtClean="0"/>
                <a:t>か　　　　</a:t>
              </a:r>
              <a:endParaRPr lang="en-US" altLang="ja-JP" sz="1600" dirty="0"/>
            </a:p>
          </p:txBody>
        </p:sp>
      </p:grpSp>
      <p:sp>
        <p:nvSpPr>
          <p:cNvPr id="28" name="二等辺三角形 27"/>
          <p:cNvSpPr/>
          <p:nvPr/>
        </p:nvSpPr>
        <p:spPr>
          <a:xfrm rot="10800000">
            <a:off x="2699792" y="1554431"/>
            <a:ext cx="340000" cy="2637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10800000">
            <a:off x="2699792" y="3717032"/>
            <a:ext cx="340000" cy="2637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 rot="10800000">
            <a:off x="2699791" y="4581128"/>
            <a:ext cx="340000" cy="2637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二等辺三角形 31"/>
          <p:cNvSpPr/>
          <p:nvPr/>
        </p:nvSpPr>
        <p:spPr>
          <a:xfrm rot="10800000">
            <a:off x="2699791" y="5411316"/>
            <a:ext cx="340000" cy="26379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2504035" y="1036135"/>
            <a:ext cx="1550805" cy="1968759"/>
            <a:chOff x="2725309" y="1066906"/>
            <a:chExt cx="2151563" cy="273142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5"/>
            <a:stretch/>
          </p:blipFill>
          <p:spPr bwMode="auto">
            <a:xfrm>
              <a:off x="2725309" y="1066907"/>
              <a:ext cx="2151563" cy="2731425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7" name="正方形/長方形 26"/>
            <p:cNvSpPr/>
            <p:nvPr/>
          </p:nvSpPr>
          <p:spPr>
            <a:xfrm>
              <a:off x="4230541" y="1066906"/>
              <a:ext cx="646331" cy="276999"/>
            </a:xfrm>
            <a:prstGeom prst="rect">
              <a:avLst/>
            </a:prstGeom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ja-JP" altLang="en-US" sz="1200" dirty="0" smtClean="0"/>
                <a:t>熊本県</a:t>
              </a:r>
              <a:endParaRPr lang="en-US" altLang="ja-JP" sz="1200" dirty="0" smtClean="0"/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研修の試行実験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　</a:t>
            </a:r>
            <a:r>
              <a:rPr lang="ja-JP" altLang="en-US" sz="2400" dirty="0"/>
              <a:t>年齢階層別</a:t>
            </a:r>
            <a:r>
              <a:rPr lang="ja-JP" altLang="en-US" sz="2400" dirty="0" smtClean="0"/>
              <a:t>人口</a:t>
            </a:r>
            <a:endParaRPr lang="ja-JP" altLang="en-US" sz="2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004049" y="824657"/>
            <a:ext cx="3653952" cy="1162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 smtClean="0"/>
              <a:t>折れ線が</a:t>
            </a:r>
            <a:r>
              <a:rPr lang="ja-JP" altLang="en-US" sz="2000" b="1" u="sng" dirty="0" smtClean="0"/>
              <a:t>「クロス」</a:t>
            </a:r>
            <a:r>
              <a:rPr lang="ja-JP" altLang="en-US" sz="1800" u="sng" dirty="0" smtClean="0"/>
              <a:t>する</a:t>
            </a:r>
            <a:r>
              <a:rPr lang="ja-JP" altLang="en-US" sz="2000" b="1" u="sng" dirty="0" smtClean="0"/>
              <a:t>ポイント</a:t>
            </a:r>
            <a:r>
              <a:rPr lang="ja-JP" altLang="en-US" sz="2000" dirty="0" smtClean="0"/>
              <a:t>に名前をつける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627662" y="680110"/>
            <a:ext cx="3555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年齢</a:t>
            </a:r>
            <a:r>
              <a:rPr lang="ja-JP" altLang="en-US" sz="1600" dirty="0"/>
              <a:t>階層区分</a:t>
            </a:r>
            <a:r>
              <a:rPr lang="ja-JP" altLang="en-US" sz="1600" dirty="0" smtClean="0"/>
              <a:t>別</a:t>
            </a:r>
            <a:r>
              <a:rPr lang="ja-JP" altLang="en-US" sz="1600" dirty="0"/>
              <a:t>に見た</a:t>
            </a:r>
            <a:r>
              <a:rPr lang="ja-JP" altLang="en-US" sz="1600" dirty="0" smtClean="0"/>
              <a:t>人口推移グラフ</a:t>
            </a:r>
            <a:endParaRPr lang="ja-JP" altLang="en-US" sz="16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60404" y="1025738"/>
            <a:ext cx="1567081" cy="1977701"/>
            <a:chOff x="1043608" y="707455"/>
            <a:chExt cx="2174144" cy="27438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1"/>
            <a:stretch/>
          </p:blipFill>
          <p:spPr bwMode="auto">
            <a:xfrm>
              <a:off x="1043608" y="715420"/>
              <a:ext cx="2168577" cy="273586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正方形/長方形 25"/>
            <p:cNvSpPr/>
            <p:nvPr/>
          </p:nvSpPr>
          <p:spPr>
            <a:xfrm>
              <a:off x="2725309" y="707455"/>
              <a:ext cx="492443" cy="276999"/>
            </a:xfrm>
            <a:prstGeom prst="rect">
              <a:avLst/>
            </a:prstGeom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ja-JP" altLang="en-US" sz="1200" dirty="0" smtClean="0"/>
                <a:t>日本</a:t>
              </a:r>
              <a:endParaRPr lang="ja-JP" altLang="en-US" sz="1200" dirty="0"/>
            </a:p>
          </p:txBody>
        </p:sp>
      </p:grpSp>
      <p:sp>
        <p:nvSpPr>
          <p:cNvPr id="31" name="二等辺三角形 30"/>
          <p:cNvSpPr/>
          <p:nvPr/>
        </p:nvSpPr>
        <p:spPr>
          <a:xfrm rot="5400000">
            <a:off x="4404536" y="1870908"/>
            <a:ext cx="340000" cy="29310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076057" y="2089347"/>
            <a:ext cx="3599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例</a:t>
            </a:r>
            <a:endParaRPr lang="en-US" altLang="ja-JP" sz="1600" dirty="0"/>
          </a:p>
          <a:p>
            <a:r>
              <a:rPr lang="ja-JP" altLang="en-US" sz="1600" dirty="0" smtClean="0"/>
              <a:t>「</a:t>
            </a:r>
            <a:r>
              <a:rPr lang="ja-JP" altLang="en-US" sz="1600" dirty="0"/>
              <a:t>後期高齢者数</a:t>
            </a:r>
            <a:r>
              <a:rPr lang="ja-JP" altLang="en-US" sz="1600" dirty="0" smtClean="0"/>
              <a:t>」＞「</a:t>
            </a:r>
            <a:r>
              <a:rPr lang="ja-JP" altLang="en-US" sz="1600" dirty="0"/>
              <a:t>働き盛り人口</a:t>
            </a:r>
            <a:r>
              <a:rPr lang="ja-JP" altLang="en-US" sz="1600" dirty="0" smtClean="0"/>
              <a:t>」と</a:t>
            </a:r>
            <a:endParaRPr lang="en-US" altLang="ja-JP" sz="1600" dirty="0" smtClean="0"/>
          </a:p>
          <a:p>
            <a:r>
              <a:rPr lang="ja-JP" altLang="en-US" sz="1600" dirty="0" smtClean="0"/>
              <a:t>なるポイントは 「</a:t>
            </a:r>
            <a:r>
              <a:rPr lang="ja-JP" altLang="en-US" sz="1600" dirty="0"/>
              <a:t>ソイレントグリーン点</a:t>
            </a:r>
            <a:r>
              <a:rPr lang="ja-JP" altLang="en-US" sz="1600" dirty="0" smtClean="0"/>
              <a:t>」</a:t>
            </a:r>
            <a:endParaRPr lang="en-US" altLang="ja-JP" sz="1600" dirty="0" smtClean="0"/>
          </a:p>
          <a:p>
            <a:pPr algn="r"/>
            <a:r>
              <a:rPr lang="ja-JP" altLang="en-US" sz="1600" dirty="0" smtClean="0"/>
              <a:t>（</a:t>
            </a:r>
            <a:r>
              <a:rPr lang="ja-JP" altLang="en-US" sz="1600" dirty="0"/>
              <a:t>笑</a:t>
            </a:r>
            <a:r>
              <a:rPr lang="ja-JP" altLang="en-US" sz="1050" dirty="0"/>
              <a:t>・・・えない</a:t>
            </a:r>
            <a:r>
              <a:rPr lang="ja-JP" altLang="en-US" sz="1600" dirty="0" smtClean="0"/>
              <a:t>）</a:t>
            </a:r>
            <a:endParaRPr lang="ja-JP" altLang="en-US" sz="1600" dirty="0"/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821377" y="3501008"/>
            <a:ext cx="3000531" cy="370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 smtClean="0"/>
              <a:t>クロスポイント名記入用紙</a:t>
            </a:r>
            <a:endParaRPr lang="ja-JP" altLang="en-US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1" y="3871898"/>
            <a:ext cx="7651750" cy="261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/>
              <a:t>はじめに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0830" y="851417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「わが町は少子高齢化が進展し、すでに人口の</a:t>
            </a:r>
            <a:r>
              <a:rPr kumimoji="1" lang="en-US" altLang="ja-JP" sz="4000" dirty="0" smtClean="0"/>
              <a:t>3</a:t>
            </a:r>
            <a:r>
              <a:rPr kumimoji="1" lang="ja-JP" altLang="en-US" sz="4000" dirty="0" smtClean="0"/>
              <a:t>人に１人は高齢者となりました。」</a:t>
            </a:r>
            <a:endParaRPr kumimoji="1" lang="en-US" altLang="ja-JP" sz="40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sz="3600" dirty="0" smtClean="0"/>
              <a:t>　計画書をつくるとき、そう書くだけの</a:t>
            </a:r>
            <a:endParaRPr lang="en-US" altLang="ja-JP" sz="3600" dirty="0" smtClean="0"/>
          </a:p>
          <a:p>
            <a:r>
              <a:rPr lang="ja-JP" altLang="en-US" sz="3600" dirty="0" smtClean="0"/>
              <a:t>　人口分析にとどまっていないか？</a:t>
            </a:r>
            <a:endParaRPr lang="en-US" altLang="ja-JP" sz="3600" dirty="0" smtClean="0"/>
          </a:p>
          <a:p>
            <a:endParaRPr lang="en-US" altLang="ja-JP" sz="3600" dirty="0"/>
          </a:p>
          <a:p>
            <a:r>
              <a:rPr lang="ja-JP" altLang="en-US" sz="3600" dirty="0" smtClean="0"/>
              <a:t>　あまりにも、それだけ</a:t>
            </a:r>
            <a:r>
              <a:rPr lang="ja-JP" altLang="en-US" sz="3600" dirty="0"/>
              <a:t>過</a:t>
            </a:r>
            <a:r>
              <a:rPr lang="ja-JP" altLang="en-US" sz="3600" dirty="0" smtClean="0"/>
              <a:t>ぎないか？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矢印 8"/>
          <p:cNvSpPr/>
          <p:nvPr/>
        </p:nvSpPr>
        <p:spPr>
          <a:xfrm>
            <a:off x="3851920" y="3717032"/>
            <a:ext cx="1440160" cy="24482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92080" y="548680"/>
            <a:ext cx="3744416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504" y="548680"/>
            <a:ext cx="3744416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年齢３区分で何を言うのか？　　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548680"/>
            <a:ext cx="8784976" cy="622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金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卵の時代　　　　　　　　高校進学率≒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％</a:t>
            </a:r>
            <a:endParaRPr lang="en-US" altLang="ja-JP" sz="2400" dirty="0" smtClean="0"/>
          </a:p>
          <a:p>
            <a:r>
              <a:rPr lang="ja-JP" altLang="en-US" sz="2400" dirty="0" smtClean="0"/>
              <a:t>　　平均</a:t>
            </a:r>
            <a:r>
              <a:rPr lang="ja-JP" altLang="en-US" sz="2400" dirty="0"/>
              <a:t>寿命が</a:t>
            </a:r>
            <a:r>
              <a:rPr lang="en-US" altLang="ja-JP" sz="2400" dirty="0"/>
              <a:t>70</a:t>
            </a:r>
            <a:r>
              <a:rPr lang="ja-JP" altLang="en-US" sz="2400" dirty="0" smtClean="0"/>
              <a:t>歳の時代　　　　　　　　大学進学率≒５０％</a:t>
            </a:r>
            <a:endParaRPr lang="en-US" altLang="ja-JP" sz="2400" dirty="0" smtClean="0"/>
          </a:p>
          <a:p>
            <a:r>
              <a:rPr lang="ja-JP" altLang="en-US" sz="2400" dirty="0" smtClean="0"/>
              <a:t>　　高齢化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スピードを比較　　　　  　　　フリーター　≒百数十万人　</a:t>
            </a:r>
            <a:endParaRPr lang="en-US" altLang="ja-JP" sz="2400" dirty="0" smtClean="0"/>
          </a:p>
          <a:p>
            <a:endParaRPr lang="ja-JP" altLang="en-US" sz="2400" dirty="0"/>
          </a:p>
          <a:p>
            <a:pPr algn="ctr"/>
            <a:r>
              <a:rPr lang="ja-JP" altLang="en-US" sz="2400" dirty="0" smtClean="0"/>
              <a:t>人口</a:t>
            </a:r>
            <a:r>
              <a:rPr lang="ja-JP" altLang="en-US" sz="2400" dirty="0"/>
              <a:t>分析は、計画立案の基本中の</a:t>
            </a:r>
            <a:r>
              <a:rPr lang="ja-JP" altLang="en-US" sz="2400" dirty="0" smtClean="0"/>
              <a:t>基本、その結果は有益。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2400" dirty="0" smtClean="0"/>
              <a:t>行政</a:t>
            </a:r>
            <a:r>
              <a:rPr lang="ja-JP" altLang="en-US" sz="2400" dirty="0"/>
              <a:t>において、データ分析や計画づくりそのものが</a:t>
            </a:r>
            <a:r>
              <a:rPr lang="ja-JP" altLang="en-US" sz="2400" dirty="0" smtClean="0"/>
              <a:t>形骸化。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計画</a:t>
            </a:r>
            <a:r>
              <a:rPr lang="ja-JP" altLang="en-US" sz="2400" dirty="0"/>
              <a:t>策定に携わる者自身が計画に効力を見出して</a:t>
            </a:r>
            <a:r>
              <a:rPr lang="ja-JP" altLang="en-US" sz="2400" dirty="0" smtClean="0"/>
              <a:t>いない。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　　データ</a:t>
            </a:r>
            <a:r>
              <a:rPr lang="ja-JP" altLang="en-US" sz="2400" dirty="0"/>
              <a:t>分析は</a:t>
            </a:r>
            <a:r>
              <a:rPr lang="ja-JP" altLang="en-US" sz="2400" dirty="0" smtClean="0"/>
              <a:t>、楽しい。進んで</a:t>
            </a:r>
            <a:r>
              <a:rPr lang="ja-JP" altLang="en-US" sz="2400" dirty="0"/>
              <a:t>やる</a:t>
            </a:r>
            <a:r>
              <a:rPr lang="ja-JP" altLang="en-US" sz="2400" dirty="0" smtClean="0"/>
              <a:t>べき。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　　しかし、教育</a:t>
            </a:r>
            <a:r>
              <a:rPr lang="ja-JP" altLang="en-US" sz="2400" dirty="0"/>
              <a:t>プログラムは整っていない。</a:t>
            </a: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　　行政</a:t>
            </a:r>
            <a:r>
              <a:rPr lang="ja-JP" altLang="en-US" sz="2400" dirty="0"/>
              <a:t>職員及び一般市民を対象とした人口データ分析の</a:t>
            </a:r>
            <a:r>
              <a:rPr lang="ja-JP" altLang="en-US" sz="2400" dirty="0" smtClean="0"/>
              <a:t>研修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プログラムの提案及びその試行結果を示す。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　　</a:t>
            </a:r>
            <a:r>
              <a:rPr lang="ja-JP" altLang="en-US" sz="2800" dirty="0" smtClean="0"/>
              <a:t>人口データ分析からはじめる行政職員改革の提言！</a:t>
            </a:r>
            <a:endParaRPr lang="en-US" altLang="ja-JP" sz="2800" dirty="0" smtClean="0"/>
          </a:p>
          <a:p>
            <a:endParaRPr kumimoji="1" lang="ja-JP" altLang="en-US" sz="1050" dirty="0"/>
          </a:p>
        </p:txBody>
      </p:sp>
      <p:sp>
        <p:nvSpPr>
          <p:cNvPr id="5" name="左右矢印 4"/>
          <p:cNvSpPr/>
          <p:nvPr/>
        </p:nvSpPr>
        <p:spPr>
          <a:xfrm>
            <a:off x="4026768" y="692696"/>
            <a:ext cx="1090464" cy="936104"/>
          </a:xfrm>
          <a:prstGeom prst="leftRightArrow">
            <a:avLst>
              <a:gd name="adj1" fmla="val 50000"/>
              <a:gd name="adj2" fmla="val 289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下矢印 6"/>
          <p:cNvSpPr/>
          <p:nvPr/>
        </p:nvSpPr>
        <p:spPr>
          <a:xfrm>
            <a:off x="4245378" y="2420888"/>
            <a:ext cx="653244" cy="360040"/>
          </a:xfrm>
          <a:prstGeom prst="upDownArrow">
            <a:avLst>
              <a:gd name="adj1" fmla="val 46819"/>
              <a:gd name="adj2" fmla="val 3268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5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487958" y="473671"/>
            <a:ext cx="8164128" cy="211365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人口データ分析の問題　</a:t>
            </a:r>
            <a:r>
              <a:rPr lang="ja-JP" altLang="en-US" sz="1500" dirty="0" smtClean="0"/>
              <a:t>例　</a:t>
            </a:r>
            <a:r>
              <a:rPr lang="ja-JP" altLang="en-US" sz="1500" b="1" dirty="0" smtClean="0"/>
              <a:t>第</a:t>
            </a:r>
            <a:r>
              <a:rPr lang="en-US" altLang="ja-JP" sz="1500" b="1" dirty="0" smtClean="0"/>
              <a:t>3</a:t>
            </a:r>
            <a:r>
              <a:rPr lang="ja-JP" altLang="en-US" sz="1500" b="1" dirty="0" smtClean="0"/>
              <a:t>次くまもと</a:t>
            </a:r>
            <a:r>
              <a:rPr lang="en-US" altLang="ja-JP" sz="1500" b="1" dirty="0" smtClean="0"/>
              <a:t>21</a:t>
            </a:r>
            <a:r>
              <a:rPr lang="ja-JP" altLang="en-US" sz="1500" b="1" dirty="0" smtClean="0"/>
              <a:t>ヘルスプラン 熊本県健康増進計画</a:t>
            </a:r>
            <a:r>
              <a:rPr lang="ja-JP" altLang="en-US" sz="1500" dirty="0" smtClean="0"/>
              <a:t> </a:t>
            </a:r>
            <a:r>
              <a:rPr lang="en-US" altLang="ja-JP" sz="1500" dirty="0" smtClean="0"/>
              <a:t>H25</a:t>
            </a:r>
            <a:r>
              <a:rPr lang="ja-JP" altLang="en-US" sz="1500" dirty="0" smtClean="0"/>
              <a:t>～</a:t>
            </a:r>
            <a:r>
              <a:rPr lang="en-US" altLang="ja-JP" sz="1500" dirty="0" smtClean="0"/>
              <a:t>29</a:t>
            </a:r>
            <a:r>
              <a:rPr lang="ja-JP" altLang="en-US" sz="1500" dirty="0" smtClean="0"/>
              <a:t>年度</a:t>
            </a:r>
            <a:endParaRPr lang="ja-JP" altLang="en-US" sz="15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7026"/>
            <a:ext cx="4896544" cy="1920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478542" y="2587327"/>
            <a:ext cx="8173544" cy="4261148"/>
            <a:chOff x="478542" y="438044"/>
            <a:chExt cx="8173544" cy="4261148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478542" y="607322"/>
              <a:ext cx="8173544" cy="4091870"/>
              <a:chOff x="478542" y="607322"/>
              <a:chExt cx="8173544" cy="4091870"/>
            </a:xfrm>
          </p:grpSpPr>
          <p:grpSp>
            <p:nvGrpSpPr>
              <p:cNvPr id="8" name="グループ化 7"/>
              <p:cNvGrpSpPr/>
              <p:nvPr/>
            </p:nvGrpSpPr>
            <p:grpSpPr>
              <a:xfrm>
                <a:off x="478542" y="798532"/>
                <a:ext cx="8173544" cy="3876243"/>
                <a:chOff x="478542" y="446841"/>
                <a:chExt cx="8173544" cy="3876243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696" y="506495"/>
                  <a:ext cx="4087261" cy="1895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4825" y="446841"/>
                  <a:ext cx="4087261" cy="2014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9991" y="2520941"/>
                  <a:ext cx="4087261" cy="18021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542" y="2441079"/>
                  <a:ext cx="4086283" cy="79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正方形/長方形 19"/>
              <p:cNvSpPr/>
              <p:nvPr/>
            </p:nvSpPr>
            <p:spPr>
              <a:xfrm>
                <a:off x="487958" y="607322"/>
                <a:ext cx="8164128" cy="409187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710908" y="438044"/>
              <a:ext cx="19704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dirty="0"/>
                <a:t>「総論</a:t>
              </a:r>
              <a:r>
                <a:rPr lang="ja-JP" altLang="en-US" sz="1600" dirty="0" smtClean="0"/>
                <a:t>」における分析</a:t>
              </a:r>
              <a:endParaRPr lang="ja-JP" altLang="en-US" sz="1600" dirty="0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868187" y="476672"/>
            <a:ext cx="2376264" cy="1302551"/>
            <a:chOff x="-5365103" y="827918"/>
            <a:chExt cx="2376264" cy="1302551"/>
          </a:xfrm>
        </p:grpSpPr>
        <p:sp>
          <p:nvSpPr>
            <p:cNvPr id="27" name="円/楕円 26"/>
            <p:cNvSpPr/>
            <p:nvPr/>
          </p:nvSpPr>
          <p:spPr>
            <a:xfrm>
              <a:off x="-5325452" y="938020"/>
              <a:ext cx="2296962" cy="11924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-5365103" y="1127066"/>
              <a:ext cx="237626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b="1" dirty="0"/>
                <a:t>ライフステージ</a:t>
              </a:r>
              <a:r>
                <a:rPr lang="ja-JP" altLang="en-US" sz="1600" b="1" dirty="0"/>
                <a:t>ごと</a:t>
              </a:r>
              <a:r>
                <a:rPr lang="ja-JP" altLang="en-US" sz="1600" dirty="0"/>
                <a:t>の</a:t>
              </a:r>
              <a:endParaRPr lang="en-US" altLang="ja-JP" sz="1600" dirty="0"/>
            </a:p>
            <a:p>
              <a:pPr algn="ctr"/>
              <a:r>
                <a:rPr lang="ja-JP" altLang="en-US" sz="1600" dirty="0"/>
                <a:t>生活習慣の見直し</a:t>
              </a:r>
              <a:endParaRPr lang="en-US" altLang="ja-JP" sz="1600" dirty="0"/>
            </a:p>
            <a:p>
              <a:pPr algn="ctr"/>
              <a:r>
                <a:rPr lang="ja-JP" altLang="en-US" sz="1600" dirty="0"/>
                <a:t>ストレス解消の必要性</a:t>
              </a:r>
              <a:endParaRPr lang="en-US" altLang="ja-JP" sz="16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-4538609" y="827918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u="sng" dirty="0"/>
                <a:t>計画書</a:t>
              </a: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604735" y="1841248"/>
            <a:ext cx="290316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b="1" dirty="0"/>
              <a:t>「働く世代」</a:t>
            </a:r>
            <a:r>
              <a:rPr lang="ja-JP" altLang="en-US" dirty="0"/>
              <a:t>というくくりを</a:t>
            </a:r>
            <a:r>
              <a:rPr lang="ja-JP" altLang="en-US" dirty="0" smtClean="0"/>
              <a:t>設け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こころ</a:t>
            </a:r>
            <a:r>
              <a:rPr lang="ja-JP" altLang="en-US" dirty="0"/>
              <a:t>の健康づくりに</a:t>
            </a:r>
            <a:r>
              <a:rPr lang="ja-JP" altLang="en-US" dirty="0" smtClean="0"/>
              <a:t>言及</a:t>
            </a:r>
            <a:endParaRPr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604735" y="5980136"/>
            <a:ext cx="366064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200" b="1" dirty="0" smtClean="0"/>
              <a:t>ライフステージ</a:t>
            </a:r>
            <a:r>
              <a:rPr lang="ja-JP" altLang="en-US" sz="2200" b="1" dirty="0"/>
              <a:t>ごと</a:t>
            </a:r>
            <a:r>
              <a:rPr lang="ja-JP" altLang="en-US" sz="2200" b="1" dirty="0" smtClean="0"/>
              <a:t>の</a:t>
            </a:r>
            <a:endParaRPr lang="en-US" altLang="ja-JP" sz="2200" b="1" dirty="0" smtClean="0"/>
          </a:p>
          <a:p>
            <a:r>
              <a:rPr lang="ja-JP" altLang="en-US" sz="2200" b="1" dirty="0" smtClean="0"/>
              <a:t>人口データ</a:t>
            </a:r>
            <a:r>
              <a:rPr lang="ja-JP" altLang="en-US" sz="2200" dirty="0" smtClean="0"/>
              <a:t>は示されていない</a:t>
            </a:r>
            <a:endParaRPr lang="en-US" altLang="ja-JP" sz="22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108960" y="5646622"/>
            <a:ext cx="1755164" cy="756079"/>
            <a:chOff x="-63484" y="5746672"/>
            <a:chExt cx="1755164" cy="756079"/>
          </a:xfrm>
        </p:grpSpPr>
        <p:sp>
          <p:nvSpPr>
            <p:cNvPr id="39" name="円/楕円 38"/>
            <p:cNvSpPr/>
            <p:nvPr/>
          </p:nvSpPr>
          <p:spPr>
            <a:xfrm>
              <a:off x="-19372" y="5746672"/>
              <a:ext cx="1656184" cy="7426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-63484" y="5833306"/>
              <a:ext cx="1755164" cy="66944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1600" dirty="0" smtClean="0"/>
                <a:t>なんでもかんでも</a:t>
              </a:r>
              <a:endParaRPr lang="en-US" altLang="ja-JP" sz="1600" dirty="0" smtClean="0"/>
            </a:p>
            <a:p>
              <a:r>
                <a:rPr lang="ja-JP" altLang="en-US" sz="1800" dirty="0" smtClean="0"/>
                <a:t>年齢</a:t>
              </a:r>
              <a:r>
                <a:rPr lang="en-US" altLang="ja-JP" sz="1800" dirty="0" smtClean="0"/>
                <a:t>3</a:t>
              </a:r>
              <a:r>
                <a:rPr lang="ja-JP" altLang="en-US" sz="1800" dirty="0" smtClean="0"/>
                <a:t>区分</a:t>
              </a:r>
              <a:endParaRPr lang="ja-JP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グループ化 2047"/>
          <p:cNvGrpSpPr/>
          <p:nvPr/>
        </p:nvGrpSpPr>
        <p:grpSpPr>
          <a:xfrm>
            <a:off x="60663" y="373658"/>
            <a:ext cx="4896544" cy="6481663"/>
            <a:chOff x="60663" y="373658"/>
            <a:chExt cx="4896544" cy="64816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5"/>
            <a:stretch/>
          </p:blipFill>
          <p:spPr bwMode="auto">
            <a:xfrm>
              <a:off x="60663" y="639123"/>
              <a:ext cx="4896544" cy="6216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885457" y="373658"/>
              <a:ext cx="1049601" cy="6294890"/>
            </a:xfrm>
            <a:prstGeom prst="rect">
              <a:avLst/>
            </a:prstGeom>
            <a:solidFill>
              <a:srgbClr val="FF0000">
                <a:alpha val="1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010147" y="476672"/>
              <a:ext cx="800219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dirty="0"/>
                <a:t>推計値</a:t>
              </a:r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/>
              <a:t>“新しい年齢区分</a:t>
            </a:r>
            <a:r>
              <a:rPr lang="ja-JP" altLang="en-US" sz="2400" dirty="0" smtClean="0"/>
              <a:t>”でみる熊本県の人口推移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117223" y="3645024"/>
            <a:ext cx="3540778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バブル</a:t>
            </a:r>
            <a:r>
              <a:rPr lang="ja-JP" altLang="en-US" dirty="0" smtClean="0">
                <a:solidFill>
                  <a:schemeClr val="tx1"/>
                </a:solidFill>
              </a:rPr>
              <a:t>崩壊頃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「</a:t>
            </a:r>
            <a:r>
              <a:rPr lang="ja-JP" altLang="en-US" dirty="0">
                <a:solidFill>
                  <a:schemeClr val="tx1"/>
                </a:solidFill>
              </a:rPr>
              <a:t>高齢者人口</a:t>
            </a:r>
            <a:r>
              <a:rPr lang="ja-JP" altLang="en-US" dirty="0" smtClean="0">
                <a:solidFill>
                  <a:schemeClr val="tx1"/>
                </a:solidFill>
              </a:rPr>
              <a:t>」＞「若者人口」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17223" y="5362282"/>
            <a:ext cx="3540778" cy="1124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消費</a:t>
            </a:r>
            <a:r>
              <a:rPr lang="ja-JP" altLang="en-US" dirty="0">
                <a:solidFill>
                  <a:schemeClr val="tx1"/>
                </a:solidFill>
              </a:rPr>
              <a:t>トレンド</a:t>
            </a:r>
            <a:r>
              <a:rPr lang="ja-JP" altLang="en-US" dirty="0" smtClean="0">
                <a:solidFill>
                  <a:schemeClr val="tx1"/>
                </a:solidFill>
              </a:rPr>
              <a:t>が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変わった</a:t>
            </a:r>
            <a:r>
              <a:rPr lang="ja-JP" altLang="en-US" dirty="0">
                <a:solidFill>
                  <a:schemeClr val="tx1"/>
                </a:solidFill>
              </a:rPr>
              <a:t>かもしれない</a:t>
            </a:r>
          </a:p>
        </p:txBody>
      </p:sp>
      <p:sp>
        <p:nvSpPr>
          <p:cNvPr id="19" name="二等辺三角形 18"/>
          <p:cNvSpPr/>
          <p:nvPr/>
        </p:nvSpPr>
        <p:spPr>
          <a:xfrm rot="10800000">
            <a:off x="6717612" y="4897162"/>
            <a:ext cx="340000" cy="29310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3071205" y="4520468"/>
            <a:ext cx="256604" cy="256604"/>
          </a:xfrm>
          <a:prstGeom prst="ellipse">
            <a:avLst/>
          </a:prstGeom>
          <a:noFill/>
          <a:ln w="381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4" idx="6"/>
            <a:endCxn id="23" idx="1"/>
          </p:cNvCxnSpPr>
          <p:nvPr/>
        </p:nvCxnSpPr>
        <p:spPr>
          <a:xfrm flipV="1">
            <a:off x="3327809" y="4185084"/>
            <a:ext cx="1789414" cy="463686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グループ化 2048"/>
          <p:cNvGrpSpPr/>
          <p:nvPr/>
        </p:nvGrpSpPr>
        <p:grpSpPr>
          <a:xfrm>
            <a:off x="5116810" y="577053"/>
            <a:ext cx="3541191" cy="2779939"/>
            <a:chOff x="5116810" y="577053"/>
            <a:chExt cx="3541191" cy="277993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17"/>
            <a:stretch/>
          </p:blipFill>
          <p:spPr bwMode="auto">
            <a:xfrm>
              <a:off x="5116811" y="1124744"/>
              <a:ext cx="3541190" cy="2178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正方形/長方形 37"/>
            <p:cNvSpPr/>
            <p:nvPr/>
          </p:nvSpPr>
          <p:spPr>
            <a:xfrm>
              <a:off x="5796136" y="692696"/>
              <a:ext cx="2087431" cy="33855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b="1" dirty="0" smtClean="0"/>
                <a:t>新しい年齢区分</a:t>
              </a:r>
              <a:r>
                <a:rPr lang="ja-JP" altLang="en-US" sz="1600" dirty="0" smtClean="0"/>
                <a:t>：凡例</a:t>
              </a:r>
              <a:endParaRPr lang="ja-JP" altLang="en-US" sz="16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116810" y="577053"/>
              <a:ext cx="3535275" cy="2779939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613935" y="523419"/>
            <a:ext cx="800219" cy="33855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実績値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グループ化 4107"/>
          <p:cNvGrpSpPr/>
          <p:nvPr/>
        </p:nvGrpSpPr>
        <p:grpSpPr>
          <a:xfrm>
            <a:off x="0" y="370890"/>
            <a:ext cx="4991450" cy="6554222"/>
            <a:chOff x="0" y="370890"/>
            <a:chExt cx="4991450" cy="6554222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0" y="370890"/>
              <a:ext cx="4991450" cy="6554222"/>
              <a:chOff x="0" y="370890"/>
              <a:chExt cx="4991450" cy="6554222"/>
            </a:xfrm>
          </p:grpSpPr>
          <p:pic>
            <p:nvPicPr>
              <p:cNvPr id="84" name="Picture 3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29"/>
              <a:stretch/>
            </p:blipFill>
            <p:spPr bwMode="auto">
              <a:xfrm>
                <a:off x="147336" y="370890"/>
                <a:ext cx="4844114" cy="6554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Rectangle 9"/>
              <p:cNvSpPr>
                <a:spLocks noChangeArrowheads="1"/>
              </p:cNvSpPr>
              <p:nvPr/>
            </p:nvSpPr>
            <p:spPr bwMode="auto">
              <a:xfrm>
                <a:off x="3885457" y="373658"/>
                <a:ext cx="1049601" cy="6294890"/>
              </a:xfrm>
              <a:prstGeom prst="rect">
                <a:avLst/>
              </a:prstGeom>
              <a:solidFill>
                <a:srgbClr val="FF0000">
                  <a:alpha val="1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4010147" y="476672"/>
                <a:ext cx="800219" cy="33855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sz="1600" dirty="0"/>
                  <a:t>推計値</a:t>
                </a:r>
              </a:p>
            </p:txBody>
          </p:sp>
          <p:grpSp>
            <p:nvGrpSpPr>
              <p:cNvPr id="87" name="グループ化 86"/>
              <p:cNvGrpSpPr/>
              <p:nvPr/>
            </p:nvGrpSpPr>
            <p:grpSpPr>
              <a:xfrm>
                <a:off x="0" y="724797"/>
                <a:ext cx="2823283" cy="1696090"/>
                <a:chOff x="1485900" y="2971799"/>
                <a:chExt cx="2536825" cy="1524000"/>
              </a:xfrm>
            </p:grpSpPr>
            <p:pic>
              <p:nvPicPr>
                <p:cNvPr id="9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5900" y="2971799"/>
                  <a:ext cx="2536825" cy="15240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3" name="Rectangle 4"/>
                <p:cNvSpPr>
                  <a:spLocks noChangeArrowheads="1"/>
                </p:cNvSpPr>
                <p:nvPr/>
              </p:nvSpPr>
              <p:spPr bwMode="auto">
                <a:xfrm>
                  <a:off x="2863850" y="3228975"/>
                  <a:ext cx="1050925" cy="933450"/>
                </a:xfrm>
                <a:prstGeom prst="rect">
                  <a:avLst/>
                </a:prstGeom>
                <a:solidFill>
                  <a:srgbClr val="FF0000">
                    <a:alpha val="14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88" name="直線コネクタ 87"/>
              <p:cNvCxnSpPr/>
              <p:nvPr/>
            </p:nvCxnSpPr>
            <p:spPr>
              <a:xfrm flipH="1" flipV="1">
                <a:off x="3783909" y="1219561"/>
                <a:ext cx="1" cy="52675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>
                <a:endCxn id="90" idx="2"/>
              </p:cNvCxnSpPr>
              <p:nvPr/>
            </p:nvCxnSpPr>
            <p:spPr>
              <a:xfrm flipH="1" flipV="1">
                <a:off x="1408396" y="1173394"/>
                <a:ext cx="3245" cy="8764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正方形/長方形 89"/>
              <p:cNvSpPr/>
              <p:nvPr/>
            </p:nvSpPr>
            <p:spPr>
              <a:xfrm>
                <a:off x="1120496" y="927173"/>
                <a:ext cx="575799" cy="24622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ja-JP" sz="1000" dirty="0" smtClean="0"/>
                  <a:t>2010</a:t>
                </a:r>
                <a:r>
                  <a:rPr lang="ja-JP" altLang="en-US" sz="1000" dirty="0" smtClean="0"/>
                  <a:t>年</a:t>
                </a:r>
                <a:endParaRPr lang="ja-JP" altLang="en-US" sz="1000" dirty="0"/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3380594" y="881007"/>
                <a:ext cx="80663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ja-JP" sz="1600" dirty="0" smtClean="0"/>
                  <a:t>2010</a:t>
                </a:r>
                <a:r>
                  <a:rPr lang="ja-JP" altLang="en-US" sz="1600" dirty="0" smtClean="0"/>
                  <a:t>年</a:t>
                </a:r>
                <a:endParaRPr lang="ja-JP" altLang="en-US" sz="1600" dirty="0"/>
              </a:p>
            </p:txBody>
          </p:sp>
        </p:grpSp>
        <p:sp>
          <p:nvSpPr>
            <p:cNvPr id="55" name="正方形/長方形 54"/>
            <p:cNvSpPr/>
            <p:nvPr/>
          </p:nvSpPr>
          <p:spPr>
            <a:xfrm>
              <a:off x="701936" y="3687943"/>
              <a:ext cx="2012089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高齢者＞子育て世代</a:t>
              </a:r>
              <a:endParaRPr lang="ja-JP" altLang="en-US" sz="1600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701936" y="5107993"/>
              <a:ext cx="1826141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後期高齢者＞若者</a:t>
              </a:r>
              <a:endParaRPr lang="ja-JP" altLang="en-US" sz="1600" dirty="0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000442" y="3728918"/>
              <a:ext cx="256604" cy="256604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>
              <a:stCxn id="57" idx="2"/>
            </p:cNvCxnSpPr>
            <p:nvPr/>
          </p:nvCxnSpPr>
          <p:spPr>
            <a:xfrm flipH="1">
              <a:off x="2703143" y="3857220"/>
              <a:ext cx="297299" cy="0"/>
            </a:xfrm>
            <a:prstGeom prst="line">
              <a:avLst/>
            </a:prstGeom>
            <a:ln w="28575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円/楕円 64"/>
            <p:cNvSpPr/>
            <p:nvPr/>
          </p:nvSpPr>
          <p:spPr>
            <a:xfrm>
              <a:off x="3123990" y="5148968"/>
              <a:ext cx="256604" cy="256604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コネクタ 65"/>
            <p:cNvCxnSpPr>
              <a:stCxn id="65" idx="2"/>
              <a:endCxn id="56" idx="3"/>
            </p:cNvCxnSpPr>
            <p:nvPr/>
          </p:nvCxnSpPr>
          <p:spPr>
            <a:xfrm flipH="1">
              <a:off x="2528077" y="5277270"/>
              <a:ext cx="595913" cy="0"/>
            </a:xfrm>
            <a:prstGeom prst="line">
              <a:avLst/>
            </a:prstGeom>
            <a:ln w="28575">
              <a:solidFill>
                <a:schemeClr val="bg1">
                  <a:lumMod val="50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“新しい年齢区分”でみる美里町の人口推移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4113" name="グループ化 4112"/>
          <p:cNvGrpSpPr/>
          <p:nvPr/>
        </p:nvGrpSpPr>
        <p:grpSpPr>
          <a:xfrm>
            <a:off x="5117223" y="1771350"/>
            <a:ext cx="3540778" cy="3160498"/>
            <a:chOff x="5117223" y="1771350"/>
            <a:chExt cx="3540778" cy="3160498"/>
          </a:xfrm>
        </p:grpSpPr>
        <p:sp>
          <p:nvSpPr>
            <p:cNvPr id="36" name="正方形/長方形 35"/>
            <p:cNvSpPr/>
            <p:nvPr/>
          </p:nvSpPr>
          <p:spPr>
            <a:xfrm>
              <a:off x="5117223" y="1771350"/>
              <a:ext cx="3540778" cy="316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dirty="0" smtClean="0">
                  <a:solidFill>
                    <a:schemeClr val="tx1"/>
                  </a:solidFill>
                </a:rPr>
                <a:t> 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新しい年齢区分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によれば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endParaRPr lang="en-US" altLang="ja-JP" sz="800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 今世紀初頭</a:t>
              </a:r>
              <a:endParaRPr lang="en-US" altLang="ja-JP" dirty="0" smtClean="0">
                <a:solidFill>
                  <a:schemeClr val="tx1"/>
                </a:solidFill>
              </a:endParaRPr>
            </a:p>
            <a:p>
              <a:r>
                <a:rPr lang="ja-JP" alt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「前期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高齢者</a:t>
              </a:r>
              <a:r>
                <a:rPr lang="ja-JP" altLang="en-US" sz="2000" b="1" dirty="0">
                  <a:solidFill>
                    <a:schemeClr val="tx1"/>
                  </a:solidFill>
                </a:rPr>
                <a:t>」 ＞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「後期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高齢者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」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　　    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“高齢者</a:t>
              </a:r>
              <a:r>
                <a:rPr lang="ja-JP" altLang="en-US" sz="1600" b="1" dirty="0">
                  <a:solidFill>
                    <a:schemeClr val="tx1"/>
                  </a:solidFill>
                </a:rPr>
                <a:t>の高齢化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”</a:t>
              </a:r>
              <a:r>
                <a:rPr lang="ja-JP" altLang="en-US" sz="1600" dirty="0" smtClean="0">
                  <a:solidFill>
                    <a:schemeClr val="tx1"/>
                  </a:solidFill>
                </a:rPr>
                <a:t>はじまる</a:t>
              </a:r>
              <a:endParaRPr lang="en-US" altLang="ja-JP" sz="1600" dirty="0" smtClean="0">
                <a:solidFill>
                  <a:schemeClr val="tx1"/>
                </a:solidFill>
              </a:endParaRPr>
            </a:p>
            <a:p>
              <a:endParaRPr lang="en-US" altLang="ja-JP" sz="800" dirty="0" smtClean="0">
                <a:solidFill>
                  <a:schemeClr val="tx1"/>
                </a:solidFill>
              </a:endParaRPr>
            </a:p>
            <a:p>
              <a:r>
                <a:rPr lang="ja-JP" altLang="en-US" dirty="0" smtClean="0">
                  <a:solidFill>
                    <a:schemeClr val="tx1"/>
                  </a:solidFill>
                </a:rPr>
                <a:t> 近年 </a:t>
              </a:r>
              <a:r>
                <a:rPr lang="ja-JP" altLang="en-US" sz="2000" b="1" dirty="0" smtClean="0">
                  <a:solidFill>
                    <a:schemeClr val="tx1"/>
                  </a:solidFill>
                </a:rPr>
                <a:t>「高齢者」 ＞「働き盛り」</a:t>
              </a:r>
              <a:endParaRPr lang="en-US" altLang="ja-JP" sz="2000" b="1" dirty="0" smtClean="0">
                <a:solidFill>
                  <a:schemeClr val="tx1"/>
                </a:solidFill>
              </a:endParaRPr>
            </a:p>
            <a:p>
              <a:endParaRPr lang="en-US" altLang="ja-JP" dirty="0" smtClean="0">
                <a:solidFill>
                  <a:schemeClr val="tx1"/>
                </a:solidFill>
              </a:endParaRPr>
            </a:p>
            <a:p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高齢者にも働ける間は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働いてもらわねばならない</a:t>
              </a:r>
              <a:r>
                <a:rPr lang="ja-JP" altLang="en-US" dirty="0" smtClean="0">
                  <a:solidFill>
                    <a:schemeClr val="tx1"/>
                  </a:solidFill>
                </a:rPr>
                <a:t>。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二等辺三角形 26"/>
            <p:cNvSpPr/>
            <p:nvPr/>
          </p:nvSpPr>
          <p:spPr>
            <a:xfrm rot="10800000">
              <a:off x="6680272" y="3789040"/>
              <a:ext cx="340000" cy="29310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>
          <a:xfrm>
            <a:off x="5123138" y="5269057"/>
            <a:ext cx="3534863" cy="1218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 smtClean="0"/>
              <a:t>年齢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区分</a:t>
            </a:r>
            <a:r>
              <a:rPr lang="ja-JP" altLang="en-US" sz="1800" dirty="0" smtClean="0"/>
              <a:t>によれば </a:t>
            </a:r>
            <a:endParaRPr lang="en-US" altLang="ja-JP" sz="1800" dirty="0" smtClean="0"/>
          </a:p>
          <a:p>
            <a:pPr>
              <a:lnSpc>
                <a:spcPct val="150000"/>
              </a:lnSpc>
            </a:pPr>
            <a:r>
              <a:rPr lang="ja-JP" altLang="en-US" sz="2000" b="1" u="sng" dirty="0" smtClean="0"/>
              <a:t>まだ</a:t>
            </a:r>
            <a:r>
              <a:rPr lang="ja-JP" altLang="en-US" sz="2000" b="1" dirty="0" smtClean="0"/>
              <a:t>　「生産年齢」＞「高齢者」</a:t>
            </a:r>
            <a:endParaRPr lang="ja-JP" altLang="en-US" sz="2000" b="1" dirty="0"/>
          </a:p>
        </p:txBody>
      </p:sp>
      <p:sp>
        <p:nvSpPr>
          <p:cNvPr id="26" name="円/楕円 25"/>
          <p:cNvSpPr/>
          <p:nvPr/>
        </p:nvSpPr>
        <p:spPr>
          <a:xfrm>
            <a:off x="3384401" y="4708647"/>
            <a:ext cx="256604" cy="256604"/>
          </a:xfrm>
          <a:prstGeom prst="ellipse">
            <a:avLst/>
          </a:prstGeom>
          <a:noFill/>
          <a:ln w="381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>
            <a:stCxn id="26" idx="6"/>
          </p:cNvCxnSpPr>
          <p:nvPr/>
        </p:nvCxnSpPr>
        <p:spPr>
          <a:xfrm flipV="1">
            <a:off x="3641005" y="2492896"/>
            <a:ext cx="1482133" cy="2344053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3627378" y="2953568"/>
            <a:ext cx="256604" cy="256604"/>
          </a:xfrm>
          <a:prstGeom prst="ellipse">
            <a:avLst/>
          </a:prstGeom>
          <a:noFill/>
          <a:ln w="38100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>
            <a:stCxn id="33" idx="6"/>
          </p:cNvCxnSpPr>
          <p:nvPr/>
        </p:nvCxnSpPr>
        <p:spPr>
          <a:xfrm>
            <a:off x="3883982" y="3081870"/>
            <a:ext cx="1239156" cy="439233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5292080" y="5099780"/>
            <a:ext cx="80663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600" dirty="0" smtClean="0"/>
              <a:t>2010</a:t>
            </a:r>
            <a:r>
              <a:rPr lang="ja-JP" altLang="en-US" sz="1600" dirty="0" smtClean="0"/>
              <a:t>年</a:t>
            </a:r>
            <a:endParaRPr lang="ja-JP" altLang="en-US" sz="1600" dirty="0"/>
          </a:p>
        </p:txBody>
      </p:sp>
      <p:grpSp>
        <p:nvGrpSpPr>
          <p:cNvPr id="4115" name="グループ化 4114"/>
          <p:cNvGrpSpPr/>
          <p:nvPr/>
        </p:nvGrpSpPr>
        <p:grpSpPr>
          <a:xfrm>
            <a:off x="5116810" y="548680"/>
            <a:ext cx="3541191" cy="1053768"/>
            <a:chOff x="5116810" y="548680"/>
            <a:chExt cx="3541191" cy="1053768"/>
          </a:xfrm>
        </p:grpSpPr>
        <p:pic>
          <p:nvPicPr>
            <p:cNvPr id="410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1" b="21614"/>
            <a:stretch/>
          </p:blipFill>
          <p:spPr bwMode="auto">
            <a:xfrm>
              <a:off x="5117223" y="775003"/>
              <a:ext cx="3540778" cy="82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0" name="正方形/長方形 99"/>
            <p:cNvSpPr/>
            <p:nvPr/>
          </p:nvSpPr>
          <p:spPr>
            <a:xfrm>
              <a:off x="5116810" y="548680"/>
              <a:ext cx="3535275" cy="105376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6660232" y="619397"/>
              <a:ext cx="466794" cy="26161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ja-JP" altLang="en-US" sz="1100" dirty="0" smtClean="0"/>
                <a:t>凡例</a:t>
              </a:r>
              <a:endParaRPr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3587232" y="754585"/>
            <a:ext cx="5056272" cy="2257425"/>
            <a:chOff x="3587232" y="754585"/>
            <a:chExt cx="5056272" cy="225742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587232" y="754585"/>
              <a:ext cx="5056272" cy="2257425"/>
              <a:chOff x="3557242" y="1019175"/>
              <a:chExt cx="5056272" cy="225742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6" t="1648" b="1617"/>
              <a:stretch/>
            </p:blipFill>
            <p:spPr bwMode="auto">
              <a:xfrm>
                <a:off x="3557242" y="1019175"/>
                <a:ext cx="2584376" cy="225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5" t="1648" r="1526" b="1617"/>
              <a:stretch/>
            </p:blipFill>
            <p:spPr bwMode="auto">
              <a:xfrm>
                <a:off x="6075102" y="1019175"/>
                <a:ext cx="2538412" cy="225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テキスト ボックス 5"/>
            <p:cNvSpPr txBox="1"/>
            <p:nvPr/>
          </p:nvSpPr>
          <p:spPr>
            <a:xfrm>
              <a:off x="5364088" y="2690371"/>
              <a:ext cx="49244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男性</a:t>
              </a:r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884368" y="2684315"/>
              <a:ext cx="492443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 smtClean="0"/>
                <a:t>女性</a:t>
              </a:r>
              <a:endParaRPr kumimoji="1" lang="ja-JP" altLang="en-US" sz="1200" dirty="0"/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/>
              <a:t>“新しい年齢区分</a:t>
            </a:r>
            <a:r>
              <a:rPr lang="ja-JP" altLang="en-US" sz="2400" dirty="0" smtClean="0"/>
              <a:t>” の設定　</a:t>
            </a:r>
            <a:r>
              <a:rPr lang="ja-JP" altLang="en-US" sz="1800" b="1" dirty="0" smtClean="0"/>
              <a:t>例：玉東町の健診結果</a:t>
            </a:r>
            <a:endParaRPr lang="ja-JP" altLang="en-US" sz="18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995936" y="5265014"/>
            <a:ext cx="4656150" cy="1218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 smtClean="0"/>
              <a:t>1.</a:t>
            </a:r>
            <a:r>
              <a:rPr lang="ja-JP" altLang="en-US" sz="2000" dirty="0" smtClean="0"/>
              <a:t> 家庭の食生活に問題</a:t>
            </a:r>
            <a:endParaRPr lang="en-US" altLang="ja-JP" sz="2000" dirty="0" smtClean="0"/>
          </a:p>
          <a:p>
            <a:pPr algn="l"/>
            <a:r>
              <a:rPr lang="en-US" altLang="ja-JP" sz="2000" dirty="0" smtClean="0"/>
              <a:t>2. </a:t>
            </a:r>
            <a:r>
              <a:rPr lang="en-US" altLang="ja-JP" sz="2400" b="1" u="sng" dirty="0" smtClean="0"/>
              <a:t>40</a:t>
            </a:r>
            <a:r>
              <a:rPr lang="ja-JP" altLang="en-US" sz="2400" b="1" u="sng" dirty="0" smtClean="0"/>
              <a:t>歳になる前</a:t>
            </a:r>
            <a:r>
              <a:rPr lang="ja-JP" altLang="en-US" sz="2000" u="sng" dirty="0" smtClean="0"/>
              <a:t>に</a:t>
            </a:r>
            <a:endParaRPr lang="en-US" altLang="ja-JP" sz="2000" u="sng" dirty="0" smtClean="0"/>
          </a:p>
          <a:p>
            <a:pPr algn="l"/>
            <a:r>
              <a:rPr lang="ja-JP" altLang="en-US" sz="2400" dirty="0" smtClean="0"/>
              <a:t>                </a:t>
            </a:r>
            <a:r>
              <a:rPr lang="ja-JP" altLang="en-US" sz="2200" u="sng" dirty="0" smtClean="0"/>
              <a:t>問題を抱えている</a:t>
            </a:r>
            <a:r>
              <a:rPr lang="ja-JP" altLang="en-US" sz="2200" dirty="0" smtClean="0"/>
              <a:t>のでは？</a:t>
            </a:r>
            <a:endParaRPr lang="ja-JP" altLang="en-US" sz="2200" dirty="0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6" y="878410"/>
            <a:ext cx="3028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1373168" y="2011410"/>
            <a:ext cx="2183584" cy="12144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642360" y="1912620"/>
            <a:ext cx="4962088" cy="15951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478462" y="3113565"/>
            <a:ext cx="817953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 smtClean="0"/>
              <a:t>HbA1c</a:t>
            </a:r>
            <a:r>
              <a:rPr lang="ja-JP" altLang="en-US" sz="2400" dirty="0" err="1" smtClean="0"/>
              <a:t>の有</a:t>
            </a:r>
            <a:r>
              <a:rPr lang="ja-JP" altLang="en-US" sz="2400" dirty="0" smtClean="0"/>
              <a:t>所見割合が非常に高い</a:t>
            </a:r>
            <a:endParaRPr lang="en-US" altLang="ko-KR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9642" y="3994316"/>
            <a:ext cx="4698358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健診対象年齢</a:t>
            </a:r>
            <a:r>
              <a:rPr lang="ja-JP" altLang="en-US" dirty="0"/>
              <a:t>で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sz="2400" dirty="0" smtClean="0"/>
              <a:t>全ての年齢層</a:t>
            </a:r>
            <a:r>
              <a:rPr lang="ja-JP" altLang="en-US" dirty="0"/>
              <a:t>で</a:t>
            </a:r>
            <a:r>
              <a:rPr lang="ja-JP" altLang="en-US" sz="2400" dirty="0" smtClean="0"/>
              <a:t>有所見者</a:t>
            </a:r>
            <a:r>
              <a:rPr lang="ja-JP" altLang="en-US" sz="2000" dirty="0" smtClean="0"/>
              <a:t> ＝ 約 </a:t>
            </a:r>
            <a:r>
              <a:rPr lang="en-US" altLang="ja-JP" sz="2800" b="1" dirty="0" smtClean="0"/>
              <a:t>90</a:t>
            </a:r>
            <a:r>
              <a:rPr lang="en-US" altLang="ja-JP" sz="2400" b="1" dirty="0" smtClean="0"/>
              <a:t>%</a:t>
            </a:r>
            <a:endParaRPr kumimoji="1"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87958" y="404664"/>
            <a:ext cx="8164128" cy="3168352"/>
            <a:chOff x="487958" y="404664"/>
            <a:chExt cx="8164128" cy="3168352"/>
          </a:xfrm>
        </p:grpSpPr>
        <p:sp>
          <p:nvSpPr>
            <p:cNvPr id="27" name="正方形/長方形 26"/>
            <p:cNvSpPr/>
            <p:nvPr/>
          </p:nvSpPr>
          <p:spPr>
            <a:xfrm>
              <a:off x="487958" y="577053"/>
              <a:ext cx="8164128" cy="2995963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10908" y="404664"/>
              <a:ext cx="32015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600" dirty="0"/>
                <a:t>各項目における</a:t>
              </a:r>
              <a:r>
                <a:rPr lang="ja-JP" altLang="en-US" sz="2000" b="1" dirty="0"/>
                <a:t>有所見者</a:t>
              </a:r>
              <a:r>
                <a:rPr lang="ja-JP" altLang="en-US" sz="1600" dirty="0"/>
                <a:t>の割合</a:t>
              </a: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424995" y="4005064"/>
            <a:ext cx="3498933" cy="2492434"/>
            <a:chOff x="424995" y="4005064"/>
            <a:chExt cx="3498933" cy="2492434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497890" y="5912723"/>
              <a:ext cx="2986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dirty="0" smtClean="0"/>
                <a:t>年齢層別</a:t>
              </a:r>
              <a:r>
                <a:rPr lang="en-US" altLang="ja-JP" sz="1600" dirty="0" smtClean="0"/>
                <a:t>HbA1c</a:t>
              </a:r>
              <a:r>
                <a:rPr lang="ja-JP" altLang="en-US" sz="1600" dirty="0" smtClean="0"/>
                <a:t>有所見者</a:t>
              </a:r>
              <a:r>
                <a:rPr lang="ja-JP" altLang="en-US" sz="1600" dirty="0"/>
                <a:t>の</a:t>
              </a:r>
              <a:r>
                <a:rPr lang="ja-JP" altLang="en-US" sz="1600" dirty="0" smtClean="0"/>
                <a:t>割合</a:t>
              </a:r>
              <a:endParaRPr lang="en-US" altLang="ja-JP" sz="1600" dirty="0" smtClean="0"/>
            </a:p>
            <a:p>
              <a:pPr algn="ctr"/>
              <a:r>
                <a:rPr lang="ja-JP" altLang="en-US" sz="1600" dirty="0" smtClean="0"/>
                <a:t>（健</a:t>
              </a:r>
              <a:r>
                <a:rPr lang="ja-JP" altLang="en-US" sz="1600" dirty="0"/>
                <a:t>診対象</a:t>
              </a:r>
              <a:r>
                <a:rPr lang="ja-JP" altLang="en-US" sz="1600" dirty="0" smtClean="0"/>
                <a:t>年齢：</a:t>
              </a:r>
              <a:r>
                <a:rPr lang="en-US" altLang="ja-JP" sz="1600" dirty="0" smtClean="0"/>
                <a:t>40</a:t>
              </a:r>
              <a:r>
                <a:rPr lang="ja-JP" altLang="en-US" sz="1600" dirty="0" smtClean="0"/>
                <a:t>～</a:t>
              </a:r>
              <a:r>
                <a:rPr lang="en-US" altLang="ja-JP" sz="1600" dirty="0" smtClean="0"/>
                <a:t>74</a:t>
              </a:r>
              <a:r>
                <a:rPr lang="ja-JP" altLang="en-US" sz="1600" dirty="0" smtClean="0"/>
                <a:t>歳）</a:t>
              </a:r>
              <a:endParaRPr lang="en-US" altLang="ja-JP" sz="1600" dirty="0" smtClean="0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424995" y="4005064"/>
              <a:ext cx="2962276" cy="1827004"/>
              <a:chOff x="721629" y="3976050"/>
              <a:chExt cx="2962276" cy="1827004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9" t="3658" r="2325" b="2281"/>
              <a:stretch/>
            </p:blipFill>
            <p:spPr bwMode="auto">
              <a:xfrm>
                <a:off x="721629" y="4130646"/>
                <a:ext cx="2962276" cy="1672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643395" y="4022633"/>
                <a:ext cx="1221652" cy="1964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57" t="2469" r="37651" b="91334"/>
              <a:stretch/>
            </p:blipFill>
            <p:spPr bwMode="auto">
              <a:xfrm>
                <a:off x="1617748" y="3976050"/>
                <a:ext cx="1170038" cy="176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グループ化 38"/>
            <p:cNvGrpSpPr/>
            <p:nvPr/>
          </p:nvGrpSpPr>
          <p:grpSpPr>
            <a:xfrm>
              <a:off x="751182" y="4019351"/>
              <a:ext cx="3172746" cy="461665"/>
              <a:chOff x="751182" y="4019351"/>
              <a:chExt cx="3172746" cy="461665"/>
            </a:xfrm>
          </p:grpSpPr>
          <p:cxnSp>
            <p:nvCxnSpPr>
              <p:cNvPr id="41" name="直線矢印コネクタ 40"/>
              <p:cNvCxnSpPr/>
              <p:nvPr/>
            </p:nvCxnSpPr>
            <p:spPr>
              <a:xfrm>
                <a:off x="751182" y="4394428"/>
                <a:ext cx="2648557" cy="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prstDash val="sysDash"/>
                <a:headEnd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/>
              <p:cNvSpPr txBox="1"/>
              <p:nvPr/>
            </p:nvSpPr>
            <p:spPr>
              <a:xfrm>
                <a:off x="3240728" y="4019351"/>
                <a:ext cx="683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chemeClr val="accent2"/>
                    </a:solidFill>
                  </a:rPr>
                  <a:t>90</a:t>
                </a:r>
                <a:r>
                  <a:rPr kumimoji="1" lang="en-US" altLang="ja-JP" sz="2000" b="1" dirty="0" smtClean="0">
                    <a:solidFill>
                      <a:schemeClr val="accent2"/>
                    </a:solidFill>
                  </a:rPr>
                  <a:t>%</a:t>
                </a:r>
                <a:endParaRPr kumimoji="1" lang="ja-JP" altLang="en-US" sz="20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53" name="二等辺三角形 52"/>
          <p:cNvSpPr/>
          <p:nvPr/>
        </p:nvSpPr>
        <p:spPr>
          <a:xfrm rot="10800000">
            <a:off x="6138821" y="4887326"/>
            <a:ext cx="340000" cy="29310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タイトル 1"/>
          <p:cNvSpPr txBox="1">
            <a:spLocks/>
          </p:cNvSpPr>
          <p:nvPr/>
        </p:nvSpPr>
        <p:spPr>
          <a:xfrm>
            <a:off x="4989662" y="3092665"/>
            <a:ext cx="3668338" cy="339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600" b="1" dirty="0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“新しい年齢</a:t>
            </a:r>
            <a:r>
              <a:rPr lang="ja-JP" altLang="en-US" sz="2400" dirty="0"/>
              <a:t>区分”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87958" y="1354706"/>
            <a:ext cx="4501704" cy="9036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19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39</a:t>
            </a:r>
            <a:r>
              <a:rPr lang="ja-JP" altLang="en-US" sz="2400" dirty="0" smtClean="0"/>
              <a:t>歳 ＝ </a:t>
            </a:r>
            <a:r>
              <a:rPr lang="ja-JP" altLang="en-US" sz="2600" b="1" dirty="0" smtClean="0"/>
              <a:t>「健診手薄世代」</a:t>
            </a:r>
            <a:endParaRPr lang="ja-JP" altLang="en-US" sz="2600" b="1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5128570" y="581705"/>
            <a:ext cx="3383370" cy="2415247"/>
            <a:chOff x="5659876" y="548680"/>
            <a:chExt cx="2852063" cy="2035969"/>
          </a:xfrm>
        </p:grpSpPr>
        <p:sp>
          <p:nvSpPr>
            <p:cNvPr id="36" name="正方形/長方形 35"/>
            <p:cNvSpPr/>
            <p:nvPr/>
          </p:nvSpPr>
          <p:spPr>
            <a:xfrm>
              <a:off x="5772328" y="1327689"/>
              <a:ext cx="2577922" cy="2534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659876" y="548680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玉東町の「健</a:t>
              </a:r>
              <a:r>
                <a:rPr lang="ja-JP" altLang="en-US" sz="1600" dirty="0"/>
                <a:t>診手薄</a:t>
              </a:r>
              <a:r>
                <a:rPr lang="ja-JP" altLang="en-US" sz="1600" dirty="0" smtClean="0"/>
                <a:t>世代」人口</a:t>
              </a:r>
              <a:endParaRPr kumimoji="1" lang="ja-JP" altLang="en-US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111" y="901346"/>
              <a:ext cx="26003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7579862" y="2276872"/>
              <a:ext cx="9092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 smtClean="0"/>
                <a:t>（</a:t>
              </a:r>
              <a:r>
                <a:rPr lang="en-US" altLang="ja-JP" sz="1400" dirty="0" smtClean="0"/>
                <a:t>2010</a:t>
              </a:r>
              <a:r>
                <a:rPr lang="ja-JP" altLang="en-US" sz="1400" dirty="0"/>
                <a:t>年）</a:t>
              </a: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4616879" y="3711969"/>
            <a:ext cx="4364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熊本県内</a:t>
            </a:r>
            <a:r>
              <a:rPr lang="ja-JP" altLang="en-US" sz="2000" b="1" dirty="0" smtClean="0"/>
              <a:t>「</a:t>
            </a:r>
            <a:r>
              <a:rPr lang="ja-JP" altLang="en-US" sz="2000" b="1" dirty="0"/>
              <a:t>健診手薄世代</a:t>
            </a:r>
            <a:r>
              <a:rPr lang="ja-JP" altLang="en-US" sz="2000" b="1" dirty="0" smtClean="0"/>
              <a:t>」</a:t>
            </a:r>
            <a:endParaRPr lang="en-US" altLang="ja-JP" sz="2000" b="1" dirty="0" smtClean="0"/>
          </a:p>
          <a:p>
            <a:pPr algn="ctr"/>
            <a:r>
              <a:rPr lang="ja-JP" altLang="en-US" u="sng" dirty="0" smtClean="0"/>
              <a:t>ほぼ</a:t>
            </a:r>
            <a:r>
              <a:rPr lang="ja-JP" altLang="en-US" sz="2400" u="sng" dirty="0"/>
              <a:t>半数</a:t>
            </a:r>
            <a:r>
              <a:rPr lang="ja-JP" altLang="en-US" u="sng" dirty="0" smtClean="0"/>
              <a:t>が</a:t>
            </a:r>
            <a:r>
              <a:rPr lang="ja-JP" altLang="en-US" sz="2400" u="sng" dirty="0" smtClean="0"/>
              <a:t>熊本</a:t>
            </a:r>
            <a:r>
              <a:rPr lang="ja-JP" altLang="en-US" sz="2400" u="sng" dirty="0"/>
              <a:t>市内</a:t>
            </a:r>
            <a:r>
              <a:rPr lang="ja-JP" altLang="en-US" dirty="0"/>
              <a:t>に</a:t>
            </a:r>
            <a:r>
              <a:rPr lang="ja-JP" altLang="en-US" dirty="0" smtClean="0"/>
              <a:t>居住</a:t>
            </a:r>
            <a:endParaRPr lang="en-US" altLang="ja-JP" dirty="0" smtClean="0"/>
          </a:p>
          <a:p>
            <a:pPr algn="ctr"/>
            <a:r>
              <a:rPr lang="ja-JP" altLang="en-US" sz="2000" b="1" u="sng" dirty="0" smtClean="0"/>
              <a:t>過疎地域</a:t>
            </a:r>
            <a:r>
              <a:rPr lang="ja-JP" altLang="en-US" sz="2000" u="sng" dirty="0" smtClean="0"/>
              <a:t>での</a:t>
            </a:r>
            <a:r>
              <a:rPr lang="ja-JP" altLang="en-US" sz="2000" b="1" u="sng" dirty="0" smtClean="0"/>
              <a:t>ボリューム</a:t>
            </a:r>
            <a:r>
              <a:rPr lang="ja-JP" altLang="en-US" u="sng" dirty="0" smtClean="0"/>
              <a:t>は</a:t>
            </a:r>
            <a:r>
              <a:rPr lang="ja-JP" altLang="en-US" sz="2000" b="1" u="sng" dirty="0" smtClean="0"/>
              <a:t>低</a:t>
            </a:r>
            <a:r>
              <a:rPr lang="ja-JP" altLang="en-US" u="sng" dirty="0" smtClean="0"/>
              <a:t>い</a:t>
            </a:r>
            <a:endParaRPr lang="en-US" altLang="ja-JP" u="sng" dirty="0" smtClean="0"/>
          </a:p>
          <a:p>
            <a:pPr algn="ctr"/>
            <a:endParaRPr lang="en-US" altLang="ja-JP" b="1" u="sng" dirty="0" smtClean="0"/>
          </a:p>
          <a:p>
            <a:pPr algn="ctr"/>
            <a:r>
              <a:rPr lang="ja-JP" altLang="en-US" sz="2400" b="1" dirty="0"/>
              <a:t>県振興局程度の</a:t>
            </a:r>
            <a:r>
              <a:rPr lang="ja-JP" altLang="en-US" sz="2400" b="1" dirty="0" smtClean="0"/>
              <a:t>ブロック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algn="ctr"/>
            <a:r>
              <a:rPr lang="ja-JP" altLang="en-US" sz="2000" dirty="0" smtClean="0"/>
              <a:t>自治体が連携して対策</a:t>
            </a:r>
            <a:endParaRPr lang="en-US" altLang="ja-JP" sz="20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83768" y="608400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「健</a:t>
            </a:r>
            <a:r>
              <a:rPr lang="ja-JP" altLang="en-US" b="1" dirty="0"/>
              <a:t>診手薄</a:t>
            </a:r>
            <a:r>
              <a:rPr lang="ja-JP" altLang="en-US" b="1" dirty="0" smtClean="0"/>
              <a:t>世代」人口</a:t>
            </a:r>
            <a:endParaRPr kumimoji="1" lang="ja-JP" altLang="en-US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27048" y="60840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総人口</a:t>
            </a:r>
            <a:endParaRPr kumimoji="1" lang="ja-JP" altLang="en-US" b="1" dirty="0"/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946366" y="3043895"/>
            <a:ext cx="3491409" cy="3708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 smtClean="0"/>
              <a:t>県に占める熊本市の人口（割合）</a:t>
            </a:r>
            <a:endParaRPr lang="en-US" altLang="ja-JP" sz="1600" b="1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37177" y="3836294"/>
            <a:ext cx="2218038" cy="2002111"/>
            <a:chOff x="-5509119" y="1614556"/>
            <a:chExt cx="2310772" cy="2085817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4" t="20029" r="17140" b="7988"/>
            <a:stretch/>
          </p:blipFill>
          <p:spPr bwMode="auto">
            <a:xfrm>
              <a:off x="-5509119" y="1614556"/>
              <a:ext cx="2310772" cy="20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-4140968" y="2210023"/>
              <a:ext cx="506028" cy="17861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-4140968" y="2543160"/>
              <a:ext cx="506028" cy="17861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b="1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-4129943" y="249359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40%</a:t>
              </a:r>
              <a:endParaRPr kumimoji="1" lang="ja-JP" altLang="en-US" b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-4474737" y="2062599"/>
              <a:ext cx="1031420" cy="40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/>
                <a:t>熊本市</a:t>
              </a:r>
              <a:endParaRPr kumimoji="1" lang="ja-JP" altLang="en-US" sz="1600" b="1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99792" y="3818923"/>
            <a:ext cx="2058036" cy="2002112"/>
            <a:chOff x="-2972326" y="1614556"/>
            <a:chExt cx="2144079" cy="2085817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57" t="20029" r="17143" b="7988"/>
            <a:stretch/>
          </p:blipFill>
          <p:spPr bwMode="auto">
            <a:xfrm>
              <a:off x="-2972326" y="1614556"/>
              <a:ext cx="2144079" cy="208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-1740321" y="2323312"/>
              <a:ext cx="506028" cy="17861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b="1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-1740321" y="2656449"/>
              <a:ext cx="506028" cy="17861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b="1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-1765739" y="257979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/>
                <a:t>47%</a:t>
              </a:r>
              <a:endParaRPr kumimoji="1" lang="ja-JP" altLang="en-US" b="1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-2069695" y="2148797"/>
              <a:ext cx="1060168" cy="405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 smtClean="0"/>
                <a:t>熊本市</a:t>
              </a:r>
              <a:endParaRPr kumimoji="1"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492844" y="2431738"/>
            <a:ext cx="8161261" cy="4055372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 2.  </a:t>
            </a:r>
            <a:r>
              <a:rPr lang="ja-JP" altLang="en-US" sz="2400" dirty="0" smtClean="0">
                <a:solidFill>
                  <a:schemeClr val="tx1"/>
                </a:solidFill>
              </a:rPr>
              <a:t>計画</a:t>
            </a:r>
            <a:r>
              <a:rPr lang="ja-JP" altLang="en-US" sz="2400" dirty="0">
                <a:solidFill>
                  <a:schemeClr val="tx1"/>
                </a:solidFill>
              </a:rPr>
              <a:t>立案に有効な“新しい年齢区分”に関する 情報共有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15616" y="3117200"/>
            <a:ext cx="7344816" cy="14349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1115616" y="4801235"/>
            <a:ext cx="7344816" cy="14349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87958" y="712748"/>
            <a:ext cx="8161261" cy="1348100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solidFill>
                  <a:schemeClr val="tx1"/>
                </a:solidFill>
              </a:rPr>
              <a:t> 1.  </a:t>
            </a:r>
            <a:r>
              <a:rPr lang="ja-JP" altLang="en-US" sz="2400" dirty="0" smtClean="0">
                <a:solidFill>
                  <a:schemeClr val="tx1"/>
                </a:solidFill>
              </a:rPr>
              <a:t>各自治体</a:t>
            </a:r>
            <a:r>
              <a:rPr lang="ja-JP" altLang="en-US" sz="2400" dirty="0">
                <a:solidFill>
                  <a:schemeClr val="tx1"/>
                </a:solidFill>
              </a:rPr>
              <a:t>の職員・住民を対象に人口分析の技術研修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958" y="0"/>
            <a:ext cx="9142042" cy="37089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提言内容</a:t>
            </a:r>
            <a:endParaRPr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91680" y="1260049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一般住民の中にも職員と同じスキルを有する者が</a:t>
            </a:r>
            <a:r>
              <a:rPr lang="ja-JP" altLang="en-US" sz="1600" dirty="0" smtClean="0"/>
              <a:t>いる</a:t>
            </a:r>
            <a:r>
              <a:rPr lang="ja-JP" altLang="en-US" sz="1600" dirty="0"/>
              <a:t>ことで</a:t>
            </a:r>
            <a:r>
              <a:rPr lang="ja-JP" altLang="en-US" sz="1600" dirty="0" smtClean="0"/>
              <a:t>行政</a:t>
            </a:r>
            <a:r>
              <a:rPr lang="ja-JP" altLang="en-US" sz="1600" dirty="0"/>
              <a:t>と住民の対話が</a:t>
            </a:r>
            <a:r>
              <a:rPr lang="ja-JP" altLang="en-US" sz="1600" dirty="0" smtClean="0"/>
              <a:t>しやすく</a:t>
            </a:r>
            <a:endParaRPr lang="en-US" altLang="ja-JP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115616" y="317871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A</a:t>
            </a:r>
            <a:r>
              <a:rPr lang="en-US" altLang="ja-JP" sz="2000" dirty="0" smtClean="0"/>
              <a:t>. </a:t>
            </a:r>
            <a:r>
              <a:rPr lang="ja-JP" altLang="en-US" sz="2000" dirty="0" smtClean="0"/>
              <a:t>“</a:t>
            </a:r>
            <a:r>
              <a:rPr lang="ja-JP" altLang="en-US" sz="2000" dirty="0"/>
              <a:t>新しい年齢区分”による基本的</a:t>
            </a:r>
            <a:r>
              <a:rPr lang="ja-JP" altLang="en-US" sz="2000" dirty="0" smtClean="0"/>
              <a:t>な分析 → 定期的に公表</a:t>
            </a:r>
            <a:endParaRPr lang="en-US" altLang="ja-JP" sz="2000" dirty="0"/>
          </a:p>
          <a:p>
            <a:r>
              <a:rPr lang="ja-JP" altLang="en-US" sz="2000" dirty="0"/>
              <a:t> </a:t>
            </a:r>
            <a:r>
              <a:rPr lang="ja-JP" altLang="en-US" sz="2000" dirty="0" smtClean="0"/>
              <a:t>     インターネット上</a:t>
            </a:r>
            <a:r>
              <a:rPr lang="ja-JP" altLang="en-US" sz="2000" dirty="0"/>
              <a:t>で誰でもダウンロード可能</a:t>
            </a:r>
            <a:r>
              <a:rPr lang="ja-JP" altLang="en-US" sz="2000" dirty="0" smtClean="0"/>
              <a:t>に</a:t>
            </a:r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B. </a:t>
            </a:r>
            <a:r>
              <a:rPr lang="ja-JP" altLang="en-US" sz="2000" dirty="0" smtClean="0"/>
              <a:t>“新しい年齢区分”に関する情報共有のための交流サイト開設</a:t>
            </a:r>
            <a:endParaRPr lang="en-US" altLang="ja-JP" sz="2000" dirty="0" smtClean="0"/>
          </a:p>
          <a:p>
            <a:endParaRPr lang="en-US" altLang="ja-JP" sz="20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1691680" y="3861048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/>
              <a:t>熊本県や熊本市</a:t>
            </a:r>
            <a:r>
              <a:rPr lang="ja-JP" altLang="en-US" sz="1600" dirty="0"/>
              <a:t>で県内全自治体に関する</a:t>
            </a:r>
            <a:r>
              <a:rPr lang="ja-JP" altLang="en-US" sz="1600" dirty="0" smtClean="0"/>
              <a:t>分析をし、</a:t>
            </a:r>
            <a:endParaRPr lang="en-US" altLang="ja-JP" sz="1600" dirty="0" smtClean="0"/>
          </a:p>
          <a:p>
            <a:r>
              <a:rPr lang="ja-JP" altLang="en-US" sz="1600" dirty="0"/>
              <a:t>毎年</a:t>
            </a:r>
            <a:r>
              <a:rPr lang="ja-JP" altLang="en-US" sz="1600" dirty="0" smtClean="0"/>
              <a:t>「</a:t>
            </a:r>
            <a:r>
              <a:rPr lang="en-US" altLang="ja-JP" sz="1600" dirty="0" smtClean="0"/>
              <a:t>10</a:t>
            </a:r>
            <a:r>
              <a:rPr lang="ja-JP" altLang="en-US" sz="1600" dirty="0" smtClean="0"/>
              <a:t>月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日</a:t>
            </a:r>
            <a:r>
              <a:rPr lang="ja-JP" altLang="en-US" sz="1600" dirty="0"/>
              <a:t>現在</a:t>
            </a:r>
            <a:r>
              <a:rPr lang="ja-JP" altLang="en-US" sz="1600" dirty="0" smtClean="0"/>
              <a:t>」のようにして公表</a:t>
            </a:r>
            <a:endParaRPr lang="en-US" altLang="ja-JP" sz="1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698282" y="5436513"/>
            <a:ext cx="6762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個人</a:t>
            </a:r>
            <a:r>
              <a:rPr lang="en-US" altLang="ja-JP" sz="1600" dirty="0"/>
              <a:t>/</a:t>
            </a:r>
            <a:r>
              <a:rPr lang="ja-JP" altLang="en-US" sz="1600" dirty="0"/>
              <a:t>自治体</a:t>
            </a:r>
            <a:r>
              <a:rPr lang="ja-JP" altLang="en-US" sz="1600" dirty="0" smtClean="0"/>
              <a:t>で生み出した“</a:t>
            </a:r>
            <a:r>
              <a:rPr lang="ja-JP" altLang="en-US" sz="1600" dirty="0"/>
              <a:t>新しい年齢</a:t>
            </a:r>
            <a:r>
              <a:rPr lang="ja-JP" altLang="en-US" sz="1600" dirty="0" smtClean="0"/>
              <a:t>区分”や</a:t>
            </a:r>
            <a:endParaRPr lang="en-US" altLang="ja-JP" sz="1600" dirty="0" smtClean="0"/>
          </a:p>
          <a:p>
            <a:r>
              <a:rPr lang="ja-JP" altLang="en-US" sz="1600" dirty="0"/>
              <a:t>“</a:t>
            </a:r>
            <a:r>
              <a:rPr lang="ja-JP" altLang="en-US" sz="1600" dirty="0" smtClean="0"/>
              <a:t>新しい年齢区分”を用いた分析の結果を共有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5504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740</Words>
  <Application>Microsoft Office PowerPoint</Application>
  <PresentationFormat>画面に合わせる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thothhouse3</dc:creator>
  <cp:lastModifiedBy>Owner</cp:lastModifiedBy>
  <cp:revision>250</cp:revision>
  <cp:lastPrinted>2013-10-15T02:04:13Z</cp:lastPrinted>
  <dcterms:created xsi:type="dcterms:W3CDTF">2013-10-10T01:19:11Z</dcterms:created>
  <dcterms:modified xsi:type="dcterms:W3CDTF">2013-11-02T03:46:20Z</dcterms:modified>
</cp:coreProperties>
</file>