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6858000" cy="9144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6699"/>
    <a:srgbClr val="66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3" autoAdjust="0"/>
    <p:restoredTop sz="94660"/>
  </p:normalViewPr>
  <p:slideViewPr>
    <p:cSldViewPr>
      <p:cViewPr>
        <p:scale>
          <a:sx n="130" d="100"/>
          <a:sy n="130" d="100"/>
        </p:scale>
        <p:origin x="-1368" y="3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EDE1-9BCD-4CD1-958E-8F0212243795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998F-6D7A-4984-BDFF-A0690054412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576A-0923-4E6B-81B9-98364CFA8DF7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09FC-92B0-4381-AA73-84153E01B0E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62B7-7633-4EDB-B6E0-7DC4CF34FDB4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AECD-9193-4AA9-8449-5CCAED1095C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1237-CD9D-4AB1-9DA4-214F821F4981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BCA6-CFC0-44BE-8411-16D9E06C6D5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6AB0-AFBB-4073-8CEA-829981659149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19FD-D0D1-4016-B18D-32974684610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BB43-2AAC-4409-99A8-D5B3CD01AE6F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3241-36E5-43CC-A5A7-0FED01B2E9E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AA8A-DEFF-46EB-AAFF-E8B0E94DCC73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A749-23C7-44A4-9701-79E76A51C81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01C57-252E-4B16-83BA-306CF180B7E2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D765-1C96-497C-8EF7-89E760CF54C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45D4-6A8F-4C07-B323-A548CDB59E60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69B6-DF3D-45FC-898B-3C659162595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914C-1A86-4445-A550-E04F52A8676B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D9978-A015-4495-B817-BABE2C423D4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AFE4-985D-43E2-996D-4A7FDA93F6B4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C2E1-F0BD-4F4A-80EF-B9CC325386F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42900" y="2133602"/>
            <a:ext cx="61722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73CA6F-A534-4D55-8478-1704D5E38C02}" type="datetimeFigureOut">
              <a:rPr lang="ja-JP" altLang="en-US"/>
              <a:pPr>
                <a:defRPr/>
              </a:pPr>
              <a:t>2010/10/28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2132DB-B0D1-4E89-9D65-CC16F7DB2B8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71600"/>
          </a:xfrm>
          <a:solidFill>
            <a:srgbClr val="00B050"/>
          </a:solidFill>
        </p:spPr>
        <p:txBody>
          <a:bodyPr/>
          <a:lstStyle/>
          <a:p>
            <a:r>
              <a:rPr lang="ja-JP" altLang="en-US" sz="16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中山間地域におけるソーシャルエンタープライズによる地域づくり</a:t>
            </a:r>
            <a:r>
              <a:rPr lang="en-US" altLang="ja-JP" sz="16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16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15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～天草市宮地岳町を例として～</a:t>
            </a:r>
            <a:r>
              <a:rPr lang="en-US" altLang="ja-JP" sz="1400" dirty="0" smtClean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ja-JP" sz="1400" dirty="0" smtClean="0">
                <a:solidFill>
                  <a:schemeClr val="bg1"/>
                </a:solidFill>
                <a:latin typeface="+mj-ea"/>
              </a:rPr>
            </a:br>
            <a:r>
              <a:rPr lang="ja-JP" altLang="en-US" sz="800" dirty="0" smtClean="0">
                <a:solidFill>
                  <a:schemeClr val="bg1"/>
                </a:solidFill>
                <a:latin typeface="+mj-ea"/>
              </a:rPr>
              <a:t>　</a:t>
            </a:r>
            <a:r>
              <a:rPr lang="ja-JP" altLang="en-US" sz="1500" dirty="0" smtClean="0">
                <a:solidFill>
                  <a:schemeClr val="bg1"/>
                </a:solidFill>
                <a:latin typeface="+mj-ea"/>
              </a:rPr>
              <a:t>天草宝島研究会</a:t>
            </a:r>
            <a:r>
              <a:rPr lang="ja-JP" altLang="en-US" sz="1800" dirty="0" smtClean="0">
                <a:solidFill>
                  <a:schemeClr val="bg1"/>
                </a:solidFill>
                <a:latin typeface="+mj-ea"/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  <a:latin typeface="+mj-ea"/>
              </a:rPr>
              <a:t>（氷室健太郎・櫟本昇一・王</a:t>
            </a:r>
            <a:r>
              <a:rPr lang="ja-JP" altLang="en-US" sz="1400" dirty="0" err="1" smtClean="0">
                <a:solidFill>
                  <a:schemeClr val="bg1"/>
                </a:solidFill>
                <a:latin typeface="+mj-ea"/>
              </a:rPr>
              <a:t>てい</a:t>
            </a:r>
            <a:r>
              <a:rPr lang="ja-JP" altLang="en-US" sz="1400" dirty="0" smtClean="0">
                <a:solidFill>
                  <a:schemeClr val="bg1"/>
                </a:solidFill>
                <a:latin typeface="+mj-ea"/>
              </a:rPr>
              <a:t>・長谷部俊之）</a:t>
            </a:r>
            <a:endParaRPr kumimoji="1" lang="ja-JP" altLang="en-US" sz="1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625" y="1043608"/>
            <a:ext cx="6768752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　過疎化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、</a:t>
            </a:r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高齢化の進展で疲弊している我が国の中山間地域において、天草市宮地岳町</a:t>
            </a:r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(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熊</a:t>
            </a:r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本県</a:t>
            </a:r>
            <a:r>
              <a:rPr kumimoji="1" lang="en-US" altLang="ja-JP" sz="1050" dirty="0" smtClean="0">
                <a:latin typeface="ＭＳ Ｐ明朝" pitchFamily="18" charset="-128"/>
                <a:ea typeface="ＭＳ Ｐ明朝" pitchFamily="18" charset="-128"/>
              </a:rPr>
              <a:t>)</a:t>
            </a:r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では営農組合を中心として地域づくりに成果をあげている。しかし、担い手の高齢化も進み、将来的には集落機能維持が困難になると予想される。そこで、本チームは宮地岳町の活動に着目し、新たな地域づくりの展開とし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て、</a:t>
            </a:r>
            <a:r>
              <a:rPr lang="en-US" altLang="ja-JP" sz="1050" dirty="0" smtClean="0">
                <a:latin typeface="ＭＳ Ｐ明朝" pitchFamily="18" charset="-128"/>
                <a:ea typeface="ＭＳ Ｐ明朝" pitchFamily="18" charset="-128"/>
              </a:rPr>
              <a:t>｢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ソーシャルエンタープライズ</a:t>
            </a:r>
            <a:r>
              <a:rPr lang="en-US" altLang="ja-JP" sz="1050" dirty="0" smtClean="0">
                <a:latin typeface="ＭＳ Ｐ明朝" pitchFamily="18" charset="-128"/>
                <a:ea typeface="ＭＳ Ｐ明朝" pitchFamily="18" charset="-128"/>
              </a:rPr>
              <a:t>(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社会的企業</a:t>
            </a:r>
            <a:r>
              <a:rPr lang="en-US" altLang="ja-JP" sz="1050" dirty="0" smtClean="0">
                <a:latin typeface="ＭＳ Ｐ明朝" pitchFamily="18" charset="-128"/>
                <a:ea typeface="ＭＳ Ｐ明朝" pitchFamily="18" charset="-128"/>
              </a:rPr>
              <a:t>)｣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による地域づくりと、その戦略について提言する。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835696"/>
            <a:ext cx="2852936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宮地岳町の概要</a:t>
            </a:r>
            <a:endParaRPr kumimoji="1" lang="en-US" altLang="ja-JP" sz="14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3848"/>
            <a:ext cx="2852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0" y="4716016"/>
            <a:ext cx="2852936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中山間地を取り巻く状況</a:t>
            </a:r>
            <a:endParaRPr kumimoji="1" lang="en-US" altLang="ja-JP" sz="1400" dirty="0" smtClean="0">
              <a:solidFill>
                <a:schemeClr val="bg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112" y="3779912"/>
            <a:ext cx="1512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944" y="3779912"/>
            <a:ext cx="1512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397" y="3779912"/>
            <a:ext cx="896603" cy="97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 descr="C:\Users\seisonken\Desktop\img782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4399" y="6588224"/>
            <a:ext cx="1545771" cy="1008112"/>
          </a:xfrm>
          <a:prstGeom prst="rect">
            <a:avLst/>
          </a:prstGeom>
          <a:noFill/>
        </p:spPr>
      </p:pic>
      <p:sp>
        <p:nvSpPr>
          <p:cNvPr id="20" name="テキスト ボックス 19"/>
          <p:cNvSpPr txBox="1"/>
          <p:nvPr/>
        </p:nvSpPr>
        <p:spPr>
          <a:xfrm>
            <a:off x="2924944" y="1835697"/>
            <a:ext cx="3933056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政策提言</a:t>
            </a:r>
            <a:endParaRPr kumimoji="1" lang="ja-JP" altLang="en-US" sz="1400" dirty="0">
              <a:solidFill>
                <a:schemeClr val="bg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24944" y="2195737"/>
            <a:ext cx="3888432" cy="523220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創英角ｺﾞｼｯｸUB" pitchFamily="49" charset="-128"/>
                <a:ea typeface="HG創英角ｺﾞｼｯｸUB" pitchFamily="49" charset="-128"/>
              </a:rPr>
              <a:t>中山間地におけるソーシャルエンタープライズによる地域づくり</a:t>
            </a:r>
            <a:endParaRPr kumimoji="1" lang="ja-JP" altLang="en-US" sz="1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52937" y="2699792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ソーシャルエンタープライズ＝社会的企業</a:t>
            </a:r>
            <a:endParaRPr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1100" dirty="0" smtClean="0">
                <a:latin typeface="ＭＳ Ｐ明朝" pitchFamily="18" charset="-128"/>
                <a:ea typeface="ＭＳ Ｐ明朝" pitchFamily="18" charset="-128"/>
              </a:rPr>
              <a:t>・・・社会の課題をビジネスの手法で解決する組織・団体。コミュニティビジネスを行ない、収益は地域に還元する。</a:t>
            </a:r>
            <a:endParaRPr kumimoji="1"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　その特徴として、地域社会の課題を解決するという公共性、企業としての側面からの収益性、地域住民で経営方針を決めるという民主性がある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。特に民主性は最も重要である。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704871"/>
            <a:ext cx="2924944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　解決方法として何があるのか</a:t>
            </a:r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？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税金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（補助金）の投入？</a:t>
            </a:r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工場の誘致？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村をたたむ？</a:t>
            </a: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endParaRPr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　</a:t>
            </a:r>
            <a:r>
              <a:rPr lang="ja-JP" altLang="en-US" sz="1050" dirty="0" smtClean="0">
                <a:latin typeface="+mj-ea"/>
                <a:ea typeface="+mj-ea"/>
              </a:rPr>
              <a:t>中山間</a:t>
            </a:r>
            <a:r>
              <a:rPr lang="ja-JP" altLang="en-US" sz="1050" dirty="0" smtClean="0">
                <a:latin typeface="+mj-ea"/>
                <a:ea typeface="+mj-ea"/>
              </a:rPr>
              <a:t>地域</a:t>
            </a:r>
            <a:r>
              <a:rPr lang="ja-JP" altLang="en-US" sz="1050" dirty="0" smtClean="0">
                <a:latin typeface="+mj-ea"/>
                <a:ea typeface="+mj-ea"/>
              </a:rPr>
              <a:t>が求めて</a:t>
            </a:r>
            <a:r>
              <a:rPr lang="ja-JP" altLang="en-US" sz="1050" dirty="0" smtClean="0">
                <a:latin typeface="+mj-ea"/>
                <a:ea typeface="+mj-ea"/>
              </a:rPr>
              <a:t>いる</a:t>
            </a:r>
            <a:r>
              <a:rPr lang="ja-JP" altLang="en-US" sz="1050" dirty="0" smtClean="0">
                <a:latin typeface="+mj-ea"/>
                <a:ea typeface="+mj-ea"/>
              </a:rPr>
              <a:t>ものって何？</a:t>
            </a:r>
            <a:endParaRPr lang="en-US" altLang="ja-JP" sz="1050" dirty="0" smtClean="0">
              <a:latin typeface="+mj-ea"/>
              <a:ea typeface="+mj-ea"/>
            </a:endParaRPr>
          </a:p>
          <a:p>
            <a:r>
              <a:rPr lang="ja-JP" altLang="en-US" sz="800" dirty="0" smtClean="0">
                <a:latin typeface="ＭＳ Ｐ明朝" pitchFamily="18" charset="-128"/>
                <a:ea typeface="ＭＳ Ｐ明朝" pitchFamily="18" charset="-128"/>
              </a:rPr>
              <a:t>　　　</a:t>
            </a:r>
            <a:endParaRPr lang="en-US" altLang="ja-JP" sz="8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　地域に響き渡る子供たちの声、町のあちこちで話に興じている女たちの笑い声、仕事から疲れて帰って来た時に温かく迎えてくれる家族の姿だと</a:t>
            </a: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考えた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。</a:t>
            </a: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　そんな家族が寄り合</a:t>
            </a: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う地域を作っていくた</a:t>
            </a: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め、宮地岳町の住民</a:t>
            </a: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との意見交換や現地</a:t>
            </a: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調査を通して１つの</a:t>
            </a: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050" smtClean="0">
                <a:latin typeface="ＭＳ Ｐ明朝" pitchFamily="18" charset="-128"/>
                <a:ea typeface="ＭＳ Ｐ明朝" pitchFamily="18" charset="-128"/>
              </a:rPr>
              <a:t>政策を提言する。</a:t>
            </a:r>
            <a:endParaRPr kumimoji="1"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924944" y="4716016"/>
            <a:ext cx="3933056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HG創英角ﾎﾟｯﾌﾟ体" pitchFamily="49" charset="-128"/>
                <a:ea typeface="HG創英角ﾎﾟｯﾌﾟ体" pitchFamily="49" charset="-128"/>
              </a:rPr>
              <a:t>ソーシャルエンタープライズ</a:t>
            </a:r>
            <a:endParaRPr kumimoji="1" lang="ja-JP" altLang="en-US" sz="1400" dirty="0">
              <a:solidFill>
                <a:schemeClr val="bg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924944" y="5076056"/>
            <a:ext cx="39330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ＭＳ Ｐ明朝" pitchFamily="18" charset="-128"/>
                <a:ea typeface="ＭＳ Ｐ明朝" pitchFamily="18" charset="-128"/>
              </a:rPr>
              <a:t>意義：失われた行政（サービスの担い手としての機能）、議会（議　</a:t>
            </a:r>
            <a:endParaRPr kumimoji="1"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　　　　</a:t>
            </a:r>
            <a:r>
              <a:rPr kumimoji="1" lang="ja-JP" altLang="en-US" sz="1100" dirty="0" smtClean="0">
                <a:latin typeface="ＭＳ Ｐ明朝" pitchFamily="18" charset="-128"/>
                <a:ea typeface="ＭＳ Ｐ明朝" pitchFamily="18" charset="-128"/>
              </a:rPr>
              <a:t>論の場としての機能）を住民自らの手で再生すること</a:t>
            </a:r>
            <a:endParaRPr kumimoji="1"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課題：</a:t>
            </a:r>
            <a:r>
              <a:rPr kumimoji="1" lang="ja-JP" altLang="en-US" sz="1100" dirty="0" smtClean="0">
                <a:latin typeface="ＭＳ Ｐ明朝" pitchFamily="18" charset="-128"/>
                <a:ea typeface="ＭＳ Ｐ明朝" pitchFamily="18" charset="-128"/>
              </a:rPr>
              <a:t>タイムリミットが迫っている、</a:t>
            </a:r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継続性（収益性）が不安</a:t>
            </a:r>
            <a:endParaRPr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endParaRPr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endParaRPr lang="en-US" altLang="ja-JP" sz="800" dirty="0" smtClean="0">
              <a:latin typeface="+mj-ea"/>
              <a:ea typeface="+mj-ea"/>
            </a:endParaRPr>
          </a:p>
          <a:p>
            <a:endParaRPr lang="en-US" altLang="ja-JP" sz="800" dirty="0" smtClean="0">
              <a:latin typeface="+mj-ea"/>
              <a:ea typeface="+mj-ea"/>
            </a:endParaRPr>
          </a:p>
          <a:p>
            <a:r>
              <a:rPr lang="en-US" altLang="ja-JP" sz="800" dirty="0" smtClean="0">
                <a:latin typeface="+mj-ea"/>
                <a:ea typeface="+mj-ea"/>
              </a:rPr>
              <a:t>  </a:t>
            </a:r>
            <a:r>
              <a:rPr lang="ja-JP" altLang="en-US" sz="800" dirty="0" smtClean="0">
                <a:latin typeface="+mj-ea"/>
                <a:ea typeface="+mj-ea"/>
              </a:rPr>
              <a:t>　　　　　　</a:t>
            </a:r>
            <a:endParaRPr lang="en-US" altLang="ja-JP" sz="800" dirty="0" smtClean="0">
              <a:latin typeface="+mj-ea"/>
              <a:ea typeface="+mj-ea"/>
            </a:endParaRPr>
          </a:p>
          <a:p>
            <a:r>
              <a:rPr lang="ja-JP" altLang="en-US" sz="1100" dirty="0" smtClean="0">
                <a:latin typeface="+mj-ea"/>
                <a:ea typeface="+mj-ea"/>
              </a:rPr>
              <a:t>（中山間地域のメリット）</a:t>
            </a:r>
            <a:endParaRPr lang="en-US" altLang="ja-JP" sz="1100" dirty="0" smtClean="0">
              <a:latin typeface="+mj-ea"/>
              <a:ea typeface="+mj-ea"/>
            </a:endParaRP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・新たな市場開拓で得た地域開発、商品開発のノウハウを学べる</a:t>
            </a:r>
            <a:endParaRPr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・豊富な人材や人脈を利用できる</a:t>
            </a:r>
            <a:endParaRPr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100" dirty="0" smtClean="0">
                <a:latin typeface="+mj-ea"/>
                <a:ea typeface="+mj-ea"/>
              </a:rPr>
              <a:t>（グローバル企業側のメリット</a:t>
            </a:r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）</a:t>
            </a:r>
            <a:endParaRPr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・社会貢献ができる</a:t>
            </a:r>
            <a:endParaRPr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・メディアからの注目度が上がる</a:t>
            </a:r>
            <a:endParaRPr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・優秀な人材の確保ができる</a:t>
            </a:r>
            <a:endParaRPr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1100" dirty="0" smtClean="0">
                <a:latin typeface="+mj-ea"/>
                <a:ea typeface="+mj-ea"/>
              </a:rPr>
              <a:t>（行政の役割）</a:t>
            </a:r>
            <a:endParaRPr kumimoji="1" lang="en-US" altLang="ja-JP" sz="1100" dirty="0" smtClean="0">
              <a:latin typeface="+mj-ea"/>
              <a:ea typeface="+mj-ea"/>
            </a:endParaRP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・地域と企業を繋ぐコーディネーション</a:t>
            </a:r>
            <a:endParaRPr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1100" dirty="0" smtClean="0">
                <a:latin typeface="ＭＳ Ｐ明朝" pitchFamily="18" charset="-128"/>
                <a:ea typeface="ＭＳ Ｐ明朝" pitchFamily="18" charset="-128"/>
              </a:rPr>
              <a:t>・ソーシャルエンタープライズの信頼性の補完</a:t>
            </a:r>
            <a:endParaRPr kumimoji="1" lang="en-US" altLang="ja-JP" sz="1100" dirty="0" smtClean="0"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1100" dirty="0" smtClean="0">
                <a:latin typeface="ＭＳ Ｐ明朝" pitchFamily="18" charset="-128"/>
                <a:ea typeface="ＭＳ Ｐ明朝" pitchFamily="18" charset="-128"/>
              </a:rPr>
              <a:t>・企業のインセンティブの制度化</a:t>
            </a:r>
            <a:endParaRPr kumimoji="1" lang="ja-JP" altLang="en-US" sz="1100" dirty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96952" y="5724128"/>
            <a:ext cx="3672408" cy="30777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創英角ｺﾞｼｯｸUB" pitchFamily="49" charset="-128"/>
                <a:ea typeface="HG創英角ｺﾞｼｯｸUB" pitchFamily="49" charset="-128"/>
              </a:rPr>
              <a:t>（戦略）　</a:t>
            </a:r>
            <a:r>
              <a:rPr lang="ja-JP" altLang="en-US" sz="1400" dirty="0" smtClean="0">
                <a:latin typeface="HG創英角ｺﾞｼｯｸUB" pitchFamily="49" charset="-128"/>
                <a:ea typeface="HG創英角ｺﾞｼｯｸUB" pitchFamily="49" charset="-128"/>
              </a:rPr>
              <a:t>グローバル企業との連携</a:t>
            </a:r>
            <a:endParaRPr kumimoji="1" lang="ja-JP" altLang="en-US" sz="1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996952" y="8100392"/>
            <a:ext cx="3744416" cy="954107"/>
          </a:xfrm>
          <a:prstGeom prst="rect">
            <a:avLst/>
          </a:prstGeom>
          <a:noFill/>
          <a:ln w="381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創英角ｺﾞｼｯｸUB" pitchFamily="49" charset="-128"/>
                <a:ea typeface="HG創英角ｺﾞｼｯｸUB" pitchFamily="49" charset="-128"/>
              </a:rPr>
              <a:t>（政策の意義）</a:t>
            </a:r>
            <a:endParaRPr kumimoji="1" lang="en-US" altLang="ja-JP" sz="14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1400" dirty="0" smtClean="0">
                <a:latin typeface="HG創英角ｺﾞｼｯｸUB" pitchFamily="49" charset="-128"/>
                <a:ea typeface="HG創英角ｺﾞｼｯｸUB" pitchFamily="49" charset="-128"/>
              </a:rPr>
              <a:t>・民主主義の基本 → </a:t>
            </a:r>
            <a:r>
              <a:rPr lang="ja-JP" altLang="en-US" sz="1400" dirty="0" smtClean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市民参加型社会の形成</a:t>
            </a:r>
            <a:endParaRPr lang="en-US" altLang="ja-JP" sz="1400" dirty="0" smtClean="0">
              <a:solidFill>
                <a:srgbClr val="0070C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sz="1400" dirty="0" smtClean="0">
                <a:latin typeface="HG創英角ｺﾞｼｯｸUB" pitchFamily="49" charset="-128"/>
                <a:ea typeface="HG創英角ｺﾞｼｯｸUB" pitchFamily="49" charset="-128"/>
              </a:rPr>
              <a:t>・</a:t>
            </a:r>
            <a:r>
              <a:rPr kumimoji="1" lang="en-US" altLang="ja-JP" sz="1400" dirty="0" smtClean="0">
                <a:latin typeface="HG創英角ｺﾞｼｯｸUB" pitchFamily="49" charset="-128"/>
                <a:ea typeface="HG創英角ｺﾞｼｯｸUB" pitchFamily="49" charset="-128"/>
              </a:rPr>
              <a:t>｢</a:t>
            </a:r>
            <a:r>
              <a:rPr kumimoji="1" lang="ja-JP" altLang="en-US" sz="1400" dirty="0" smtClean="0">
                <a:latin typeface="HG創英角ｺﾞｼｯｸUB" pitchFamily="49" charset="-128"/>
                <a:ea typeface="HG創英角ｺﾞｼｯｸUB" pitchFamily="49" charset="-128"/>
              </a:rPr>
              <a:t>超高齢社会</a:t>
            </a:r>
            <a:r>
              <a:rPr kumimoji="1" lang="en-US" altLang="ja-JP" sz="1400" dirty="0" smtClean="0">
                <a:latin typeface="HG創英角ｺﾞｼｯｸUB" pitchFamily="49" charset="-128"/>
                <a:ea typeface="HG創英角ｺﾞｼｯｸUB" pitchFamily="49" charset="-128"/>
              </a:rPr>
              <a:t>｣</a:t>
            </a:r>
            <a:r>
              <a:rPr kumimoji="1" lang="ja-JP" altLang="en-US" sz="1400" dirty="0" smtClean="0">
                <a:latin typeface="HG創英角ｺﾞｼｯｸUB" pitchFamily="49" charset="-128"/>
                <a:ea typeface="HG創英角ｺﾞｼｯｸUB" pitchFamily="49" charset="-128"/>
              </a:rPr>
              <a:t>新たなフロンティアの開拓</a:t>
            </a:r>
            <a:endParaRPr kumimoji="1" lang="en-US" altLang="ja-JP" sz="14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1400" dirty="0" smtClean="0">
                <a:latin typeface="HG創英角ｺﾞｼｯｸUB" pitchFamily="49" charset="-128"/>
                <a:ea typeface="HG創英角ｺﾞｼｯｸUB" pitchFamily="49" charset="-128"/>
              </a:rPr>
              <a:t>  </a:t>
            </a:r>
            <a:r>
              <a:rPr kumimoji="1" lang="ja-JP" altLang="en-US" sz="1400" dirty="0" smtClean="0">
                <a:latin typeface="HG創英角ｺﾞｼｯｸUB" pitchFamily="49" charset="-128"/>
                <a:ea typeface="HG創英角ｺﾞｼｯｸUB" pitchFamily="49" charset="-128"/>
              </a:rPr>
              <a:t>→ </a:t>
            </a:r>
            <a:r>
              <a:rPr lang="ja-JP" altLang="en-US" sz="1400" dirty="0" smtClean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グローバル社会の</a:t>
            </a:r>
            <a:r>
              <a:rPr kumimoji="1" lang="ja-JP" altLang="en-US" sz="1400" dirty="0" smtClean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未来への啓示</a:t>
            </a:r>
            <a:endParaRPr kumimoji="1" lang="ja-JP" altLang="en-US" sz="1400" dirty="0">
              <a:solidFill>
                <a:srgbClr val="0070C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0" y="4283968"/>
            <a:ext cx="28529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ＭＳ Ｐ明朝" pitchFamily="18" charset="-128"/>
                <a:ea typeface="ＭＳ Ｐ明朝" pitchFamily="18" charset="-128"/>
              </a:rPr>
              <a:t>※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宮地岳町では過疎化、高齢化が進んでいる。これは、中山間地域の典型的な課題でもある。</a:t>
            </a:r>
            <a:endParaRPr kumimoji="1" lang="ja-JP" altLang="en-US" sz="1050" dirty="0">
              <a:latin typeface="ＭＳ Ｐ明朝" pitchFamily="18" charset="-128"/>
              <a:ea typeface="ＭＳ Ｐ明朝" pitchFamily="18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776" y="8028384"/>
            <a:ext cx="1512168" cy="1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24" y="5004048"/>
            <a:ext cx="14401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123728"/>
            <a:ext cx="2852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正方形/長方形 27"/>
          <p:cNvSpPr/>
          <p:nvPr/>
        </p:nvSpPr>
        <p:spPr>
          <a:xfrm>
            <a:off x="116632" y="7164288"/>
            <a:ext cx="237626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84784" y="5004048"/>
            <a:ext cx="1440159" cy="169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135</Words>
  <Application>Microsoft Office PowerPoint</Application>
  <PresentationFormat>画面に合わせる (4:3)</PresentationFormat>
  <Paragraphs>46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中山間地域におけるソーシャルエンタープライズによる地域づくり ～天草市宮地岳町を例として～ 　天草宝島研究会　（氷室健太郎・櫟本昇一・王てい・長谷部俊之）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　草　宝　島 　研　究　会</dc:title>
  <dc:creator>kentaro</dc:creator>
  <cp:lastModifiedBy>seisonken</cp:lastModifiedBy>
  <cp:revision>140</cp:revision>
  <dcterms:created xsi:type="dcterms:W3CDTF">2010-10-20T11:29:50Z</dcterms:created>
  <dcterms:modified xsi:type="dcterms:W3CDTF">2010-10-28T07:49:37Z</dcterms:modified>
</cp:coreProperties>
</file>