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handoutMasterIdLst>
    <p:handoutMasterId r:id="rId20"/>
  </p:handoutMasterIdLst>
  <p:sldIdLst>
    <p:sldId id="318" r:id="rId2"/>
    <p:sldId id="280" r:id="rId3"/>
    <p:sldId id="258" r:id="rId4"/>
    <p:sldId id="286" r:id="rId5"/>
    <p:sldId id="309" r:id="rId6"/>
    <p:sldId id="310" r:id="rId7"/>
    <p:sldId id="274" r:id="rId8"/>
    <p:sldId id="275" r:id="rId9"/>
    <p:sldId id="282" r:id="rId10"/>
    <p:sldId id="285" r:id="rId11"/>
    <p:sldId id="284" r:id="rId12"/>
    <p:sldId id="290" r:id="rId13"/>
    <p:sldId id="292" r:id="rId14"/>
    <p:sldId id="294" r:id="rId15"/>
    <p:sldId id="316" r:id="rId16"/>
    <p:sldId id="317" r:id="rId17"/>
    <p:sldId id="315" r:id="rId1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DC34B8"/>
    <a:srgbClr val="2006BA"/>
    <a:srgbClr val="EC9D00"/>
    <a:srgbClr val="BC53EB"/>
    <a:srgbClr val="35DB4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6" autoAdjust="0"/>
    <p:restoredTop sz="82403" autoAdjust="0"/>
  </p:normalViewPr>
  <p:slideViewPr>
    <p:cSldViewPr>
      <p:cViewPr>
        <p:scale>
          <a:sx n="80" d="100"/>
          <a:sy n="80" d="100"/>
        </p:scale>
        <p:origin x="-648"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K:\&#20170;&#37324;&#30740;\&#38598;&#35336;&#29992;&#32207;&#38598;&#3223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K:\&#20170;&#37324;&#30740;\&#38598;&#35336;&#29992;&#32207;&#38598;&#3223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Seiin's%20&#12501;&#12457;&#12523;&#12480;\&#20170;&#37324;&#30740;\&#38598;&#35336;&#29992;&#32207;&#38598;&#3223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Seiin's%20&#12501;&#12457;&#12523;&#12480;\&#20170;&#37324;&#30740;\&#38598;&#35336;&#29992;&#32207;&#38598;&#3223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20170;&#37324;&#30740;\&#38598;&#35336;&#29992;&#32207;&#38598;&#3223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chart>
    <c:autoTitleDeleted val="1"/>
    <c:plotArea>
      <c:layout/>
      <c:pieChart>
        <c:varyColors val="1"/>
        <c:ser>
          <c:idx val="0"/>
          <c:order val="0"/>
          <c:dLbls>
            <c:showCatName val="1"/>
            <c:showPercent val="1"/>
            <c:showLeaderLines val="1"/>
          </c:dLbls>
          <c:cat>
            <c:strRef>
              <c:f>学生グラフ!$B$57:$B$64</c:f>
              <c:strCache>
                <c:ptCount val="8"/>
                <c:pt idx="0">
                  <c:v>店の種類</c:v>
                </c:pt>
                <c:pt idx="1">
                  <c:v>雰囲気</c:v>
                </c:pt>
                <c:pt idx="2">
                  <c:v>イベント</c:v>
                </c:pt>
                <c:pt idx="3">
                  <c:v>利便性</c:v>
                </c:pt>
                <c:pt idx="4">
                  <c:v>ブランド力</c:v>
                </c:pt>
                <c:pt idx="5">
                  <c:v>交通アクセス</c:v>
                </c:pt>
                <c:pt idx="6">
                  <c:v>外部との連携</c:v>
                </c:pt>
                <c:pt idx="7">
                  <c:v>その他</c:v>
                </c:pt>
              </c:strCache>
            </c:strRef>
          </c:cat>
          <c:val>
            <c:numRef>
              <c:f>学生グラフ!$C$57:$C$64</c:f>
              <c:numCache>
                <c:formatCode>General</c:formatCode>
                <c:ptCount val="8"/>
                <c:pt idx="0">
                  <c:v>259</c:v>
                </c:pt>
                <c:pt idx="1">
                  <c:v>182</c:v>
                </c:pt>
                <c:pt idx="2">
                  <c:v>108</c:v>
                </c:pt>
                <c:pt idx="3">
                  <c:v>86</c:v>
                </c:pt>
                <c:pt idx="4">
                  <c:v>69</c:v>
                </c:pt>
                <c:pt idx="5">
                  <c:v>35</c:v>
                </c:pt>
                <c:pt idx="6">
                  <c:v>22</c:v>
                </c:pt>
                <c:pt idx="7">
                  <c:v>11</c:v>
                </c:pt>
              </c:numCache>
            </c:numRef>
          </c:val>
        </c:ser>
        <c:dLbls>
          <c:showCatName val="1"/>
          <c:showPercent val="1"/>
        </c:dLbls>
        <c:firstSliceAng val="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pieChart>
        <c:varyColors val="1"/>
        <c:ser>
          <c:idx val="0"/>
          <c:order val="0"/>
          <c:dLbls>
            <c:showCatName val="1"/>
            <c:showPercent val="1"/>
            <c:showLeaderLines val="1"/>
          </c:dLbls>
          <c:cat>
            <c:strRef>
              <c:f>大人グラフ!$B$63:$B$70</c:f>
              <c:strCache>
                <c:ptCount val="8"/>
                <c:pt idx="0">
                  <c:v>店の種類</c:v>
                </c:pt>
                <c:pt idx="1">
                  <c:v>利便性</c:v>
                </c:pt>
                <c:pt idx="2">
                  <c:v>交通アクセス</c:v>
                </c:pt>
                <c:pt idx="3">
                  <c:v>ブランド力</c:v>
                </c:pt>
                <c:pt idx="4">
                  <c:v>イベント</c:v>
                </c:pt>
                <c:pt idx="5">
                  <c:v>その他</c:v>
                </c:pt>
                <c:pt idx="6">
                  <c:v>雰囲気</c:v>
                </c:pt>
                <c:pt idx="7">
                  <c:v>外部との連携</c:v>
                </c:pt>
              </c:strCache>
            </c:strRef>
          </c:cat>
          <c:val>
            <c:numRef>
              <c:f>大人グラフ!$C$63:$C$70</c:f>
              <c:numCache>
                <c:formatCode>General</c:formatCode>
                <c:ptCount val="8"/>
                <c:pt idx="0">
                  <c:v>43</c:v>
                </c:pt>
                <c:pt idx="1">
                  <c:v>35</c:v>
                </c:pt>
                <c:pt idx="2">
                  <c:v>30</c:v>
                </c:pt>
                <c:pt idx="3">
                  <c:v>21</c:v>
                </c:pt>
                <c:pt idx="4">
                  <c:v>16</c:v>
                </c:pt>
                <c:pt idx="5">
                  <c:v>13</c:v>
                </c:pt>
                <c:pt idx="6">
                  <c:v>11</c:v>
                </c:pt>
                <c:pt idx="7">
                  <c:v>11</c:v>
                </c:pt>
              </c:numCache>
            </c:numRef>
          </c:val>
        </c:ser>
        <c:dLbls>
          <c:showCatName val="1"/>
          <c:showPercent val="1"/>
        </c:dLbls>
        <c:firstSliceAng val="0"/>
      </c:pie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pieChart>
        <c:varyColors val="1"/>
        <c:ser>
          <c:idx val="0"/>
          <c:order val="0"/>
          <c:dLbls>
            <c:showCatName val="1"/>
            <c:showPercent val="1"/>
            <c:showLeaderLines val="1"/>
          </c:dLbls>
          <c:cat>
            <c:strRef>
              <c:f>大人グラフ!$B$91:$B$97</c:f>
              <c:strCache>
                <c:ptCount val="7"/>
                <c:pt idx="0">
                  <c:v>駐車場</c:v>
                </c:pt>
                <c:pt idx="1">
                  <c:v>その他</c:v>
                </c:pt>
                <c:pt idx="2">
                  <c:v>習い事(パソコン・英語など）が出来る施設</c:v>
                </c:pt>
                <c:pt idx="3">
                  <c:v>コミュニティスペース</c:v>
                </c:pt>
                <c:pt idx="4">
                  <c:v>休憩所</c:v>
                </c:pt>
                <c:pt idx="5">
                  <c:v>公園</c:v>
                </c:pt>
                <c:pt idx="6">
                  <c:v>子育てサロン</c:v>
                </c:pt>
              </c:strCache>
            </c:strRef>
          </c:cat>
          <c:val>
            <c:numRef>
              <c:f>大人グラフ!$C$91:$C$97</c:f>
              <c:numCache>
                <c:formatCode>General</c:formatCode>
                <c:ptCount val="7"/>
                <c:pt idx="0">
                  <c:v>49</c:v>
                </c:pt>
                <c:pt idx="1">
                  <c:v>16</c:v>
                </c:pt>
                <c:pt idx="2">
                  <c:v>15</c:v>
                </c:pt>
                <c:pt idx="3">
                  <c:v>15</c:v>
                </c:pt>
                <c:pt idx="4">
                  <c:v>15</c:v>
                </c:pt>
                <c:pt idx="5">
                  <c:v>8</c:v>
                </c:pt>
                <c:pt idx="6">
                  <c:v>7</c:v>
                </c:pt>
              </c:numCache>
            </c:numRef>
          </c:val>
        </c:ser>
        <c:dLbls>
          <c:showCatName val="1"/>
          <c:showPercent val="1"/>
        </c:dLbls>
        <c:firstSliceAng val="0"/>
      </c:pieChart>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ja-JP"/>
  <c:chart>
    <c:autoTitleDeleted val="1"/>
    <c:plotArea>
      <c:layout/>
      <c:pieChart>
        <c:varyColors val="1"/>
        <c:ser>
          <c:idx val="0"/>
          <c:order val="0"/>
          <c:dLbls>
            <c:showCatName val="1"/>
            <c:showPercent val="1"/>
            <c:showLeaderLines val="1"/>
          </c:dLbls>
          <c:cat>
            <c:strRef>
              <c:f>学生グラフ!$B$97:$B$103</c:f>
              <c:strCache>
                <c:ptCount val="7"/>
                <c:pt idx="0">
                  <c:v>休憩所</c:v>
                </c:pt>
                <c:pt idx="1">
                  <c:v>学習スペース</c:v>
                </c:pt>
                <c:pt idx="2">
                  <c:v>その他</c:v>
                </c:pt>
                <c:pt idx="3">
                  <c:v>公園</c:v>
                </c:pt>
                <c:pt idx="4">
                  <c:v>駐輪場</c:v>
                </c:pt>
                <c:pt idx="5">
                  <c:v>習い事(パソコン・英語など）が出来る施設</c:v>
                </c:pt>
                <c:pt idx="6">
                  <c:v>子育てサロン</c:v>
                </c:pt>
              </c:strCache>
            </c:strRef>
          </c:cat>
          <c:val>
            <c:numRef>
              <c:f>学生グラフ!$C$97:$C$103</c:f>
              <c:numCache>
                <c:formatCode>General</c:formatCode>
                <c:ptCount val="7"/>
                <c:pt idx="0">
                  <c:v>124</c:v>
                </c:pt>
                <c:pt idx="1">
                  <c:v>94</c:v>
                </c:pt>
                <c:pt idx="2">
                  <c:v>82</c:v>
                </c:pt>
                <c:pt idx="3">
                  <c:v>62</c:v>
                </c:pt>
                <c:pt idx="4">
                  <c:v>41</c:v>
                </c:pt>
                <c:pt idx="5">
                  <c:v>12</c:v>
                </c:pt>
                <c:pt idx="6">
                  <c:v>3</c:v>
                </c:pt>
              </c:numCache>
            </c:numRef>
          </c:val>
        </c:ser>
        <c:dLbls>
          <c:showCatName val="1"/>
          <c:showPercent val="1"/>
        </c:dLbls>
        <c:firstSliceAng val="0"/>
      </c:pie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pieChart>
        <c:varyColors val="1"/>
        <c:ser>
          <c:idx val="0"/>
          <c:order val="0"/>
          <c:dLbls>
            <c:showCatName val="1"/>
            <c:showPercent val="1"/>
            <c:showLeaderLines val="1"/>
          </c:dLbls>
          <c:cat>
            <c:strRef>
              <c:f>大人グラフ!$B$122:$B$125</c:f>
              <c:strCache>
                <c:ptCount val="4"/>
                <c:pt idx="0">
                  <c:v>場所</c:v>
                </c:pt>
                <c:pt idx="1">
                  <c:v>料金</c:v>
                </c:pt>
                <c:pt idx="2">
                  <c:v>開放時間</c:v>
                </c:pt>
                <c:pt idx="3">
                  <c:v>その他</c:v>
                </c:pt>
              </c:strCache>
            </c:strRef>
          </c:cat>
          <c:val>
            <c:numRef>
              <c:f>大人グラフ!$C$122:$C$125</c:f>
              <c:numCache>
                <c:formatCode>General</c:formatCode>
                <c:ptCount val="4"/>
                <c:pt idx="0">
                  <c:v>30</c:v>
                </c:pt>
                <c:pt idx="1">
                  <c:v>30</c:v>
                </c:pt>
                <c:pt idx="2">
                  <c:v>17</c:v>
                </c:pt>
                <c:pt idx="3">
                  <c:v>7</c:v>
                </c:pt>
              </c:numCache>
            </c:numRef>
          </c:val>
        </c:ser>
        <c:dLbls>
          <c:showCatName val="1"/>
          <c:showPercent val="1"/>
        </c:dLbls>
        <c:firstSliceAng val="0"/>
      </c:pieChart>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001" tIns="45501" rIns="91001" bIns="45501"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0443" y="0"/>
            <a:ext cx="2945659" cy="496332"/>
          </a:xfrm>
          <a:prstGeom prst="rect">
            <a:avLst/>
          </a:prstGeom>
        </p:spPr>
        <p:txBody>
          <a:bodyPr vert="horz" lIns="91001" tIns="45501" rIns="91001" bIns="45501" rtlCol="0"/>
          <a:lstStyle>
            <a:lvl1pPr algn="r">
              <a:defRPr sz="1200"/>
            </a:lvl1pPr>
          </a:lstStyle>
          <a:p>
            <a:fld id="{060E99D3-6C04-478E-B192-80D4E0AE481C}" type="datetimeFigureOut">
              <a:rPr kumimoji="1" lang="ja-JP" altLang="en-US" smtClean="0"/>
              <a:pPr/>
              <a:t>2010/10/28</a:t>
            </a:fld>
            <a:endParaRPr kumimoji="1" lang="ja-JP" altLang="en-US"/>
          </a:p>
        </p:txBody>
      </p:sp>
      <p:sp>
        <p:nvSpPr>
          <p:cNvPr id="4" name="フッター プレースホルダ 3"/>
          <p:cNvSpPr>
            <a:spLocks noGrp="1"/>
          </p:cNvSpPr>
          <p:nvPr>
            <p:ph type="ftr" sz="quarter" idx="2"/>
          </p:nvPr>
        </p:nvSpPr>
        <p:spPr>
          <a:xfrm>
            <a:off x="0" y="9428584"/>
            <a:ext cx="2945659" cy="496332"/>
          </a:xfrm>
          <a:prstGeom prst="rect">
            <a:avLst/>
          </a:prstGeom>
        </p:spPr>
        <p:txBody>
          <a:bodyPr vert="horz" lIns="91001" tIns="45501" rIns="91001" bIns="45501"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0443" y="9428584"/>
            <a:ext cx="2945659" cy="496332"/>
          </a:xfrm>
          <a:prstGeom prst="rect">
            <a:avLst/>
          </a:prstGeom>
        </p:spPr>
        <p:txBody>
          <a:bodyPr vert="horz" lIns="91001" tIns="45501" rIns="91001" bIns="45501" rtlCol="0" anchor="b"/>
          <a:lstStyle>
            <a:lvl1pPr algn="r">
              <a:defRPr sz="1200"/>
            </a:lvl1pPr>
          </a:lstStyle>
          <a:p>
            <a:fld id="{9657D884-6B5F-46FC-A00D-2999455BFF5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001" tIns="45501" rIns="91001" bIns="45501"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3" y="0"/>
            <a:ext cx="2945659" cy="496332"/>
          </a:xfrm>
          <a:prstGeom prst="rect">
            <a:avLst/>
          </a:prstGeom>
        </p:spPr>
        <p:txBody>
          <a:bodyPr vert="horz" lIns="91001" tIns="45501" rIns="91001" bIns="45501" rtlCol="0"/>
          <a:lstStyle>
            <a:lvl1pPr algn="r">
              <a:defRPr sz="1200"/>
            </a:lvl1pPr>
          </a:lstStyle>
          <a:p>
            <a:fld id="{CB26D481-FA1D-4252-992E-E1B0B0E70DD7}" type="datetimeFigureOut">
              <a:rPr kumimoji="1" lang="ja-JP" altLang="en-US" smtClean="0"/>
              <a:pPr/>
              <a:t>2010/10/28</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001" tIns="45501" rIns="91001" bIns="45501" rtlCol="0" anchor="ctr"/>
          <a:lstStyle/>
          <a:p>
            <a:endParaRPr lang="ja-JP" altLang="en-US"/>
          </a:p>
        </p:txBody>
      </p:sp>
      <p:sp>
        <p:nvSpPr>
          <p:cNvPr id="5" name="ノート プレースホルダ 4"/>
          <p:cNvSpPr>
            <a:spLocks noGrp="1"/>
          </p:cNvSpPr>
          <p:nvPr>
            <p:ph type="body" sz="quarter" idx="3"/>
          </p:nvPr>
        </p:nvSpPr>
        <p:spPr>
          <a:xfrm>
            <a:off x="679768" y="4715153"/>
            <a:ext cx="5438140" cy="4466987"/>
          </a:xfrm>
          <a:prstGeom prst="rect">
            <a:avLst/>
          </a:prstGeom>
        </p:spPr>
        <p:txBody>
          <a:bodyPr vert="horz" lIns="91001" tIns="45501" rIns="91001" bIns="45501"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28584"/>
            <a:ext cx="2945659" cy="496332"/>
          </a:xfrm>
          <a:prstGeom prst="rect">
            <a:avLst/>
          </a:prstGeom>
        </p:spPr>
        <p:txBody>
          <a:bodyPr vert="horz" lIns="91001" tIns="45501" rIns="91001" bIns="45501"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3" y="9428584"/>
            <a:ext cx="2945659" cy="496332"/>
          </a:xfrm>
          <a:prstGeom prst="rect">
            <a:avLst/>
          </a:prstGeom>
        </p:spPr>
        <p:txBody>
          <a:bodyPr vert="horz" lIns="91001" tIns="45501" rIns="91001" bIns="45501" rtlCol="0" anchor="b"/>
          <a:lstStyle>
            <a:lvl1pPr algn="r">
              <a:defRPr sz="1200"/>
            </a:lvl1pPr>
          </a:lstStyle>
          <a:p>
            <a:fld id="{2DE8E6C5-FDDF-4ED2-9432-B8F483B59EF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E8E6C5-FDDF-4ED2-9432-B8F483B59EF9}" type="slidenum">
              <a:rPr kumimoji="1" lang="ja-JP" altLang="en-US" smtClean="0"/>
              <a:pPr/>
              <a:t>2</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dirty="0" smtClean="0"/>
              <a:t>一口城主制とは？</a:t>
            </a:r>
          </a:p>
          <a:p>
            <a:r>
              <a:rPr lang="ja-JP" altLang="ja-JP" dirty="0" smtClean="0"/>
              <a:t>熊本城の復元募金のことです。</a:t>
            </a:r>
          </a:p>
          <a:p>
            <a:r>
              <a:rPr lang="ja-JP" altLang="ja-JP" dirty="0" smtClean="0"/>
              <a:t>全国各地から寄付を募り、</a:t>
            </a:r>
            <a:r>
              <a:rPr lang="en-US" altLang="ja-JP" dirty="0" smtClean="0"/>
              <a:t>1</a:t>
            </a:r>
            <a:r>
              <a:rPr lang="ja-JP" altLang="ja-JP" dirty="0" smtClean="0"/>
              <a:t>万円以上の寄付をした方を「一口城主」として、城主手形を発行しています。</a:t>
            </a:r>
          </a:p>
          <a:p>
            <a:r>
              <a:rPr lang="ja-JP" altLang="ja-JP" dirty="0" smtClean="0"/>
              <a:t>この城主手形を持っていると、熊本市が管理する有料施設へ無料で入園できたり、物産館等での割引などのサービスが受けられるという特典がついてくる。</a:t>
            </a:r>
          </a:p>
          <a:p>
            <a:endParaRPr kumimoji="1" lang="ja-JP" altLang="en-US" dirty="0"/>
          </a:p>
        </p:txBody>
      </p:sp>
      <p:sp>
        <p:nvSpPr>
          <p:cNvPr id="4" name="スライド番号プレースホルダ 3"/>
          <p:cNvSpPr>
            <a:spLocks noGrp="1"/>
          </p:cNvSpPr>
          <p:nvPr>
            <p:ph type="sldNum" sz="quarter" idx="10"/>
          </p:nvPr>
        </p:nvSpPr>
        <p:spPr/>
        <p:txBody>
          <a:bodyPr/>
          <a:lstStyle/>
          <a:p>
            <a:fld id="{2DE8E6C5-FDDF-4ED2-9432-B8F483B59EF9}" type="slidenum">
              <a:rPr kumimoji="1" lang="ja-JP" altLang="en-US" smtClean="0"/>
              <a:pPr/>
              <a:t>12</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時間無ければ</a:t>
            </a:r>
            <a:r>
              <a:rPr kumimoji="1" lang="ja-JP" altLang="en-US" dirty="0" err="1" smtClean="0"/>
              <a:t>てき</a:t>
            </a:r>
            <a:r>
              <a:rPr kumimoji="1" lang="ja-JP" altLang="en-US" dirty="0" smtClean="0"/>
              <a:t>とーに。</a:t>
            </a:r>
            <a:endParaRPr kumimoji="1" lang="en-US" altLang="ja-JP" dirty="0" smtClean="0"/>
          </a:p>
          <a:p>
            <a:endParaRPr kumimoji="1" lang="en-US" altLang="ja-JP" dirty="0" smtClean="0"/>
          </a:p>
          <a:p>
            <a:r>
              <a:rPr kumimoji="1" lang="ja-JP" altLang="en-US" dirty="0" smtClean="0"/>
              <a:t>この辺で</a:t>
            </a:r>
            <a:r>
              <a:rPr kumimoji="1" lang="en-US" altLang="ja-JP" dirty="0" smtClean="0"/>
              <a:t>13</a:t>
            </a:r>
            <a:r>
              <a:rPr kumimoji="1" lang="ja-JP" altLang="en-US" dirty="0" smtClean="0"/>
              <a:t>分</a:t>
            </a:r>
            <a:endParaRPr kumimoji="1" lang="ja-JP" altLang="en-US" dirty="0"/>
          </a:p>
        </p:txBody>
      </p:sp>
      <p:sp>
        <p:nvSpPr>
          <p:cNvPr id="4" name="スライド番号プレースホルダ 3"/>
          <p:cNvSpPr>
            <a:spLocks noGrp="1"/>
          </p:cNvSpPr>
          <p:nvPr>
            <p:ph type="sldNum" sz="quarter" idx="10"/>
          </p:nvPr>
        </p:nvSpPr>
        <p:spPr/>
        <p:txBody>
          <a:bodyPr/>
          <a:lstStyle/>
          <a:p>
            <a:fld id="{2DE8E6C5-FDDF-4ED2-9432-B8F483B59EF9}" type="slidenum">
              <a:rPr kumimoji="1" lang="ja-JP" altLang="en-US" smtClean="0"/>
              <a:pPr/>
              <a:t>13</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pPr defTabSz="910011">
              <a:defRPr/>
            </a:pPr>
            <a:r>
              <a:rPr lang="ja-JP" altLang="en-US" dirty="0" smtClean="0"/>
              <a:t>利用客</a:t>
            </a:r>
            <a:endParaRPr lang="en-US" altLang="ja-JP" dirty="0" smtClean="0"/>
          </a:p>
          <a:p>
            <a:pPr defTabSz="910011">
              <a:defRPr/>
            </a:pPr>
            <a:r>
              <a:rPr lang="ja-JP" altLang="en-US" dirty="0" smtClean="0"/>
              <a:t>気持ち的にタダで入ってのんびりしていく、というのはしにくい。</a:t>
            </a:r>
            <a:endParaRPr lang="en-US" altLang="ja-JP" dirty="0" smtClean="0"/>
          </a:p>
          <a:p>
            <a:pPr defTabSz="910011">
              <a:defRPr/>
            </a:pPr>
            <a:r>
              <a:rPr lang="ja-JP" altLang="en-US" dirty="0" smtClean="0"/>
              <a:t>そこで、安価な商品を提供し、お客は気持ち的には商品の対価というより利用料としてお金を支払って頂く。</a:t>
            </a:r>
            <a:endParaRPr lang="en-US" altLang="ja-JP" dirty="0" smtClean="0"/>
          </a:p>
          <a:p>
            <a:pPr defTabSz="910011">
              <a:defRPr/>
            </a:pPr>
            <a:r>
              <a:rPr lang="ja-JP" altLang="en-US" dirty="0" smtClean="0"/>
              <a:t>安価な商品</a:t>
            </a:r>
            <a:r>
              <a:rPr lang="en-US" altLang="ja-JP" dirty="0" smtClean="0"/>
              <a:t>……</a:t>
            </a:r>
            <a:r>
              <a:rPr lang="ja-JP" altLang="en-US" dirty="0" smtClean="0"/>
              <a:t>ばん</a:t>
            </a:r>
            <a:r>
              <a:rPr lang="ja-JP" altLang="en-US" dirty="0" err="1" smtClean="0"/>
              <a:t>ぺいゆの</a:t>
            </a:r>
            <a:r>
              <a:rPr lang="ja-JP" altLang="en-US" dirty="0" smtClean="0"/>
              <a:t>皮の砂糖漬けなど、地元ではオーソドックスなお菓子として楽しまれているものなど。</a:t>
            </a:r>
            <a:endParaRPr lang="en-US" altLang="ja-JP" dirty="0" smtClean="0"/>
          </a:p>
          <a:p>
            <a:pPr defTabSz="910011">
              <a:defRPr/>
            </a:pPr>
            <a:endParaRPr lang="en-US" altLang="ja-JP" dirty="0" smtClean="0"/>
          </a:p>
          <a:p>
            <a:pPr defTabSz="910011">
              <a:defRPr/>
            </a:pPr>
            <a:r>
              <a:rPr lang="ja-JP" altLang="en-US" dirty="0" smtClean="0"/>
              <a:t>～レンタルボックス～</a:t>
            </a:r>
            <a:endParaRPr lang="en-US" altLang="ja-JP" dirty="0" smtClean="0"/>
          </a:p>
          <a:p>
            <a:pPr defTabSz="910011">
              <a:defRPr/>
            </a:pPr>
            <a:r>
              <a:rPr lang="ja-JP" altLang="en-US" dirty="0" smtClean="0"/>
              <a:t>人を集める魅力づくりの１つ。</a:t>
            </a:r>
            <a:endParaRPr lang="en-US" altLang="ja-JP" dirty="0" smtClean="0"/>
          </a:p>
          <a:p>
            <a:pPr defTabSz="910011">
              <a:defRPr/>
            </a:pPr>
            <a:r>
              <a:rPr lang="ja-JP" altLang="en-US" dirty="0" smtClean="0"/>
              <a:t>別名、レンタルショーケース。</a:t>
            </a:r>
            <a:endParaRPr lang="en-US" altLang="ja-JP" dirty="0" smtClean="0"/>
          </a:p>
          <a:p>
            <a:pPr defTabSz="910011">
              <a:defRPr/>
            </a:pPr>
            <a:r>
              <a:rPr lang="ja-JP" altLang="en-US" dirty="0" smtClean="0"/>
              <a:t>趣味の手芸を市民の方に販売してもらうもよし、商店街の店舗がそこに小さな店舗を構えるというのも良いでしょう。</a:t>
            </a:r>
            <a:endParaRPr lang="en-US" altLang="ja-JP" dirty="0" smtClean="0"/>
          </a:p>
          <a:p>
            <a:pPr defTabSz="910011">
              <a:defRPr/>
            </a:pPr>
            <a:r>
              <a:rPr lang="ja-JP" altLang="en-US" dirty="0" err="1" smtClean="0"/>
              <a:t>ほんまっ</a:t>
            </a:r>
            <a:r>
              <a:rPr lang="ja-JP" altLang="en-US" dirty="0" smtClean="0"/>
              <a:t>茶屋の利用者、そして、出店者にも興味を持って頂くことができる。</a:t>
            </a:r>
            <a:endParaRPr lang="en-US" altLang="ja-JP" dirty="0" smtClean="0"/>
          </a:p>
          <a:p>
            <a:pPr defTabSz="910011">
              <a:defRPr/>
            </a:pPr>
            <a:endParaRPr lang="en-US" altLang="ja-JP" dirty="0" smtClean="0"/>
          </a:p>
          <a:p>
            <a:pPr defTabSz="910011">
              <a:defRPr/>
            </a:pPr>
            <a:r>
              <a:rPr lang="ja-JP" altLang="en-US" dirty="0" smtClean="0"/>
              <a:t>ここで</a:t>
            </a:r>
            <a:r>
              <a:rPr lang="ja-JP" altLang="ja-JP" dirty="0" smtClean="0"/>
              <a:t>問題の経営主体であるが、既存のコミュニティ施設である祭遊喜と同様にまちづくり協議会などの事務所と併設させてしまえば良いのではないだろうか。ここまでに上げた安価な物品提供やレンタルボックスの委託販売程度であれば人員が</a:t>
            </a:r>
            <a:r>
              <a:rPr lang="en-US" altLang="ja-JP" dirty="0" smtClean="0"/>
              <a:t>1</a:t>
            </a:r>
            <a:r>
              <a:rPr lang="ja-JP" altLang="ja-JP" dirty="0" smtClean="0"/>
              <a:t>人でも居れば</a:t>
            </a:r>
            <a:r>
              <a:rPr lang="ja-JP" altLang="en-US" dirty="0" smtClean="0"/>
              <a:t>専門のスタッフを置かずとも</a:t>
            </a:r>
            <a:r>
              <a:rPr lang="ja-JP" altLang="ja-JP" dirty="0" smtClean="0"/>
              <a:t>充分事足りると考えられる。</a:t>
            </a:r>
            <a:endParaRPr lang="en-US" altLang="ja-JP" dirty="0" smtClean="0"/>
          </a:p>
          <a:p>
            <a:pPr defTabSz="910011">
              <a:defRPr/>
            </a:pPr>
            <a:endParaRPr lang="en-US" altLang="ja-JP" dirty="0" smtClean="0"/>
          </a:p>
          <a:p>
            <a:pPr defTabSz="910011">
              <a:defRPr/>
            </a:pPr>
            <a:r>
              <a:rPr lang="ja-JP" altLang="en-US" dirty="0" smtClean="0"/>
              <a:t>～目標金額設定～</a:t>
            </a:r>
            <a:endParaRPr lang="en-US" altLang="ja-JP" dirty="0" smtClean="0"/>
          </a:p>
          <a:p>
            <a:pPr defTabSz="910011">
              <a:defRPr/>
            </a:pPr>
            <a:r>
              <a:rPr lang="ja-JP" altLang="ja-JP" dirty="0" smtClean="0"/>
              <a:t>一口店主の目標価格達成に応じて休憩所設備が充実していくシステムを考案した。</a:t>
            </a:r>
            <a:endParaRPr lang="en-US" altLang="ja-JP" dirty="0" smtClean="0"/>
          </a:p>
          <a:p>
            <a:pPr defTabSz="910011">
              <a:defRPr/>
            </a:pPr>
            <a:r>
              <a:rPr lang="ja-JP" altLang="ja-JP" dirty="0" smtClean="0"/>
              <a:t>例えば、最初は</a:t>
            </a:r>
            <a:r>
              <a:rPr lang="ja-JP" altLang="en-US" dirty="0" smtClean="0"/>
              <a:t>先ほどのばん</a:t>
            </a:r>
            <a:r>
              <a:rPr lang="ja-JP" altLang="en-US" dirty="0" err="1" smtClean="0"/>
              <a:t>ぺいゆの</a:t>
            </a:r>
            <a:r>
              <a:rPr lang="ja-JP" altLang="en-US" dirty="0" smtClean="0"/>
              <a:t>皮の砂糖漬け</a:t>
            </a:r>
            <a:r>
              <a:rPr lang="ja-JP" altLang="ja-JP" dirty="0" smtClean="0"/>
              <a:t>しか提供しない休憩所であるが、一定の目標金額に達すると</a:t>
            </a:r>
            <a:r>
              <a:rPr lang="ja-JP" altLang="en-US" dirty="0" smtClean="0"/>
              <a:t>ばん</a:t>
            </a:r>
            <a:r>
              <a:rPr lang="ja-JP" altLang="en-US" dirty="0" err="1" smtClean="0"/>
              <a:t>ぺいゆの</a:t>
            </a:r>
            <a:r>
              <a:rPr lang="ja-JP" altLang="en-US" dirty="0" smtClean="0"/>
              <a:t>ゼリーになったり、イグサのアイス</a:t>
            </a:r>
            <a:r>
              <a:rPr lang="ja-JP" altLang="ja-JP" dirty="0" smtClean="0"/>
              <a:t>も提供する等である。</a:t>
            </a:r>
            <a:endParaRPr lang="en-US" altLang="ja-JP" dirty="0" smtClean="0"/>
          </a:p>
          <a:p>
            <a:pPr defTabSz="910011">
              <a:defRPr/>
            </a:pPr>
            <a:r>
              <a:rPr lang="ja-JP" altLang="en-US" dirty="0" smtClean="0"/>
              <a:t>コミュニティスペースが常に進化していくのである。それも、市民の手で。</a:t>
            </a:r>
            <a:endParaRPr lang="en-US" altLang="ja-JP" dirty="0" smtClean="0"/>
          </a:p>
          <a:p>
            <a:pPr defTabSz="910011">
              <a:defRPr/>
            </a:pPr>
            <a:endParaRPr lang="en-US" altLang="ja-JP" dirty="0" smtClean="0"/>
          </a:p>
          <a:p>
            <a:pPr defTabSz="910011">
              <a:defRPr/>
            </a:pPr>
            <a:r>
              <a:rPr lang="ja-JP" altLang="ja-JP" dirty="0" smtClean="0"/>
              <a:t>何を充実させるかという項目も消費者に選択させても面白いかもしれない。</a:t>
            </a:r>
            <a:endParaRPr lang="en-US" altLang="ja-JP" dirty="0" smtClean="0"/>
          </a:p>
          <a:p>
            <a:pPr defTabSz="910011">
              <a:defRPr/>
            </a:pPr>
            <a:r>
              <a:rPr lang="ja-JP" altLang="ja-JP" dirty="0" smtClean="0"/>
              <a:t>これは</a:t>
            </a:r>
            <a:r>
              <a:rPr lang="en-US" altLang="ja-JP" dirty="0" smtClean="0"/>
              <a:t>SNS</a:t>
            </a:r>
            <a:r>
              <a:rPr lang="ja-JP" altLang="ja-JP" dirty="0" smtClean="0"/>
              <a:t>等で流行している店舗経営や都市開発のアプリケーションからヒントを得た。実際の金銭を投下するアプリケーションも伸びを見せている今日では、</a:t>
            </a:r>
            <a:r>
              <a:rPr lang="en-US" altLang="ja-JP" dirty="0" smtClean="0"/>
              <a:t>1</a:t>
            </a:r>
            <a:r>
              <a:rPr lang="ja-JP" altLang="ja-JP" dirty="0" err="1" smtClean="0"/>
              <a:t>つの</a:t>
            </a:r>
            <a:r>
              <a:rPr lang="ja-JP" altLang="ja-JP" dirty="0" smtClean="0"/>
              <a:t>魅力として売り出せると考えている。</a:t>
            </a:r>
          </a:p>
          <a:p>
            <a:endParaRPr kumimoji="1" lang="ja-JP" altLang="en-US" dirty="0"/>
          </a:p>
        </p:txBody>
      </p:sp>
      <p:sp>
        <p:nvSpPr>
          <p:cNvPr id="4" name="スライド番号プレースホルダ 3"/>
          <p:cNvSpPr>
            <a:spLocks noGrp="1"/>
          </p:cNvSpPr>
          <p:nvPr>
            <p:ph type="sldNum" sz="quarter" idx="10"/>
          </p:nvPr>
        </p:nvSpPr>
        <p:spPr/>
        <p:txBody>
          <a:bodyPr/>
          <a:lstStyle/>
          <a:p>
            <a:fld id="{2DE8E6C5-FDDF-4ED2-9432-B8F483B59EF9}" type="slidenum">
              <a:rPr kumimoji="1" lang="ja-JP" altLang="en-US" smtClean="0"/>
              <a:pPr/>
              <a:t>14</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リアルタイムで</a:t>
            </a:r>
            <a:r>
              <a:rPr kumimoji="1" lang="ja-JP" altLang="en-US" dirty="0" err="1" smtClean="0"/>
              <a:t>ほんまっ</a:t>
            </a:r>
            <a:r>
              <a:rPr kumimoji="1" lang="ja-JP" altLang="en-US" dirty="0" smtClean="0"/>
              <a:t>茶屋の状況が分る。</a:t>
            </a:r>
            <a:endParaRPr kumimoji="1" lang="en-US" altLang="ja-JP" dirty="0" smtClean="0"/>
          </a:p>
          <a:p>
            <a:r>
              <a:rPr kumimoji="1" lang="ja-JP" altLang="en-US" dirty="0" smtClean="0"/>
              <a:t>進化していく様子を手軽に観察できるというのも利点。</a:t>
            </a:r>
            <a:endParaRPr kumimoji="1" lang="en-US" altLang="ja-JP" dirty="0" smtClean="0"/>
          </a:p>
          <a:p>
            <a:endParaRPr kumimoji="1" lang="en-US" altLang="ja-JP" dirty="0" smtClean="0"/>
          </a:p>
          <a:p>
            <a:r>
              <a:rPr kumimoji="1" lang="ja-JP" altLang="en-US" dirty="0" smtClean="0"/>
              <a:t>地域ＳＮＳのはしりでもあり、成功例でもある</a:t>
            </a:r>
            <a:r>
              <a:rPr kumimoji="1" lang="ja-JP" altLang="en-US" dirty="0" err="1" smtClean="0"/>
              <a:t>ごろっとやっちろを</a:t>
            </a:r>
            <a:r>
              <a:rPr kumimoji="1" lang="ja-JP" altLang="en-US" dirty="0" smtClean="0"/>
              <a:t>活用</a:t>
            </a:r>
            <a:endParaRPr kumimoji="1" lang="en-US" altLang="ja-JP" dirty="0" smtClean="0"/>
          </a:p>
          <a:p>
            <a:r>
              <a:rPr kumimoji="1" lang="ja-JP" altLang="en-US" dirty="0" smtClean="0"/>
              <a:t>利用者を確保する。</a:t>
            </a:r>
            <a:endParaRPr kumimoji="1" lang="en-US" altLang="ja-JP" dirty="0" smtClean="0"/>
          </a:p>
          <a:p>
            <a:endParaRPr kumimoji="1" lang="en-US" altLang="ja-JP" dirty="0" smtClean="0"/>
          </a:p>
          <a:p>
            <a:r>
              <a:rPr kumimoji="1" lang="ja-JP" altLang="en-US" dirty="0" smtClean="0"/>
              <a:t>情報コースも併設する総合管理学部の利点を生かしてアプリケーションの制作が出来ないか。</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2DE8E6C5-FDDF-4ED2-9432-B8F483B59EF9}" type="slidenum">
              <a:rPr kumimoji="1" lang="ja-JP" altLang="en-US" smtClean="0"/>
              <a:pPr/>
              <a:t>15</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E8E6C5-FDDF-4ED2-9432-B8F483B59EF9}" type="slidenum">
              <a:rPr kumimoji="1" lang="ja-JP" altLang="en-US" smtClean="0"/>
              <a:pPr/>
              <a:t>16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高校生</a:t>
            </a:r>
            <a:endParaRPr kumimoji="1" lang="en-US" altLang="ja-JP" dirty="0" smtClean="0"/>
          </a:p>
          <a:p>
            <a:r>
              <a:rPr kumimoji="1" lang="ja-JP" altLang="en-US" dirty="0" smtClean="0"/>
              <a:t>これから商店街を利用する、してほしい高校生の意見も聴きたかった</a:t>
            </a:r>
            <a:endParaRPr kumimoji="1" lang="ja-JP" altLang="en-US" dirty="0"/>
          </a:p>
        </p:txBody>
      </p:sp>
      <p:sp>
        <p:nvSpPr>
          <p:cNvPr id="4" name="スライド番号プレースホルダ 3"/>
          <p:cNvSpPr>
            <a:spLocks noGrp="1"/>
          </p:cNvSpPr>
          <p:nvPr>
            <p:ph type="sldNum" sz="quarter" idx="10"/>
          </p:nvPr>
        </p:nvSpPr>
        <p:spPr/>
        <p:txBody>
          <a:bodyPr/>
          <a:lstStyle/>
          <a:p>
            <a:fld id="{2DE8E6C5-FDDF-4ED2-9432-B8F483B59EF9}" type="slidenum">
              <a:rPr kumimoji="1" lang="ja-JP" altLang="en-US" smtClean="0"/>
              <a:pPr/>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E8E6C5-FDDF-4ED2-9432-B8F483B59EF9}" type="slidenum">
              <a:rPr kumimoji="1" lang="ja-JP" altLang="en-US" smtClean="0"/>
              <a:pPr/>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E8E6C5-FDDF-4ED2-9432-B8F483B59EF9}" type="slidenum">
              <a:rPr kumimoji="1" lang="ja-JP" altLang="en-US" smtClean="0"/>
              <a:pPr/>
              <a:t>6</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E8E6C5-FDDF-4ED2-9432-B8F483B59EF9}" type="slidenum">
              <a:rPr kumimoji="1" lang="ja-JP" altLang="en-US" smtClean="0"/>
              <a:pPr/>
              <a:t>7</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E8E6C5-FDDF-4ED2-9432-B8F483B59EF9}" type="slidenum">
              <a:rPr kumimoji="1" lang="ja-JP" altLang="en-US" smtClean="0"/>
              <a:pPr/>
              <a:t>8</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E8E6C5-FDDF-4ED2-9432-B8F483B59EF9}" type="slidenum">
              <a:rPr kumimoji="1" lang="ja-JP" altLang="en-US" smtClean="0"/>
              <a:pPr/>
              <a:t>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E8E6C5-FDDF-4ED2-9432-B8F483B59EF9}" type="slidenum">
              <a:rPr kumimoji="1" lang="ja-JP" altLang="en-US" smtClean="0"/>
              <a:pPr/>
              <a:t>10</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DE8E6C5-FDDF-4ED2-9432-B8F483B59EF9}" type="slidenum">
              <a:rPr kumimoji="1" lang="ja-JP" altLang="en-US" smtClean="0"/>
              <a:pPr/>
              <a:t>11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 29"/>
          <p:cNvSpPr>
            <a:spLocks noGrp="1"/>
          </p:cNvSpPr>
          <p:nvPr>
            <p:ph type="dt" sz="half" idx="10"/>
          </p:nvPr>
        </p:nvSpPr>
        <p:spPr/>
        <p:txBody>
          <a:bodyPr/>
          <a:lstStyle>
            <a:lvl1pPr>
              <a:defRPr>
                <a:solidFill>
                  <a:srgbClr val="FFFFFF"/>
                </a:solidFill>
              </a:defRPr>
            </a:lvl1pPr>
            <a:extLst/>
          </a:lstStyle>
          <a:p>
            <a:fld id="{2F445E7A-4DD3-4ECB-B6BE-077EE94F3345}" type="datetime1">
              <a:rPr kumimoji="1" lang="ja-JP" altLang="en-US" smtClean="0"/>
              <a:pPr/>
              <a:t>2010/10/28</a:t>
            </a:fld>
            <a:endParaRPr kumimoji="1" lang="ja-JP" altLang="en-US"/>
          </a:p>
        </p:txBody>
      </p:sp>
      <p:sp>
        <p:nvSpPr>
          <p:cNvPr id="19" name="フッター プレースホルダ 18"/>
          <p:cNvSpPr>
            <a:spLocks noGrp="1"/>
          </p:cNvSpPr>
          <p:nvPr>
            <p:ph type="ftr" sz="quarter" idx="11"/>
          </p:nvPr>
        </p:nvSpPr>
        <p:spPr/>
        <p:txBody>
          <a:bodyPr/>
          <a:lstStyle>
            <a:lvl1pPr>
              <a:defRPr>
                <a:solidFill>
                  <a:schemeClr val="accent1">
                    <a:tint val="20000"/>
                  </a:schemeClr>
                </a:solidFill>
              </a:defRPr>
            </a:lvl1pPr>
            <a:extLst/>
          </a:lstStyle>
          <a:p>
            <a:r>
              <a:rPr kumimoji="1" lang="zh-CN" altLang="en-US" smtClean="0"/>
              <a:t>熊本県立大学公共政策研究室</a:t>
            </a:r>
            <a:endParaRPr kumimoji="1" lang="ja-JP" altLang="en-US"/>
          </a:p>
        </p:txBody>
      </p:sp>
      <p:sp>
        <p:nvSpPr>
          <p:cNvPr id="27" name="スライド番号プレースホルダ 26"/>
          <p:cNvSpPr>
            <a:spLocks noGrp="1"/>
          </p:cNvSpPr>
          <p:nvPr>
            <p:ph type="sldNum" sz="quarter" idx="12"/>
          </p:nvPr>
        </p:nvSpPr>
        <p:spPr/>
        <p:txBody>
          <a:bodyPr/>
          <a:lstStyle>
            <a:lvl1pPr>
              <a:defRPr>
                <a:solidFill>
                  <a:srgbClr val="FFFFFF"/>
                </a:solidFill>
              </a:defRPr>
            </a:lvl1pPr>
            <a:extLst/>
          </a:lstStyle>
          <a:p>
            <a:fld id="{77508BC6-2A8D-40CB-9D02-514F22E11EDD}"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1481329"/>
            <a:ext cx="8229600" cy="4386071"/>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99313B66-AD65-4487-9570-9FD80AD5D322}" type="datetime1">
              <a:rPr kumimoji="1" lang="ja-JP" altLang="en-US" smtClean="0"/>
              <a:pPr/>
              <a:t>2010/10/28</a:t>
            </a:fld>
            <a:endParaRPr kumimoji="1" lang="ja-JP" altLang="en-US"/>
          </a:p>
        </p:txBody>
      </p:sp>
      <p:sp>
        <p:nvSpPr>
          <p:cNvPr id="5" name="フッター プレースホルダ 4"/>
          <p:cNvSpPr>
            <a:spLocks noGrp="1"/>
          </p:cNvSpPr>
          <p:nvPr>
            <p:ph type="ftr" sz="quarter" idx="11"/>
          </p:nvPr>
        </p:nvSpPr>
        <p:spPr/>
        <p:txBody>
          <a:bodyPr/>
          <a:lstStyle>
            <a:extLst/>
          </a:lstStyle>
          <a:p>
            <a:r>
              <a:rPr kumimoji="1" lang="zh-CN" altLang="en-US" smtClean="0"/>
              <a:t>熊本県立大学公共政策研究室</a:t>
            </a:r>
            <a:endParaRPr kumimoji="1" lang="ja-JP" altLang="en-US"/>
          </a:p>
        </p:txBody>
      </p:sp>
      <p:sp>
        <p:nvSpPr>
          <p:cNvPr id="6" name="スライド番号プレースホルダ 5"/>
          <p:cNvSpPr>
            <a:spLocks noGrp="1"/>
          </p:cNvSpPr>
          <p:nvPr>
            <p:ph type="sldNum" sz="quarter" idx="12"/>
          </p:nvPr>
        </p:nvSpPr>
        <p:spPr/>
        <p:txBody>
          <a:bodyPr/>
          <a:lstStyle>
            <a:extLst/>
          </a:lstStyle>
          <a:p>
            <a:fld id="{77508BC6-2A8D-40CB-9D02-514F22E11ED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41"/>
            <a:ext cx="6324600" cy="5592760"/>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BE4574C7-1627-4B51-8754-C07E372E3482}" type="datetime1">
              <a:rPr kumimoji="1" lang="ja-JP" altLang="en-US" smtClean="0"/>
              <a:pPr/>
              <a:t>2010/10/28</a:t>
            </a:fld>
            <a:endParaRPr kumimoji="1" lang="ja-JP" altLang="en-US"/>
          </a:p>
        </p:txBody>
      </p:sp>
      <p:sp>
        <p:nvSpPr>
          <p:cNvPr id="5" name="フッター プレースホルダ 4"/>
          <p:cNvSpPr>
            <a:spLocks noGrp="1"/>
          </p:cNvSpPr>
          <p:nvPr>
            <p:ph type="ftr" sz="quarter" idx="11"/>
          </p:nvPr>
        </p:nvSpPr>
        <p:spPr/>
        <p:txBody>
          <a:bodyPr/>
          <a:lstStyle>
            <a:extLst/>
          </a:lstStyle>
          <a:p>
            <a:r>
              <a:rPr kumimoji="1" lang="zh-CN" altLang="en-US" smtClean="0"/>
              <a:t>熊本県立大学公共政策研究室</a:t>
            </a:r>
            <a:endParaRPr kumimoji="1" lang="ja-JP" altLang="en-US"/>
          </a:p>
        </p:txBody>
      </p:sp>
      <p:sp>
        <p:nvSpPr>
          <p:cNvPr id="6" name="スライド番号プレースホルダ 5"/>
          <p:cNvSpPr>
            <a:spLocks noGrp="1"/>
          </p:cNvSpPr>
          <p:nvPr>
            <p:ph type="sldNum" sz="quarter" idx="12"/>
          </p:nvPr>
        </p:nvSpPr>
        <p:spPr/>
        <p:txBody>
          <a:bodyPr/>
          <a:lstStyle>
            <a:extLst/>
          </a:lstStyle>
          <a:p>
            <a:fld id="{77508BC6-2A8D-40CB-9D02-514F22E11EDD}"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0D2276DD-3C2C-4CA2-B895-B03D55BBF1E7}" type="datetime1">
              <a:rPr kumimoji="1" lang="ja-JP" altLang="en-US" smtClean="0"/>
              <a:pPr/>
              <a:t>2010/10/28</a:t>
            </a:fld>
            <a:endParaRPr kumimoji="1" lang="ja-JP" altLang="en-US"/>
          </a:p>
        </p:txBody>
      </p:sp>
      <p:sp>
        <p:nvSpPr>
          <p:cNvPr id="5" name="フッター プレースホルダ 4"/>
          <p:cNvSpPr>
            <a:spLocks noGrp="1"/>
          </p:cNvSpPr>
          <p:nvPr>
            <p:ph type="ftr" sz="quarter" idx="11"/>
          </p:nvPr>
        </p:nvSpPr>
        <p:spPr/>
        <p:txBody>
          <a:bodyPr/>
          <a:lstStyle>
            <a:extLst/>
          </a:lstStyle>
          <a:p>
            <a:r>
              <a:rPr kumimoji="1" lang="zh-CN" altLang="en-US" smtClean="0"/>
              <a:t>熊本県立大学公共政策研究室</a:t>
            </a:r>
            <a:endParaRPr kumimoji="1" lang="ja-JP" altLang="en-US"/>
          </a:p>
        </p:txBody>
      </p:sp>
      <p:sp>
        <p:nvSpPr>
          <p:cNvPr id="6" name="スライド番号プレースホルダ 5"/>
          <p:cNvSpPr>
            <a:spLocks noGrp="1"/>
          </p:cNvSpPr>
          <p:nvPr>
            <p:ph type="sldNum" sz="quarter" idx="12"/>
          </p:nvPr>
        </p:nvSpPr>
        <p:spPr/>
        <p:txBody>
          <a:bodyPr/>
          <a:lstStyle>
            <a:extLst/>
          </a:lstStyle>
          <a:p>
            <a:fld id="{77508BC6-2A8D-40CB-9D02-514F22E11EDD}" type="slidenum">
              <a:rPr kumimoji="1" lang="ja-JP" altLang="en-US" smtClean="0"/>
              <a:pPr/>
              <a:t>&lt;#&gt;</a:t>
            </a:fld>
            <a:endParaRPr kumimoji="1" lang="ja-JP" altLang="en-US"/>
          </a:p>
        </p:txBody>
      </p:sp>
      <p:sp>
        <p:nvSpPr>
          <p:cNvPr id="7" name="タイトル 6"/>
          <p:cNvSpPr>
            <a:spLocks noGrp="1"/>
          </p:cNvSpPr>
          <p:nvPr>
            <p:ph type="title"/>
          </p:nvPr>
        </p:nvSpPr>
        <p:spPr/>
        <p:txBody>
          <a:bodyPr rtlCol="0"/>
          <a:lstStyle>
            <a:extLst/>
          </a:lstStyle>
          <a:p>
            <a:r>
              <a:rPr kumimoji="0" lang="ja-JP" altLang="en-US" smtClean="0"/>
              <a:t>マスタ タイトルの書式設定</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extLst/>
          </a:lstStyle>
          <a:p>
            <a:fld id="{E4B5B076-EC87-4615-BFA2-527E3E2D2CB5}" type="datetime1">
              <a:rPr kumimoji="1" lang="ja-JP" altLang="en-US" smtClean="0"/>
              <a:pPr/>
              <a:t>2010/10/28</a:t>
            </a:fld>
            <a:endParaRPr kumimoji="1" lang="ja-JP" altLang="en-US"/>
          </a:p>
        </p:txBody>
      </p:sp>
      <p:sp>
        <p:nvSpPr>
          <p:cNvPr id="5" name="フッター プレースホルダ 4"/>
          <p:cNvSpPr>
            <a:spLocks noGrp="1"/>
          </p:cNvSpPr>
          <p:nvPr>
            <p:ph type="ftr" sz="quarter" idx="11"/>
          </p:nvPr>
        </p:nvSpPr>
        <p:spPr/>
        <p:txBody>
          <a:bodyPr/>
          <a:lstStyle>
            <a:extLst/>
          </a:lstStyle>
          <a:p>
            <a:r>
              <a:rPr kumimoji="1" lang="zh-CN" altLang="en-US" smtClean="0"/>
              <a:t>熊本県立大学公共政策研究室</a:t>
            </a:r>
            <a:endParaRPr kumimoji="1" lang="ja-JP" altLang="en-US"/>
          </a:p>
        </p:txBody>
      </p:sp>
      <p:sp>
        <p:nvSpPr>
          <p:cNvPr id="6" name="スライド番号プレースホルダ 5"/>
          <p:cNvSpPr>
            <a:spLocks noGrp="1"/>
          </p:cNvSpPr>
          <p:nvPr>
            <p:ph type="sldNum" sz="quarter" idx="12"/>
          </p:nvPr>
        </p:nvSpPr>
        <p:spPr/>
        <p:txBody>
          <a:bodyPr/>
          <a:lstStyle>
            <a:extLst/>
          </a:lstStyle>
          <a:p>
            <a:fld id="{77508BC6-2A8D-40CB-9D02-514F22E11EDD}" type="slidenum">
              <a:rPr kumimoji="1" lang="ja-JP" altLang="en-US" smtClean="0"/>
              <a:pPr/>
              <a:t>&lt;#&gt;</a:t>
            </a:fld>
            <a:endParaRPr kumimoji="1" lang="ja-JP" altLang="en-US"/>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2568D4AF-E58E-47D9-BA91-CA6B2B9B9DE9}" type="datetime1">
              <a:rPr kumimoji="1" lang="ja-JP" altLang="en-US" smtClean="0"/>
              <a:pPr/>
              <a:t>2010/10/28</a:t>
            </a:fld>
            <a:endParaRPr kumimoji="1" lang="ja-JP" altLang="en-US"/>
          </a:p>
        </p:txBody>
      </p:sp>
      <p:sp>
        <p:nvSpPr>
          <p:cNvPr id="6" name="フッター プレースホルダ 5"/>
          <p:cNvSpPr>
            <a:spLocks noGrp="1"/>
          </p:cNvSpPr>
          <p:nvPr>
            <p:ph type="ftr" sz="quarter" idx="11"/>
          </p:nvPr>
        </p:nvSpPr>
        <p:spPr/>
        <p:txBody>
          <a:bodyPr/>
          <a:lstStyle>
            <a:extLst/>
          </a:lstStyle>
          <a:p>
            <a:r>
              <a:rPr kumimoji="1" lang="zh-CN" altLang="en-US" smtClean="0"/>
              <a:t>熊本県立大学公共政策研究室</a:t>
            </a:r>
            <a:endParaRPr kumimoji="1" lang="ja-JP" altLang="en-US"/>
          </a:p>
        </p:txBody>
      </p:sp>
      <p:sp>
        <p:nvSpPr>
          <p:cNvPr id="7" name="スライド番号プレースホルダ 6"/>
          <p:cNvSpPr>
            <a:spLocks noGrp="1"/>
          </p:cNvSpPr>
          <p:nvPr>
            <p:ph type="sldNum" sz="quarter" idx="12"/>
          </p:nvPr>
        </p:nvSpPr>
        <p:spPr/>
        <p:txBody>
          <a:bodyPr/>
          <a:lstStyle>
            <a:extLst/>
          </a:lstStyle>
          <a:p>
            <a:fld id="{77508BC6-2A8D-40CB-9D02-514F22E11EDD}" type="slidenum">
              <a:rPr kumimoji="1" lang="ja-JP" altLang="en-US" smtClean="0"/>
              <a:pPr/>
              <a:t>&lt;#&gt;</a:t>
            </a:fld>
            <a:endParaRPr kumimoji="1" lang="ja-JP" altLang="en-US"/>
          </a:p>
        </p:txBody>
      </p:sp>
      <p:sp>
        <p:nvSpPr>
          <p:cNvPr id="8" name="タイトル 7"/>
          <p:cNvSpPr>
            <a:spLocks noGrp="1"/>
          </p:cNvSpPr>
          <p:nvPr>
            <p:ph type="title"/>
          </p:nvPr>
        </p:nvSpPr>
        <p:spPr/>
        <p:txBody>
          <a:bodyPr rtlCol="0"/>
          <a:lstStyle>
            <a:extLst/>
          </a:lstStyle>
          <a:p>
            <a:r>
              <a:rPr kumimoji="0" lang="ja-JP" altLang="en-US" smtClean="0"/>
              <a:t>マスタ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extLst/>
          </a:lstStyle>
          <a:p>
            <a:fld id="{F654758F-6CB6-4F69-9802-6A18CFF4C36A}" type="datetime1">
              <a:rPr kumimoji="1" lang="ja-JP" altLang="en-US" smtClean="0"/>
              <a:pPr/>
              <a:t>2010/10/28</a:t>
            </a:fld>
            <a:endParaRPr kumimoji="1" lang="ja-JP" altLang="en-US"/>
          </a:p>
        </p:txBody>
      </p:sp>
      <p:sp>
        <p:nvSpPr>
          <p:cNvPr id="8" name="フッター プレースホルダ 7"/>
          <p:cNvSpPr>
            <a:spLocks noGrp="1"/>
          </p:cNvSpPr>
          <p:nvPr>
            <p:ph type="ftr" sz="quarter" idx="11"/>
          </p:nvPr>
        </p:nvSpPr>
        <p:spPr/>
        <p:txBody>
          <a:bodyPr/>
          <a:lstStyle>
            <a:extLst/>
          </a:lstStyle>
          <a:p>
            <a:r>
              <a:rPr kumimoji="1" lang="zh-CN" altLang="en-US" smtClean="0"/>
              <a:t>熊本県立大学公共政策研究室</a:t>
            </a:r>
            <a:endParaRPr kumimoji="1" lang="ja-JP" altLang="en-US"/>
          </a:p>
        </p:txBody>
      </p:sp>
      <p:sp>
        <p:nvSpPr>
          <p:cNvPr id="9" name="スライド番号プレースホルダ 8"/>
          <p:cNvSpPr>
            <a:spLocks noGrp="1"/>
          </p:cNvSpPr>
          <p:nvPr>
            <p:ph type="sldNum" sz="quarter" idx="12"/>
          </p:nvPr>
        </p:nvSpPr>
        <p:spPr/>
        <p:txBody>
          <a:bodyPr/>
          <a:lstStyle>
            <a:extLst/>
          </a:lstStyle>
          <a:p>
            <a:fld id="{77508BC6-2A8D-40CB-9D02-514F22E11EDD}"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extLst/>
          </a:lstStyle>
          <a:p>
            <a:fld id="{8634620D-AAC7-446A-80C5-644F284DCE10}" type="datetime1">
              <a:rPr kumimoji="1" lang="ja-JP" altLang="en-US" smtClean="0"/>
              <a:pPr/>
              <a:t>2010/10/28</a:t>
            </a:fld>
            <a:endParaRPr kumimoji="1" lang="ja-JP" altLang="en-US"/>
          </a:p>
        </p:txBody>
      </p:sp>
      <p:sp>
        <p:nvSpPr>
          <p:cNvPr id="4" name="フッター プレースホルダ 3"/>
          <p:cNvSpPr>
            <a:spLocks noGrp="1"/>
          </p:cNvSpPr>
          <p:nvPr>
            <p:ph type="ftr" sz="quarter" idx="11"/>
          </p:nvPr>
        </p:nvSpPr>
        <p:spPr/>
        <p:txBody>
          <a:bodyPr/>
          <a:lstStyle>
            <a:extLst/>
          </a:lstStyle>
          <a:p>
            <a:r>
              <a:rPr kumimoji="1" lang="zh-CN" altLang="en-US" smtClean="0"/>
              <a:t>熊本県立大学公共政策研究室</a:t>
            </a:r>
            <a:endParaRPr kumimoji="1" lang="ja-JP" altLang="en-US"/>
          </a:p>
        </p:txBody>
      </p:sp>
      <p:sp>
        <p:nvSpPr>
          <p:cNvPr id="5" name="スライド番号プレースホルダ 4"/>
          <p:cNvSpPr>
            <a:spLocks noGrp="1"/>
          </p:cNvSpPr>
          <p:nvPr>
            <p:ph type="sldNum" sz="quarter" idx="12"/>
          </p:nvPr>
        </p:nvSpPr>
        <p:spPr/>
        <p:txBody>
          <a:bodyPr/>
          <a:lstStyle>
            <a:extLst/>
          </a:lstStyle>
          <a:p>
            <a:fld id="{77508BC6-2A8D-40CB-9D02-514F22E11EDD}" type="slidenum">
              <a:rPr kumimoji="1" lang="ja-JP" altLang="en-US" smtClean="0"/>
              <a:pPr/>
              <a:t>&lt;#&gt;</a:t>
            </a:fld>
            <a:endParaRPr kumimoji="1" lang="ja-JP" altLang="en-US"/>
          </a:p>
        </p:txBody>
      </p:sp>
      <p:sp>
        <p:nvSpPr>
          <p:cNvPr id="6" name="タイトル 5"/>
          <p:cNvSpPr>
            <a:spLocks noGrp="1"/>
          </p:cNvSpPr>
          <p:nvPr>
            <p:ph type="title"/>
          </p:nvPr>
        </p:nvSpPr>
        <p:spPr/>
        <p:txBody>
          <a:bodyPr rtlCol="0"/>
          <a:lstStyle>
            <a:extLst/>
          </a:lstStyle>
          <a:p>
            <a:r>
              <a:rPr kumimoji="0" lang="ja-JP" altLang="en-US" smtClean="0"/>
              <a:t>マスタ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extLst/>
          </a:lstStyle>
          <a:p>
            <a:fld id="{A3F7DF7B-C6CB-456D-BD83-14520BC6A79D}" type="datetime1">
              <a:rPr kumimoji="1" lang="ja-JP" altLang="en-US" smtClean="0"/>
              <a:pPr/>
              <a:t>2010/10/28</a:t>
            </a:fld>
            <a:endParaRPr kumimoji="1" lang="ja-JP" altLang="en-US"/>
          </a:p>
        </p:txBody>
      </p:sp>
      <p:sp>
        <p:nvSpPr>
          <p:cNvPr id="3" name="フッター プレースホルダ 2"/>
          <p:cNvSpPr>
            <a:spLocks noGrp="1"/>
          </p:cNvSpPr>
          <p:nvPr>
            <p:ph type="ftr" sz="quarter" idx="11"/>
          </p:nvPr>
        </p:nvSpPr>
        <p:spPr/>
        <p:txBody>
          <a:bodyPr/>
          <a:lstStyle>
            <a:extLst/>
          </a:lstStyle>
          <a:p>
            <a:r>
              <a:rPr kumimoji="1" lang="zh-CN" altLang="en-US" smtClean="0"/>
              <a:t>熊本県立大学公共政策研究室</a:t>
            </a:r>
            <a:endParaRPr kumimoji="1" lang="ja-JP" altLang="en-US"/>
          </a:p>
        </p:txBody>
      </p:sp>
      <p:sp>
        <p:nvSpPr>
          <p:cNvPr id="4" name="スライド番号プレースホルダ 3"/>
          <p:cNvSpPr>
            <a:spLocks noGrp="1"/>
          </p:cNvSpPr>
          <p:nvPr>
            <p:ph type="sldNum" sz="quarter" idx="12"/>
          </p:nvPr>
        </p:nvSpPr>
        <p:spPr/>
        <p:txBody>
          <a:bodyPr/>
          <a:lstStyle>
            <a:extLst/>
          </a:lstStyle>
          <a:p>
            <a:fld id="{77508BC6-2A8D-40CB-9D02-514F22E11ED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6727032" y="6407944"/>
            <a:ext cx="1920240" cy="365760"/>
          </a:xfrm>
        </p:spPr>
        <p:txBody>
          <a:bodyPr/>
          <a:lstStyle>
            <a:extLst/>
          </a:lstStyle>
          <a:p>
            <a:fld id="{EC6502FF-0073-497D-B982-A5D87A211C8C}" type="datetime1">
              <a:rPr kumimoji="1" lang="ja-JP" altLang="en-US" smtClean="0"/>
              <a:pPr/>
              <a:t>2010/10/28</a:t>
            </a:fld>
            <a:endParaRPr kumimoji="1" lang="ja-JP" altLang="en-US"/>
          </a:p>
        </p:txBody>
      </p:sp>
      <p:sp>
        <p:nvSpPr>
          <p:cNvPr id="6" name="フッター プレースホルダ 5"/>
          <p:cNvSpPr>
            <a:spLocks noGrp="1"/>
          </p:cNvSpPr>
          <p:nvPr>
            <p:ph type="ftr" sz="quarter" idx="11"/>
          </p:nvPr>
        </p:nvSpPr>
        <p:spPr/>
        <p:txBody>
          <a:bodyPr/>
          <a:lstStyle>
            <a:extLst/>
          </a:lstStyle>
          <a:p>
            <a:r>
              <a:rPr kumimoji="1" lang="zh-CN" altLang="en-US" smtClean="0"/>
              <a:t>熊本県立大学公共政策研究室</a:t>
            </a:r>
            <a:endParaRPr kumimoji="1" lang="ja-JP" altLang="en-US"/>
          </a:p>
        </p:txBody>
      </p:sp>
      <p:sp>
        <p:nvSpPr>
          <p:cNvPr id="7" name="スライド番号プレースホルダ 6"/>
          <p:cNvSpPr>
            <a:spLocks noGrp="1"/>
          </p:cNvSpPr>
          <p:nvPr>
            <p:ph type="sldNum" sz="quarter" idx="12"/>
          </p:nvPr>
        </p:nvSpPr>
        <p:spPr/>
        <p:txBody>
          <a:bodyPr/>
          <a:lstStyle>
            <a:extLst/>
          </a:lstStyle>
          <a:p>
            <a:fld id="{77508BC6-2A8D-40CB-9D02-514F22E11EDD}"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 テキストの書式設定</a:t>
            </a:r>
          </a:p>
        </p:txBody>
      </p:sp>
      <p:sp>
        <p:nvSpPr>
          <p:cNvPr id="3" name="図プレースホル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 4"/>
          <p:cNvSpPr>
            <a:spLocks noGrp="1"/>
          </p:cNvSpPr>
          <p:nvPr>
            <p:ph type="dt" sz="half" idx="10"/>
          </p:nvPr>
        </p:nvSpPr>
        <p:spPr/>
        <p:txBody>
          <a:bodyPr/>
          <a:lstStyle>
            <a:lvl1pPr>
              <a:defRPr>
                <a:solidFill>
                  <a:schemeClr val="tx1"/>
                </a:solidFill>
              </a:defRPr>
            </a:lvl1pPr>
            <a:extLst/>
          </a:lstStyle>
          <a:p>
            <a:fld id="{24A6C4AC-D83B-4EA1-8673-A67ADDE3945C}" type="datetime1">
              <a:rPr kumimoji="1" lang="ja-JP" altLang="en-US" smtClean="0"/>
              <a:pPr/>
              <a:t>2010/10/28</a:t>
            </a:fld>
            <a:endParaRPr kumimoji="1" lang="ja-JP" altLang="en-US"/>
          </a:p>
        </p:txBody>
      </p:sp>
      <p:sp>
        <p:nvSpPr>
          <p:cNvPr id="6" name="フッター プレースホルダ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kumimoji="1" lang="zh-CN" altLang="en-US" smtClean="0"/>
              <a:t>熊本県立大学公共政策研究室</a:t>
            </a:r>
            <a:endParaRPr kumimoji="1" lang="ja-JP" altLang="en-US"/>
          </a:p>
        </p:txBody>
      </p:sp>
      <p:sp>
        <p:nvSpPr>
          <p:cNvPr id="7" name="スライド番号プレースホルダ 6"/>
          <p:cNvSpPr>
            <a:spLocks noGrp="1"/>
          </p:cNvSpPr>
          <p:nvPr>
            <p:ph type="sldNum" sz="quarter" idx="12"/>
          </p:nvPr>
        </p:nvSpPr>
        <p:spPr/>
        <p:txBody>
          <a:bodyPr/>
          <a:lstStyle>
            <a:lvl1pPr>
              <a:defRPr>
                <a:solidFill>
                  <a:schemeClr val="tx1"/>
                </a:solidFill>
              </a:defRPr>
            </a:lvl1pPr>
            <a:extLst/>
          </a:lstStyle>
          <a:p>
            <a:fld id="{77508BC6-2A8D-40CB-9D02-514F22E11EDD}" type="slidenum">
              <a:rPr kumimoji="1" lang="ja-JP" altLang="en-US" smtClean="0"/>
              <a:pPr/>
              <a:t>&lt;#&gt;</a:t>
            </a:fld>
            <a:endParaRPr kumimoji="1" lang="ja-JP" altLang="en-US"/>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E4F5490-72BD-4738-85E5-D6BD129AD248}" type="datetime1">
              <a:rPr kumimoji="1" lang="ja-JP" altLang="en-US" smtClean="0"/>
              <a:pPr/>
              <a:t>2010/10/28</a:t>
            </a:fld>
            <a:endParaRPr kumimoji="1" lang="ja-JP" altLang="en-US"/>
          </a:p>
        </p:txBody>
      </p:sp>
      <p:sp>
        <p:nvSpPr>
          <p:cNvPr id="22" name="フッター プレースホル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kumimoji="1" lang="zh-CN" altLang="en-US" smtClean="0"/>
              <a:t>熊本県立大学公共政策研究室</a:t>
            </a:r>
            <a:endParaRPr kumimoji="1" lang="ja-JP" altLang="en-US"/>
          </a:p>
        </p:txBody>
      </p:sp>
      <p:sp>
        <p:nvSpPr>
          <p:cNvPr id="18" name="スライド番号プレースホル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7508BC6-2A8D-40CB-9D02-514F22E11ED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a:xfrm>
            <a:off x="457200" y="836712"/>
            <a:ext cx="8229600" cy="5170579"/>
          </a:xfrm>
        </p:spPr>
        <p:txBody>
          <a:bodyPr/>
          <a:lstStyle/>
          <a:p>
            <a:pPr algn="ctr">
              <a:buNone/>
            </a:pPr>
            <a:r>
              <a:rPr lang="ja-JP" altLang="en-US" sz="3600" dirty="0" smtClean="0"/>
              <a:t>中心市街地の衰退とその活性化策</a:t>
            </a:r>
            <a:endParaRPr lang="en-US" altLang="ja-JP" sz="3600" dirty="0" smtClean="0"/>
          </a:p>
          <a:p>
            <a:pPr algn="ctr">
              <a:buNone/>
            </a:pPr>
            <a:r>
              <a:rPr kumimoji="1" lang="ja-JP" altLang="en-US" sz="4000" b="1" dirty="0" smtClean="0">
                <a:solidFill>
                  <a:srgbClr val="FF0000"/>
                </a:solidFill>
              </a:rPr>
              <a:t>全国各地</a:t>
            </a:r>
            <a:r>
              <a:rPr lang="ja-JP" altLang="en-US" sz="4000" b="1" dirty="0" smtClean="0">
                <a:solidFill>
                  <a:srgbClr val="FF0000"/>
                </a:solidFill>
              </a:rPr>
              <a:t>で</a:t>
            </a:r>
            <a:r>
              <a:rPr lang="ja-JP" altLang="en-US" sz="4400" b="1" dirty="0" smtClean="0">
                <a:solidFill>
                  <a:srgbClr val="FF0000"/>
                </a:solidFill>
              </a:rPr>
              <a:t>大問題</a:t>
            </a:r>
            <a:endParaRPr lang="en-US" altLang="ja-JP" sz="4400" b="1" dirty="0" smtClean="0">
              <a:solidFill>
                <a:srgbClr val="FF0000"/>
              </a:solidFill>
            </a:endParaRPr>
          </a:p>
          <a:p>
            <a:pPr algn="ctr">
              <a:buNone/>
            </a:pPr>
            <a:endParaRPr kumimoji="1" lang="en-US" altLang="ja-JP" sz="3200" dirty="0" smtClean="0"/>
          </a:p>
          <a:p>
            <a:pPr algn="ctr">
              <a:buNone/>
            </a:pPr>
            <a:endParaRPr kumimoji="1" lang="en-US" altLang="ja-JP" sz="3200" dirty="0" smtClean="0"/>
          </a:p>
          <a:p>
            <a:pPr algn="ctr">
              <a:buNone/>
            </a:pPr>
            <a:r>
              <a:rPr lang="ja-JP" altLang="en-US" sz="3200" dirty="0" smtClean="0">
                <a:latin typeface="HGP教科書体" pitchFamily="18" charset="-128"/>
                <a:ea typeface="HGP教科書体" pitchFamily="18" charset="-128"/>
              </a:rPr>
              <a:t>熊本県内各中心市街地も同様</a:t>
            </a:r>
            <a:r>
              <a:rPr lang="en-US" altLang="ja-JP" sz="3200" dirty="0" smtClean="0">
                <a:latin typeface="HGP教科書体" pitchFamily="18" charset="-128"/>
                <a:ea typeface="HGP教科書体" pitchFamily="18" charset="-128"/>
              </a:rPr>
              <a:t>…</a:t>
            </a:r>
          </a:p>
          <a:p>
            <a:pPr algn="ctr">
              <a:buNone/>
            </a:pPr>
            <a:endParaRPr kumimoji="1" lang="en-US" altLang="ja-JP" sz="3200" dirty="0" smtClean="0"/>
          </a:p>
          <a:p>
            <a:pPr algn="ctr">
              <a:buNone/>
            </a:pPr>
            <a:r>
              <a:rPr lang="ja-JP" altLang="en-US" sz="3600" dirty="0" smtClean="0"/>
              <a:t>八代市本町商店街を事例に研究</a:t>
            </a:r>
            <a:endParaRPr kumimoji="1" lang="en-US" altLang="ja-JP" sz="3600" dirty="0" smtClean="0"/>
          </a:p>
          <a:p>
            <a:pPr algn="ctr">
              <a:buNone/>
            </a:pPr>
            <a:endParaRPr lang="en-US" altLang="ja-JP" dirty="0" smtClean="0"/>
          </a:p>
          <a:p>
            <a:pPr algn="ctr">
              <a:buNone/>
            </a:pPr>
            <a:endParaRPr kumimoji="1" lang="ja-JP" altLang="en-US" dirty="0"/>
          </a:p>
        </p:txBody>
      </p:sp>
      <p:sp>
        <p:nvSpPr>
          <p:cNvPr id="3" name="日付プレースホルダ 2"/>
          <p:cNvSpPr>
            <a:spLocks noGrp="1"/>
          </p:cNvSpPr>
          <p:nvPr>
            <p:ph type="dt" sz="half" idx="10"/>
          </p:nvPr>
        </p:nvSpPr>
        <p:spPr/>
        <p:txBody>
          <a:bodyPr/>
          <a:lstStyle/>
          <a:p>
            <a:fld id="{4B092DD1-5070-481D-976C-414AA7194CD4}" type="datetime1">
              <a:rPr kumimoji="1" lang="ja-JP" altLang="en-US" smtClean="0"/>
              <a:pPr/>
              <a:t>2010/10/28</a:t>
            </a:fld>
            <a:endParaRPr kumimoji="1" lang="ja-JP" altLang="en-US"/>
          </a:p>
        </p:txBody>
      </p:sp>
      <p:sp>
        <p:nvSpPr>
          <p:cNvPr id="4" name="フッター プレースホルダ 3"/>
          <p:cNvSpPr>
            <a:spLocks noGrp="1"/>
          </p:cNvSpPr>
          <p:nvPr>
            <p:ph type="ftr" sz="quarter" idx="11"/>
          </p:nvPr>
        </p:nvSpPr>
        <p:spPr/>
        <p:txBody>
          <a:bodyPr/>
          <a:lstStyle/>
          <a:p>
            <a:r>
              <a:rPr kumimoji="1" lang="zh-CN" altLang="en-US" smtClean="0"/>
              <a:t>熊本県立大学公共政策研究室</a:t>
            </a:r>
            <a:endParaRPr kumimoji="1" lang="ja-JP" altLang="en-US" dirty="0"/>
          </a:p>
        </p:txBody>
      </p:sp>
      <p:sp>
        <p:nvSpPr>
          <p:cNvPr id="5" name="スライド番号プレースホルダ 4"/>
          <p:cNvSpPr>
            <a:spLocks noGrp="1"/>
          </p:cNvSpPr>
          <p:nvPr>
            <p:ph type="sldNum" sz="quarter" idx="12"/>
          </p:nvPr>
        </p:nvSpPr>
        <p:spPr/>
        <p:txBody>
          <a:bodyPr/>
          <a:lstStyle/>
          <a:p>
            <a:fld id="{77508BC6-2A8D-40CB-9D02-514F22E11EDD}" type="slidenum">
              <a:rPr kumimoji="1" lang="ja-JP" altLang="en-US" smtClean="0"/>
              <a:pPr/>
              <a:t>1</a:t>
            </a:fld>
            <a:endParaRPr kumimoji="1" lang="ja-JP" altLang="en-US"/>
          </a:p>
        </p:txBody>
      </p:sp>
      <p:sp>
        <p:nvSpPr>
          <p:cNvPr id="9" name="下矢印 8"/>
          <p:cNvSpPr/>
          <p:nvPr/>
        </p:nvSpPr>
        <p:spPr>
          <a:xfrm>
            <a:off x="3923928" y="2204864"/>
            <a:ext cx="1656184" cy="72008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par>
                          <p:cTn id="10" fill="hold">
                            <p:stCondLst>
                              <p:cond delay="640"/>
                            </p:stCondLst>
                            <p:childTnLst>
                              <p:par>
                                <p:cTn id="11" presetID="49" presetClass="entr" presetSubtype="0" decel="10000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2">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47" presetClass="entr" presetSubtype="0"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p:cTn id="33"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6" end="6"/>
                                            </p:txEl>
                                          </p:spTgt>
                                        </p:tgtEl>
                                        <p:attrNameLst>
                                          <p:attrName>ppt_h</p:attrName>
                                        </p:attrNameLst>
                                      </p:cBhvr>
                                      <p:tavLst>
                                        <p:tav tm="0">
                                          <p:val>
                                            <p:fltVal val="0"/>
                                          </p:val>
                                        </p:tav>
                                        <p:tav tm="100000">
                                          <p:val>
                                            <p:strVal val="#ppt_h"/>
                                          </p:val>
                                        </p:tav>
                                      </p:tavLst>
                                    </p:anim>
                                    <p:anim calcmode="lin" valueType="num">
                                      <p:cBhvr>
                                        <p:cTn id="35" dur="500" fill="hold"/>
                                        <p:tgtEl>
                                          <p:spTgt spid="2">
                                            <p:txEl>
                                              <p:pRg st="6" end="6"/>
                                            </p:txEl>
                                          </p:spTgt>
                                        </p:tgtEl>
                                        <p:attrNameLst>
                                          <p:attrName>style.rotation</p:attrName>
                                        </p:attrNameLst>
                                      </p:cBhvr>
                                      <p:tavLst>
                                        <p:tav tm="0">
                                          <p:val>
                                            <p:fltVal val="360"/>
                                          </p:val>
                                        </p:tav>
                                        <p:tav tm="100000">
                                          <p:val>
                                            <p:fltVal val="0"/>
                                          </p:val>
                                        </p:tav>
                                      </p:tavLst>
                                    </p:anim>
                                    <p:animEffect transition="in" filter="fade">
                                      <p:cBhvr>
                                        <p:cTn id="3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p:txBody>
          <a:bodyPr/>
          <a:lstStyle/>
          <a:p>
            <a:r>
              <a:rPr lang="ja-JP" altLang="en-US" dirty="0" smtClean="0"/>
              <a:t>駐車場完全無料化</a:t>
            </a:r>
            <a:endParaRPr lang="en-US" altLang="ja-JP" dirty="0" smtClean="0"/>
          </a:p>
          <a:p>
            <a:r>
              <a:rPr lang="ja-JP" altLang="en-US" dirty="0" smtClean="0"/>
              <a:t>既存の休憩所・交流広場は活用できないか？</a:t>
            </a:r>
            <a:endParaRPr lang="en-US" altLang="ja-JP" dirty="0" smtClean="0"/>
          </a:p>
          <a:p>
            <a:r>
              <a:rPr lang="ja-JP" altLang="en-US" dirty="0" smtClean="0"/>
              <a:t>過去に成功した城下町券（商品券）の再度活用</a:t>
            </a:r>
            <a:endParaRPr lang="en-US" altLang="ja-JP" dirty="0" smtClean="0"/>
          </a:p>
          <a:p>
            <a:r>
              <a:rPr lang="ja-JP" altLang="en-US" dirty="0" smtClean="0"/>
              <a:t>空き店舗の有効活用</a:t>
            </a:r>
            <a:endParaRPr lang="en-US" altLang="ja-JP" dirty="0" smtClean="0"/>
          </a:p>
          <a:p>
            <a:endParaRPr lang="en-US" altLang="ja-JP" dirty="0" smtClean="0"/>
          </a:p>
          <a:p>
            <a:endParaRPr kumimoji="1" lang="ja-JP" altLang="en-US" dirty="0"/>
          </a:p>
        </p:txBody>
      </p:sp>
      <p:sp>
        <p:nvSpPr>
          <p:cNvPr id="3" name="日付プレースホルダ 2"/>
          <p:cNvSpPr>
            <a:spLocks noGrp="1"/>
          </p:cNvSpPr>
          <p:nvPr>
            <p:ph type="dt" sz="half" idx="10"/>
          </p:nvPr>
        </p:nvSpPr>
        <p:spPr/>
        <p:txBody>
          <a:bodyPr/>
          <a:lstStyle/>
          <a:p>
            <a:fld id="{F9DF54BC-9373-4026-B1C8-56AB40118B4F}" type="datetime1">
              <a:rPr kumimoji="1" lang="ja-JP" altLang="en-US" smtClean="0"/>
              <a:pPr/>
              <a:t>2010/10/28</a:t>
            </a:fld>
            <a:endParaRPr kumimoji="1" lang="ja-JP" altLang="en-US"/>
          </a:p>
        </p:txBody>
      </p:sp>
      <p:sp>
        <p:nvSpPr>
          <p:cNvPr id="4" name="フッター プレースホルダ 3"/>
          <p:cNvSpPr>
            <a:spLocks noGrp="1"/>
          </p:cNvSpPr>
          <p:nvPr>
            <p:ph type="ftr" sz="quarter" idx="11"/>
          </p:nvPr>
        </p:nvSpPr>
        <p:spPr/>
        <p:txBody>
          <a:bodyPr/>
          <a:lstStyle/>
          <a:p>
            <a:r>
              <a:rPr kumimoji="1" lang="zh-CN" altLang="en-US" smtClean="0"/>
              <a:t>熊本県立大学公共政策研究室</a:t>
            </a:r>
            <a:endParaRPr kumimoji="1" lang="ja-JP" altLang="en-US"/>
          </a:p>
        </p:txBody>
      </p:sp>
      <p:sp>
        <p:nvSpPr>
          <p:cNvPr id="5" name="スライド番号プレースホルダ 4"/>
          <p:cNvSpPr>
            <a:spLocks noGrp="1"/>
          </p:cNvSpPr>
          <p:nvPr>
            <p:ph type="sldNum" sz="quarter" idx="12"/>
          </p:nvPr>
        </p:nvSpPr>
        <p:spPr/>
        <p:txBody>
          <a:bodyPr/>
          <a:lstStyle/>
          <a:p>
            <a:fld id="{77508BC6-2A8D-40CB-9D02-514F22E11EDD}" type="slidenum">
              <a:rPr kumimoji="1" lang="ja-JP" altLang="en-US" smtClean="0"/>
              <a:pPr/>
              <a:t>10</a:t>
            </a:fld>
            <a:endParaRPr kumimoji="1" lang="ja-JP" altLang="en-US"/>
          </a:p>
        </p:txBody>
      </p:sp>
      <p:sp>
        <p:nvSpPr>
          <p:cNvPr id="6" name="タイトル 5"/>
          <p:cNvSpPr>
            <a:spLocks noGrp="1"/>
          </p:cNvSpPr>
          <p:nvPr>
            <p:ph type="title"/>
          </p:nvPr>
        </p:nvSpPr>
        <p:spPr/>
        <p:txBody>
          <a:bodyPr>
            <a:noAutofit/>
          </a:bodyPr>
          <a:lstStyle/>
          <a:p>
            <a:r>
              <a:rPr kumimoji="1" lang="ja-JP" altLang="en-US" sz="3200" dirty="0" smtClean="0"/>
              <a:t>調査結果からの仮説</a:t>
            </a:r>
            <a:r>
              <a:rPr kumimoji="1" lang="en-US" altLang="ja-JP" sz="3200" dirty="0" smtClean="0"/>
              <a:t/>
            </a:r>
            <a:br>
              <a:rPr kumimoji="1" lang="en-US" altLang="ja-JP" sz="3200" dirty="0" smtClean="0"/>
            </a:br>
            <a:r>
              <a:rPr lang="ja-JP" altLang="en-US" sz="3200" dirty="0" smtClean="0"/>
              <a:t>　　　　</a:t>
            </a:r>
            <a:r>
              <a:rPr kumimoji="1" lang="ja-JP" altLang="en-US" sz="3200" dirty="0" smtClean="0"/>
              <a:t>～仮提案とディスカッション～</a:t>
            </a:r>
            <a:endParaRPr kumimoji="1" lang="ja-JP" altLang="en-US" sz="3200" dirty="0"/>
          </a:p>
        </p:txBody>
      </p:sp>
      <p:pic>
        <p:nvPicPr>
          <p:cNvPr id="7" name="図 6" descr="話し合ってる.jpg"/>
          <p:cNvPicPr>
            <a:picLocks noChangeAspect="1"/>
          </p:cNvPicPr>
          <p:nvPr/>
        </p:nvPicPr>
        <p:blipFill>
          <a:blip r:embed="rId3" cstate="print"/>
          <a:stretch>
            <a:fillRect/>
          </a:stretch>
        </p:blipFill>
        <p:spPr>
          <a:xfrm>
            <a:off x="4535488" y="3401617"/>
            <a:ext cx="4608512" cy="3456383"/>
          </a:xfrm>
          <a:prstGeom prst="rect">
            <a:avLst/>
          </a:prstGeom>
          <a:ln>
            <a:noFill/>
          </a:ln>
          <a:effectLst>
            <a:softEdge rad="112500"/>
          </a:effectLst>
        </p:spPr>
      </p:pic>
      <p:pic>
        <p:nvPicPr>
          <p:cNvPr id="8" name="図 7" descr="プレゼンしてる.jpg"/>
          <p:cNvPicPr>
            <a:picLocks noChangeAspect="1"/>
          </p:cNvPicPr>
          <p:nvPr/>
        </p:nvPicPr>
        <p:blipFill>
          <a:blip r:embed="rId4" cstate="print"/>
          <a:stretch>
            <a:fillRect/>
          </a:stretch>
        </p:blipFill>
        <p:spPr>
          <a:xfrm>
            <a:off x="179512" y="3429000"/>
            <a:ext cx="4320480" cy="324036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5"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下カーブ矢印 24"/>
          <p:cNvSpPr/>
          <p:nvPr/>
        </p:nvSpPr>
        <p:spPr>
          <a:xfrm>
            <a:off x="2843808" y="1844824"/>
            <a:ext cx="3528392" cy="1080120"/>
          </a:xfrm>
          <a:prstGeom prst="curvedDown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solidFill>
                <a:schemeClr val="tx1"/>
              </a:solidFill>
            </a:endParaRPr>
          </a:p>
        </p:txBody>
      </p:sp>
      <p:grpSp>
        <p:nvGrpSpPr>
          <p:cNvPr id="22" name="グループ化 21"/>
          <p:cNvGrpSpPr/>
          <p:nvPr/>
        </p:nvGrpSpPr>
        <p:grpSpPr>
          <a:xfrm>
            <a:off x="683568" y="3068960"/>
            <a:ext cx="3240360" cy="1944216"/>
            <a:chOff x="611560" y="2636912"/>
            <a:chExt cx="3240360" cy="1944216"/>
          </a:xfrm>
        </p:grpSpPr>
        <p:sp>
          <p:nvSpPr>
            <p:cNvPr id="23" name="円/楕円 22"/>
            <p:cNvSpPr/>
            <p:nvPr/>
          </p:nvSpPr>
          <p:spPr>
            <a:xfrm>
              <a:off x="611560" y="2636912"/>
              <a:ext cx="3240360" cy="19442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755576" y="3068960"/>
              <a:ext cx="3024336" cy="954107"/>
            </a:xfrm>
            <a:prstGeom prst="rect">
              <a:avLst/>
            </a:prstGeom>
            <a:noFill/>
          </p:spPr>
          <p:txBody>
            <a:bodyPr wrap="square" rtlCol="0">
              <a:spAutoFit/>
            </a:bodyPr>
            <a:lstStyle/>
            <a:p>
              <a:r>
                <a:rPr kumimoji="1" lang="ja-JP" altLang="en-US" sz="2800" b="1" dirty="0" smtClean="0">
                  <a:solidFill>
                    <a:srgbClr val="FFC000"/>
                  </a:solidFill>
                </a:rPr>
                <a:t>人が集まらない</a:t>
              </a:r>
              <a:endParaRPr kumimoji="1" lang="en-US" altLang="ja-JP" sz="2800" b="1" dirty="0" smtClean="0">
                <a:solidFill>
                  <a:srgbClr val="FFC000"/>
                </a:solidFill>
              </a:endParaRPr>
            </a:p>
            <a:p>
              <a:r>
                <a:rPr kumimoji="1" lang="ja-JP" altLang="en-US" sz="2800" b="1" dirty="0" smtClean="0">
                  <a:solidFill>
                    <a:srgbClr val="FFC000"/>
                  </a:solidFill>
                </a:rPr>
                <a:t>活気</a:t>
              </a:r>
              <a:r>
                <a:rPr lang="ja-JP" altLang="en-US" sz="2800" b="1" dirty="0" smtClean="0">
                  <a:solidFill>
                    <a:srgbClr val="FFC000"/>
                  </a:solidFill>
                </a:rPr>
                <a:t>がない</a:t>
              </a:r>
              <a:r>
                <a:rPr kumimoji="1" lang="ja-JP" altLang="en-US" sz="2800" b="1" dirty="0" smtClean="0">
                  <a:solidFill>
                    <a:srgbClr val="FFC000"/>
                  </a:solidFill>
                </a:rPr>
                <a:t>商店街</a:t>
              </a:r>
              <a:endParaRPr kumimoji="1" lang="ja-JP" altLang="en-US" sz="2800" b="1" dirty="0">
                <a:solidFill>
                  <a:srgbClr val="FFC000"/>
                </a:solidFill>
              </a:endParaRPr>
            </a:p>
          </p:txBody>
        </p:sp>
      </p:grpSp>
      <p:sp>
        <p:nvSpPr>
          <p:cNvPr id="21" name="下カーブ矢印 20"/>
          <p:cNvSpPr/>
          <p:nvPr/>
        </p:nvSpPr>
        <p:spPr>
          <a:xfrm rot="10800000">
            <a:off x="2771800" y="5301208"/>
            <a:ext cx="3528392" cy="1080120"/>
          </a:xfrm>
          <a:prstGeom prst="curvedDown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solidFill>
                <a:schemeClr val="tx1"/>
              </a:solidFill>
            </a:endParaRPr>
          </a:p>
        </p:txBody>
      </p:sp>
      <p:grpSp>
        <p:nvGrpSpPr>
          <p:cNvPr id="18" name="グループ化 17"/>
          <p:cNvGrpSpPr/>
          <p:nvPr/>
        </p:nvGrpSpPr>
        <p:grpSpPr>
          <a:xfrm>
            <a:off x="5508104" y="2852936"/>
            <a:ext cx="3240360" cy="2304256"/>
            <a:chOff x="5364088" y="2348880"/>
            <a:chExt cx="3240360" cy="2664296"/>
          </a:xfrm>
        </p:grpSpPr>
        <p:sp>
          <p:nvSpPr>
            <p:cNvPr id="19" name="円/楕円 18"/>
            <p:cNvSpPr/>
            <p:nvPr/>
          </p:nvSpPr>
          <p:spPr>
            <a:xfrm>
              <a:off x="5364088" y="2348880"/>
              <a:ext cx="3240360" cy="26642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5652120" y="3181472"/>
              <a:ext cx="2808312" cy="1601400"/>
            </a:xfrm>
            <a:prstGeom prst="rect">
              <a:avLst/>
            </a:prstGeom>
            <a:noFill/>
          </p:spPr>
          <p:txBody>
            <a:bodyPr wrap="square" rtlCol="0">
              <a:spAutoFit/>
            </a:bodyPr>
            <a:lstStyle/>
            <a:p>
              <a:r>
                <a:rPr lang="ja-JP" altLang="en-US" sz="2800" b="1" dirty="0" smtClean="0">
                  <a:solidFill>
                    <a:srgbClr val="FFC000"/>
                  </a:solidFill>
                </a:rPr>
                <a:t>店舗数減少</a:t>
              </a:r>
              <a:endParaRPr kumimoji="1" lang="en-US" altLang="ja-JP" sz="2800" b="1" dirty="0" smtClean="0">
                <a:solidFill>
                  <a:srgbClr val="FFC000"/>
                </a:solidFill>
              </a:endParaRPr>
            </a:p>
            <a:p>
              <a:r>
                <a:rPr kumimoji="1" lang="ja-JP" altLang="en-US" sz="2800" b="1" dirty="0" smtClean="0">
                  <a:solidFill>
                    <a:srgbClr val="FFC000"/>
                  </a:solidFill>
                </a:rPr>
                <a:t>既存店舗</a:t>
              </a:r>
              <a:r>
                <a:rPr lang="ja-JP" altLang="en-US" sz="2800" b="1" dirty="0" smtClean="0">
                  <a:solidFill>
                    <a:srgbClr val="FFC000"/>
                  </a:solidFill>
                </a:rPr>
                <a:t>の閉店</a:t>
              </a:r>
              <a:endParaRPr kumimoji="1" lang="en-US" altLang="ja-JP" sz="2800" b="1" dirty="0" smtClean="0">
                <a:solidFill>
                  <a:srgbClr val="FFC000"/>
                </a:solidFill>
              </a:endParaRPr>
            </a:p>
            <a:p>
              <a:endParaRPr kumimoji="1" lang="ja-JP" altLang="en-US" sz="2800" b="1" dirty="0">
                <a:solidFill>
                  <a:srgbClr val="FF0000"/>
                </a:solidFill>
              </a:endParaRPr>
            </a:p>
          </p:txBody>
        </p:sp>
      </p:grpSp>
      <p:sp>
        <p:nvSpPr>
          <p:cNvPr id="17" name="角丸四角形 16"/>
          <p:cNvSpPr/>
          <p:nvPr/>
        </p:nvSpPr>
        <p:spPr>
          <a:xfrm>
            <a:off x="323528" y="1268760"/>
            <a:ext cx="4320480" cy="5256584"/>
          </a:xfrm>
          <a:prstGeom prst="roundRect">
            <a:avLst/>
          </a:prstGeom>
          <a:solidFill>
            <a:srgbClr val="DC34B8">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日付プレースホルダ 2"/>
          <p:cNvSpPr>
            <a:spLocks noGrp="1"/>
          </p:cNvSpPr>
          <p:nvPr>
            <p:ph type="dt" sz="half" idx="10"/>
          </p:nvPr>
        </p:nvSpPr>
        <p:spPr/>
        <p:txBody>
          <a:bodyPr/>
          <a:lstStyle/>
          <a:p>
            <a:fld id="{6A326074-A131-4879-B771-46FF182E5F0D}" type="datetime1">
              <a:rPr kumimoji="1" lang="ja-JP" altLang="en-US" smtClean="0"/>
              <a:pPr/>
              <a:t>2010/10/28</a:t>
            </a:fld>
            <a:endParaRPr kumimoji="1" lang="ja-JP" altLang="en-US" dirty="0"/>
          </a:p>
        </p:txBody>
      </p:sp>
      <p:sp>
        <p:nvSpPr>
          <p:cNvPr id="4" name="フッター プレースホルダ 3"/>
          <p:cNvSpPr>
            <a:spLocks noGrp="1"/>
          </p:cNvSpPr>
          <p:nvPr>
            <p:ph type="ftr" sz="quarter" idx="11"/>
          </p:nvPr>
        </p:nvSpPr>
        <p:spPr/>
        <p:txBody>
          <a:bodyPr/>
          <a:lstStyle/>
          <a:p>
            <a:r>
              <a:rPr kumimoji="1" lang="zh-CN" altLang="en-US" smtClean="0"/>
              <a:t>熊本県立大学公共政策研究室</a:t>
            </a:r>
            <a:endParaRPr kumimoji="1" lang="ja-JP" altLang="en-US" dirty="0"/>
          </a:p>
        </p:txBody>
      </p:sp>
      <p:sp>
        <p:nvSpPr>
          <p:cNvPr id="5" name="スライド番号プレースホルダ 4"/>
          <p:cNvSpPr>
            <a:spLocks noGrp="1"/>
          </p:cNvSpPr>
          <p:nvPr>
            <p:ph type="sldNum" sz="quarter" idx="12"/>
          </p:nvPr>
        </p:nvSpPr>
        <p:spPr/>
        <p:txBody>
          <a:bodyPr/>
          <a:lstStyle/>
          <a:p>
            <a:fld id="{77508BC6-2A8D-40CB-9D02-514F22E11EDD}" type="slidenum">
              <a:rPr kumimoji="1" lang="ja-JP" altLang="en-US" smtClean="0"/>
              <a:pPr/>
              <a:t>11</a:t>
            </a:fld>
            <a:endParaRPr kumimoji="1" lang="ja-JP" altLang="en-US" dirty="0"/>
          </a:p>
        </p:txBody>
      </p:sp>
      <p:sp>
        <p:nvSpPr>
          <p:cNvPr id="6" name="タイトル 5"/>
          <p:cNvSpPr>
            <a:spLocks noGrp="1"/>
          </p:cNvSpPr>
          <p:nvPr>
            <p:ph type="title"/>
          </p:nvPr>
        </p:nvSpPr>
        <p:spPr/>
        <p:txBody>
          <a:bodyPr>
            <a:normAutofit/>
          </a:bodyPr>
          <a:lstStyle/>
          <a:p>
            <a:r>
              <a:rPr lang="ja-JP" altLang="en-US" dirty="0" smtClean="0"/>
              <a:t>空き店舗を埋めたい！</a:t>
            </a:r>
            <a:endParaRPr kumimoji="1" lang="ja-JP" altLang="en-US" dirty="0"/>
          </a:p>
        </p:txBody>
      </p:sp>
      <p:grpSp>
        <p:nvGrpSpPr>
          <p:cNvPr id="13" name="グループ化 12"/>
          <p:cNvGrpSpPr/>
          <p:nvPr/>
        </p:nvGrpSpPr>
        <p:grpSpPr>
          <a:xfrm>
            <a:off x="5508104" y="2852936"/>
            <a:ext cx="3240360" cy="2304256"/>
            <a:chOff x="5364088" y="2348880"/>
            <a:chExt cx="3240360" cy="2664296"/>
          </a:xfrm>
        </p:grpSpPr>
        <p:sp>
          <p:nvSpPr>
            <p:cNvPr id="8" name="円/楕円 7"/>
            <p:cNvSpPr/>
            <p:nvPr/>
          </p:nvSpPr>
          <p:spPr>
            <a:xfrm>
              <a:off x="5364088" y="2348880"/>
              <a:ext cx="3240360" cy="2664296"/>
            </a:xfrm>
            <a:prstGeom prst="ellipse">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5652120" y="3181473"/>
              <a:ext cx="2808312" cy="1384996"/>
            </a:xfrm>
            <a:prstGeom prst="rect">
              <a:avLst/>
            </a:prstGeom>
            <a:noFill/>
          </p:spPr>
          <p:txBody>
            <a:bodyPr wrap="square" rtlCol="0">
              <a:spAutoFit/>
            </a:bodyPr>
            <a:lstStyle/>
            <a:p>
              <a:r>
                <a:rPr lang="ja-JP" altLang="en-US" sz="2800" b="1" dirty="0" smtClean="0">
                  <a:solidFill>
                    <a:srgbClr val="FF0000"/>
                  </a:solidFill>
                </a:rPr>
                <a:t>店舗数増加</a:t>
              </a:r>
              <a:endParaRPr kumimoji="1" lang="en-US" altLang="ja-JP" sz="2800" b="1" dirty="0" smtClean="0">
                <a:solidFill>
                  <a:srgbClr val="FF0000"/>
                </a:solidFill>
              </a:endParaRPr>
            </a:p>
            <a:p>
              <a:r>
                <a:rPr kumimoji="1" lang="ja-JP" altLang="en-US" sz="2800" b="1" dirty="0" smtClean="0">
                  <a:solidFill>
                    <a:srgbClr val="FF0000"/>
                  </a:solidFill>
                </a:rPr>
                <a:t>既存店舗の維持</a:t>
              </a:r>
              <a:endParaRPr kumimoji="1" lang="en-US" altLang="ja-JP" sz="2800" b="1" dirty="0" smtClean="0">
                <a:solidFill>
                  <a:srgbClr val="FF0000"/>
                </a:solidFill>
              </a:endParaRPr>
            </a:p>
            <a:p>
              <a:endParaRPr kumimoji="1" lang="ja-JP" altLang="en-US" sz="2800" b="1" dirty="0">
                <a:solidFill>
                  <a:srgbClr val="FF0000"/>
                </a:solidFill>
              </a:endParaRPr>
            </a:p>
          </p:txBody>
        </p:sp>
      </p:grpSp>
      <p:grpSp>
        <p:nvGrpSpPr>
          <p:cNvPr id="12" name="グループ化 11"/>
          <p:cNvGrpSpPr/>
          <p:nvPr/>
        </p:nvGrpSpPr>
        <p:grpSpPr>
          <a:xfrm>
            <a:off x="683568" y="3068960"/>
            <a:ext cx="3312368" cy="1944216"/>
            <a:chOff x="611560" y="2636912"/>
            <a:chExt cx="3312368" cy="1944216"/>
          </a:xfrm>
        </p:grpSpPr>
        <p:sp>
          <p:nvSpPr>
            <p:cNvPr id="7" name="円/楕円 6"/>
            <p:cNvSpPr/>
            <p:nvPr/>
          </p:nvSpPr>
          <p:spPr>
            <a:xfrm>
              <a:off x="611560" y="2636912"/>
              <a:ext cx="3240360" cy="1944216"/>
            </a:xfrm>
            <a:prstGeom prst="ellipse">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899592" y="3068960"/>
              <a:ext cx="3024336" cy="954107"/>
            </a:xfrm>
            <a:prstGeom prst="rect">
              <a:avLst/>
            </a:prstGeom>
            <a:noFill/>
          </p:spPr>
          <p:txBody>
            <a:bodyPr wrap="square" rtlCol="0">
              <a:spAutoFit/>
            </a:bodyPr>
            <a:lstStyle/>
            <a:p>
              <a:r>
                <a:rPr kumimoji="1" lang="ja-JP" altLang="en-US" sz="2800" b="1" dirty="0" smtClean="0">
                  <a:solidFill>
                    <a:srgbClr val="FF0000"/>
                  </a:solidFill>
                </a:rPr>
                <a:t>人が集まる</a:t>
              </a:r>
              <a:endParaRPr kumimoji="1" lang="en-US" altLang="ja-JP" sz="2800" b="1" dirty="0" smtClean="0">
                <a:solidFill>
                  <a:srgbClr val="FF0000"/>
                </a:solidFill>
              </a:endParaRPr>
            </a:p>
            <a:p>
              <a:r>
                <a:rPr kumimoji="1" lang="ja-JP" altLang="en-US" sz="2800" b="1" dirty="0" smtClean="0">
                  <a:solidFill>
                    <a:srgbClr val="FF0000"/>
                  </a:solidFill>
                </a:rPr>
                <a:t>活気ある商店街</a:t>
              </a:r>
              <a:endParaRPr kumimoji="1" lang="ja-JP" altLang="en-US" sz="2800" b="1" dirty="0">
                <a:solidFill>
                  <a:srgbClr val="FF0000"/>
                </a:solidFill>
              </a:endParaRPr>
            </a:p>
          </p:txBody>
        </p:sp>
      </p:grpSp>
      <p:sp>
        <p:nvSpPr>
          <p:cNvPr id="14" name="下カーブ矢印 13"/>
          <p:cNvSpPr/>
          <p:nvPr/>
        </p:nvSpPr>
        <p:spPr>
          <a:xfrm>
            <a:off x="2843808" y="1844824"/>
            <a:ext cx="3528392" cy="1080120"/>
          </a:xfrm>
          <a:prstGeom prst="curvedDownArrow">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5" name="下カーブ矢印 14"/>
          <p:cNvSpPr/>
          <p:nvPr/>
        </p:nvSpPr>
        <p:spPr>
          <a:xfrm rot="10800000">
            <a:off x="2771800" y="5301208"/>
            <a:ext cx="3528392" cy="1080120"/>
          </a:xfrm>
          <a:prstGeom prst="curvedDownArrow">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50" presetClass="entr" presetSubtype="0" decel="10000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strVal val="#ppt_w+.3"/>
                                          </p:val>
                                        </p:tav>
                                        <p:tav tm="100000">
                                          <p:val>
                                            <p:strVal val="#ppt_w"/>
                                          </p:val>
                                        </p:tav>
                                      </p:tavLst>
                                    </p:anim>
                                    <p:anim calcmode="lin" valueType="num">
                                      <p:cBhvr>
                                        <p:cTn id="20" dur="1000" fill="hold"/>
                                        <p:tgtEl>
                                          <p:spTgt spid="22"/>
                                        </p:tgtEl>
                                        <p:attrNameLst>
                                          <p:attrName>ppt_h</p:attrName>
                                        </p:attrNameLst>
                                      </p:cBhvr>
                                      <p:tavLst>
                                        <p:tav tm="0">
                                          <p:val>
                                            <p:strVal val="#ppt_h"/>
                                          </p:val>
                                        </p:tav>
                                        <p:tav tm="100000">
                                          <p:val>
                                            <p:strVal val="#ppt_h"/>
                                          </p:val>
                                        </p:tav>
                                      </p:tavLst>
                                    </p:anim>
                                    <p:animEffect transition="in" filter="fade">
                                      <p:cBhvr>
                                        <p:cTn id="21" dur="1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xit" presetSubtype="0" fill="hold" nodeType="clickEffect">
                                  <p:stCondLst>
                                    <p:cond delay="0"/>
                                  </p:stCondLst>
                                  <p:childTnLst>
                                    <p:animEffect transition="out" filter="fade">
                                      <p:cBhvr>
                                        <p:cTn id="32" dur="1000"/>
                                        <p:tgtEl>
                                          <p:spTgt spid="18"/>
                                        </p:tgtEl>
                                      </p:cBhvr>
                                    </p:animEffect>
                                    <p:anim calcmode="lin" valueType="num">
                                      <p:cBhvr>
                                        <p:cTn id="33" dur="1000"/>
                                        <p:tgtEl>
                                          <p:spTgt spid="18"/>
                                        </p:tgtEl>
                                        <p:attrNameLst>
                                          <p:attrName>ppt_x</p:attrName>
                                        </p:attrNameLst>
                                      </p:cBhvr>
                                      <p:tavLst>
                                        <p:tav tm="0">
                                          <p:val>
                                            <p:strVal val="ppt_x"/>
                                          </p:val>
                                        </p:tav>
                                        <p:tav tm="100000">
                                          <p:val>
                                            <p:strVal val="ppt_x"/>
                                          </p:val>
                                        </p:tav>
                                      </p:tavLst>
                                    </p:anim>
                                    <p:anim calcmode="lin" valueType="num">
                                      <p:cBhvr>
                                        <p:cTn id="34" dur="1000"/>
                                        <p:tgtEl>
                                          <p:spTgt spid="18"/>
                                        </p:tgtEl>
                                        <p:attrNameLst>
                                          <p:attrName>ppt_y</p:attrName>
                                        </p:attrNameLst>
                                      </p:cBhvr>
                                      <p:tavLst>
                                        <p:tav tm="0">
                                          <p:val>
                                            <p:strVal val="ppt_y"/>
                                          </p:val>
                                        </p:tav>
                                        <p:tav tm="100000">
                                          <p:val>
                                            <p:strVal val="ppt_y-.1"/>
                                          </p:val>
                                        </p:tav>
                                      </p:tavLst>
                                    </p:anim>
                                    <p:set>
                                      <p:cBhvr>
                                        <p:cTn id="35" dur="1" fill="hold">
                                          <p:stCondLst>
                                            <p:cond delay="999"/>
                                          </p:stCondLst>
                                        </p:cTn>
                                        <p:tgtEl>
                                          <p:spTgt spid="18"/>
                                        </p:tgtEl>
                                        <p:attrNameLst>
                                          <p:attrName>style.visibility</p:attrName>
                                        </p:attrNameLst>
                                      </p:cBhvr>
                                      <p:to>
                                        <p:strVal val="hidden"/>
                                      </p:to>
                                    </p:set>
                                  </p:childTnLst>
                                </p:cTn>
                              </p:par>
                              <p:par>
                                <p:cTn id="36" presetID="47" presetClass="exit" presetSubtype="0" fill="hold" grpId="1" nodeType="withEffect">
                                  <p:stCondLst>
                                    <p:cond delay="0"/>
                                  </p:stCondLst>
                                  <p:childTnLst>
                                    <p:animEffect transition="out" filter="fade">
                                      <p:cBhvr>
                                        <p:cTn id="37" dur="1000"/>
                                        <p:tgtEl>
                                          <p:spTgt spid="21"/>
                                        </p:tgtEl>
                                      </p:cBhvr>
                                    </p:animEffect>
                                    <p:anim calcmode="lin" valueType="num">
                                      <p:cBhvr>
                                        <p:cTn id="38" dur="1000"/>
                                        <p:tgtEl>
                                          <p:spTgt spid="21"/>
                                        </p:tgtEl>
                                        <p:attrNameLst>
                                          <p:attrName>ppt_x</p:attrName>
                                        </p:attrNameLst>
                                      </p:cBhvr>
                                      <p:tavLst>
                                        <p:tav tm="0">
                                          <p:val>
                                            <p:strVal val="ppt_x"/>
                                          </p:val>
                                        </p:tav>
                                        <p:tav tm="100000">
                                          <p:val>
                                            <p:strVal val="ppt_x"/>
                                          </p:val>
                                        </p:tav>
                                      </p:tavLst>
                                    </p:anim>
                                    <p:anim calcmode="lin" valueType="num">
                                      <p:cBhvr>
                                        <p:cTn id="39" dur="1000"/>
                                        <p:tgtEl>
                                          <p:spTgt spid="21"/>
                                        </p:tgtEl>
                                        <p:attrNameLst>
                                          <p:attrName>ppt_y</p:attrName>
                                        </p:attrNameLst>
                                      </p:cBhvr>
                                      <p:tavLst>
                                        <p:tav tm="0">
                                          <p:val>
                                            <p:strVal val="ppt_y"/>
                                          </p:val>
                                        </p:tav>
                                        <p:tav tm="100000">
                                          <p:val>
                                            <p:strVal val="ppt_y-.1"/>
                                          </p:val>
                                        </p:tav>
                                      </p:tavLst>
                                    </p:anim>
                                    <p:set>
                                      <p:cBhvr>
                                        <p:cTn id="40" dur="1" fill="hold">
                                          <p:stCondLst>
                                            <p:cond delay="999"/>
                                          </p:stCondLst>
                                        </p:cTn>
                                        <p:tgtEl>
                                          <p:spTgt spid="21"/>
                                        </p:tgtEl>
                                        <p:attrNameLst>
                                          <p:attrName>style.visibility</p:attrName>
                                        </p:attrNameLst>
                                      </p:cBhvr>
                                      <p:to>
                                        <p:strVal val="hidden"/>
                                      </p:to>
                                    </p:set>
                                  </p:childTnLst>
                                </p:cTn>
                              </p:par>
                              <p:par>
                                <p:cTn id="41" presetID="47" presetClass="exit" presetSubtype="0" fill="hold" nodeType="withEffect">
                                  <p:stCondLst>
                                    <p:cond delay="0"/>
                                  </p:stCondLst>
                                  <p:childTnLst>
                                    <p:animEffect transition="out" filter="fade">
                                      <p:cBhvr>
                                        <p:cTn id="42" dur="1000"/>
                                        <p:tgtEl>
                                          <p:spTgt spid="22"/>
                                        </p:tgtEl>
                                      </p:cBhvr>
                                    </p:animEffect>
                                    <p:anim calcmode="lin" valueType="num">
                                      <p:cBhvr>
                                        <p:cTn id="43" dur="1000"/>
                                        <p:tgtEl>
                                          <p:spTgt spid="22"/>
                                        </p:tgtEl>
                                        <p:attrNameLst>
                                          <p:attrName>ppt_x</p:attrName>
                                        </p:attrNameLst>
                                      </p:cBhvr>
                                      <p:tavLst>
                                        <p:tav tm="0">
                                          <p:val>
                                            <p:strVal val="ppt_x"/>
                                          </p:val>
                                        </p:tav>
                                        <p:tav tm="100000">
                                          <p:val>
                                            <p:strVal val="ppt_x"/>
                                          </p:val>
                                        </p:tav>
                                      </p:tavLst>
                                    </p:anim>
                                    <p:anim calcmode="lin" valueType="num">
                                      <p:cBhvr>
                                        <p:cTn id="44" dur="1000"/>
                                        <p:tgtEl>
                                          <p:spTgt spid="22"/>
                                        </p:tgtEl>
                                        <p:attrNameLst>
                                          <p:attrName>ppt_y</p:attrName>
                                        </p:attrNameLst>
                                      </p:cBhvr>
                                      <p:tavLst>
                                        <p:tav tm="0">
                                          <p:val>
                                            <p:strVal val="ppt_y"/>
                                          </p:val>
                                        </p:tav>
                                        <p:tav tm="100000">
                                          <p:val>
                                            <p:strVal val="ppt_y-.1"/>
                                          </p:val>
                                        </p:tav>
                                      </p:tavLst>
                                    </p:anim>
                                    <p:set>
                                      <p:cBhvr>
                                        <p:cTn id="45" dur="1" fill="hold">
                                          <p:stCondLst>
                                            <p:cond delay="999"/>
                                          </p:stCondLst>
                                        </p:cTn>
                                        <p:tgtEl>
                                          <p:spTgt spid="22"/>
                                        </p:tgtEl>
                                        <p:attrNameLst>
                                          <p:attrName>style.visibility</p:attrName>
                                        </p:attrNameLst>
                                      </p:cBhvr>
                                      <p:to>
                                        <p:strVal val="hidden"/>
                                      </p:to>
                                    </p:set>
                                  </p:childTnLst>
                                </p:cTn>
                              </p:par>
                              <p:par>
                                <p:cTn id="46" presetID="47" presetClass="exit" presetSubtype="0" fill="hold" grpId="1" nodeType="withEffect">
                                  <p:stCondLst>
                                    <p:cond delay="0"/>
                                  </p:stCondLst>
                                  <p:childTnLst>
                                    <p:animEffect transition="out" filter="fade">
                                      <p:cBhvr>
                                        <p:cTn id="47" dur="1000"/>
                                        <p:tgtEl>
                                          <p:spTgt spid="25"/>
                                        </p:tgtEl>
                                      </p:cBhvr>
                                    </p:animEffect>
                                    <p:anim calcmode="lin" valueType="num">
                                      <p:cBhvr>
                                        <p:cTn id="48" dur="1000"/>
                                        <p:tgtEl>
                                          <p:spTgt spid="25"/>
                                        </p:tgtEl>
                                        <p:attrNameLst>
                                          <p:attrName>ppt_x</p:attrName>
                                        </p:attrNameLst>
                                      </p:cBhvr>
                                      <p:tavLst>
                                        <p:tav tm="0">
                                          <p:val>
                                            <p:strVal val="ppt_x"/>
                                          </p:val>
                                        </p:tav>
                                        <p:tav tm="100000">
                                          <p:val>
                                            <p:strVal val="ppt_x"/>
                                          </p:val>
                                        </p:tav>
                                      </p:tavLst>
                                    </p:anim>
                                    <p:anim calcmode="lin" valueType="num">
                                      <p:cBhvr>
                                        <p:cTn id="49" dur="1000"/>
                                        <p:tgtEl>
                                          <p:spTgt spid="25"/>
                                        </p:tgtEl>
                                        <p:attrNameLst>
                                          <p:attrName>ppt_y</p:attrName>
                                        </p:attrNameLst>
                                      </p:cBhvr>
                                      <p:tavLst>
                                        <p:tav tm="0">
                                          <p:val>
                                            <p:strVal val="ppt_y"/>
                                          </p:val>
                                        </p:tav>
                                        <p:tav tm="100000">
                                          <p:val>
                                            <p:strVal val="ppt_y-.1"/>
                                          </p:val>
                                        </p:tav>
                                      </p:tavLst>
                                    </p:anim>
                                    <p:set>
                                      <p:cBhvr>
                                        <p:cTn id="50" dur="1" fill="hold">
                                          <p:stCondLst>
                                            <p:cond delay="999"/>
                                          </p:stCondLst>
                                        </p:cTn>
                                        <p:tgtEl>
                                          <p:spTgt spid="25"/>
                                        </p:tgtEl>
                                        <p:attrNameLst>
                                          <p:attrName>style.visibility</p:attrName>
                                        </p:attrNameLst>
                                      </p:cBhvr>
                                      <p:to>
                                        <p:strVal val="hidden"/>
                                      </p:to>
                                    </p:set>
                                  </p:childTnLst>
                                </p:cTn>
                              </p:par>
                            </p:childTnLst>
                          </p:cTn>
                        </p:par>
                        <p:par>
                          <p:cTn id="51" fill="hold">
                            <p:stCondLst>
                              <p:cond delay="1000"/>
                            </p:stCondLst>
                            <p:childTnLst>
                              <p:par>
                                <p:cTn id="52" presetID="50" presetClass="entr" presetSubtype="0" decel="10000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strVal val="#ppt_w+.3"/>
                                          </p:val>
                                        </p:tav>
                                        <p:tav tm="100000">
                                          <p:val>
                                            <p:strVal val="#ppt_w"/>
                                          </p:val>
                                        </p:tav>
                                      </p:tavLst>
                                    </p:anim>
                                    <p:anim calcmode="lin" valueType="num">
                                      <p:cBhvr>
                                        <p:cTn id="55" dur="1000" fill="hold"/>
                                        <p:tgtEl>
                                          <p:spTgt spid="13"/>
                                        </p:tgtEl>
                                        <p:attrNameLst>
                                          <p:attrName>ppt_h</p:attrName>
                                        </p:attrNameLst>
                                      </p:cBhvr>
                                      <p:tavLst>
                                        <p:tav tm="0">
                                          <p:val>
                                            <p:strVal val="#ppt_h"/>
                                          </p:val>
                                        </p:tav>
                                        <p:tav tm="100000">
                                          <p:val>
                                            <p:strVal val="#ppt_h"/>
                                          </p:val>
                                        </p:tav>
                                      </p:tavLst>
                                    </p:anim>
                                    <p:animEffect transition="in" filter="fade">
                                      <p:cBhvr>
                                        <p:cTn id="56" dur="1000"/>
                                        <p:tgtEl>
                                          <p:spTgt spid="13"/>
                                        </p:tgtEl>
                                      </p:cBhvr>
                                    </p:animEffect>
                                  </p:childTnLst>
                                </p:cTn>
                              </p:par>
                            </p:childTnLst>
                          </p:cTn>
                        </p:par>
                        <p:par>
                          <p:cTn id="57" fill="hold">
                            <p:stCondLst>
                              <p:cond delay="2000"/>
                            </p:stCondLst>
                            <p:childTnLst>
                              <p:par>
                                <p:cTn id="58" presetID="47"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par>
                          <p:cTn id="63" fill="hold">
                            <p:stCondLst>
                              <p:cond delay="3000"/>
                            </p:stCondLst>
                            <p:childTnLst>
                              <p:par>
                                <p:cTn id="64" presetID="50" presetClass="entr" presetSubtype="0" decel="10000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1000" fill="hold"/>
                                        <p:tgtEl>
                                          <p:spTgt spid="12"/>
                                        </p:tgtEl>
                                        <p:attrNameLst>
                                          <p:attrName>ppt_w</p:attrName>
                                        </p:attrNameLst>
                                      </p:cBhvr>
                                      <p:tavLst>
                                        <p:tav tm="0">
                                          <p:val>
                                            <p:strVal val="#ppt_w+.3"/>
                                          </p:val>
                                        </p:tav>
                                        <p:tav tm="100000">
                                          <p:val>
                                            <p:strVal val="#ppt_w"/>
                                          </p:val>
                                        </p:tav>
                                      </p:tavLst>
                                    </p:anim>
                                    <p:anim calcmode="lin" valueType="num">
                                      <p:cBhvr>
                                        <p:cTn id="67" dur="1000" fill="hold"/>
                                        <p:tgtEl>
                                          <p:spTgt spid="12"/>
                                        </p:tgtEl>
                                        <p:attrNameLst>
                                          <p:attrName>ppt_h</p:attrName>
                                        </p:attrNameLst>
                                      </p:cBhvr>
                                      <p:tavLst>
                                        <p:tav tm="0">
                                          <p:val>
                                            <p:strVal val="#ppt_h"/>
                                          </p:val>
                                        </p:tav>
                                        <p:tav tm="100000">
                                          <p:val>
                                            <p:strVal val="#ppt_h"/>
                                          </p:val>
                                        </p:tav>
                                      </p:tavLst>
                                    </p:anim>
                                    <p:animEffect transition="in" filter="fade">
                                      <p:cBhvr>
                                        <p:cTn id="68" dur="1000"/>
                                        <p:tgtEl>
                                          <p:spTgt spid="12"/>
                                        </p:tgtEl>
                                      </p:cBhvr>
                                    </p:animEffect>
                                  </p:childTnLst>
                                </p:cTn>
                              </p:par>
                            </p:childTnLst>
                          </p:cTn>
                        </p:par>
                        <p:par>
                          <p:cTn id="69" fill="hold">
                            <p:stCondLst>
                              <p:cond delay="4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0"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800" decel="100000"/>
                                        <p:tgtEl>
                                          <p:spTgt spid="17"/>
                                        </p:tgtEl>
                                      </p:cBhvr>
                                    </p:animEffect>
                                    <p:anim calcmode="lin" valueType="num">
                                      <p:cBhvr>
                                        <p:cTn id="80" dur="800" decel="100000" fill="hold"/>
                                        <p:tgtEl>
                                          <p:spTgt spid="17"/>
                                        </p:tgtEl>
                                        <p:attrNameLst>
                                          <p:attrName>style.rotation</p:attrName>
                                        </p:attrNameLst>
                                      </p:cBhvr>
                                      <p:tavLst>
                                        <p:tav tm="0">
                                          <p:val>
                                            <p:fltVal val="-90"/>
                                          </p:val>
                                        </p:tav>
                                        <p:tav tm="100000">
                                          <p:val>
                                            <p:fltVal val="0"/>
                                          </p:val>
                                        </p:tav>
                                      </p:tavLst>
                                    </p:anim>
                                    <p:anim calcmode="lin" valueType="num">
                                      <p:cBhvr>
                                        <p:cTn id="81" dur="800" decel="100000" fill="hold"/>
                                        <p:tgtEl>
                                          <p:spTgt spid="17"/>
                                        </p:tgtEl>
                                        <p:attrNameLst>
                                          <p:attrName>ppt_x</p:attrName>
                                        </p:attrNameLst>
                                      </p:cBhvr>
                                      <p:tavLst>
                                        <p:tav tm="0">
                                          <p:val>
                                            <p:strVal val="#ppt_x+0.4"/>
                                          </p:val>
                                        </p:tav>
                                        <p:tav tm="100000">
                                          <p:val>
                                            <p:strVal val="#ppt_x-0.05"/>
                                          </p:val>
                                        </p:tav>
                                      </p:tavLst>
                                    </p:anim>
                                    <p:anim calcmode="lin" valueType="num">
                                      <p:cBhvr>
                                        <p:cTn id="82" dur="800" decel="100000" fill="hold"/>
                                        <p:tgtEl>
                                          <p:spTgt spid="17"/>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1" grpId="0" animBg="1"/>
      <p:bldP spid="21" grpId="1" animBg="1"/>
      <p:bldP spid="17"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a:xfrm>
            <a:off x="457200" y="1481328"/>
            <a:ext cx="8867328" cy="4525963"/>
          </a:xfrm>
        </p:spPr>
        <p:txBody>
          <a:bodyPr>
            <a:normAutofit/>
          </a:bodyPr>
          <a:lstStyle/>
          <a:p>
            <a:r>
              <a:rPr kumimoji="1" lang="ja-JP" altLang="en-US" sz="2800" dirty="0" smtClean="0">
                <a:effectLst>
                  <a:outerShdw blurRad="38100" dist="38100" dir="2700000" algn="tl">
                    <a:srgbClr val="000000">
                      <a:alpha val="43137"/>
                    </a:srgbClr>
                  </a:outerShdw>
                </a:effectLst>
              </a:rPr>
              <a:t>一口城主制</a:t>
            </a:r>
            <a:r>
              <a:rPr kumimoji="1" lang="ja-JP" altLang="en-US" dirty="0" smtClean="0"/>
              <a:t>がヒント</a:t>
            </a:r>
            <a:endParaRPr kumimoji="1" lang="en-US" altLang="ja-JP" dirty="0" smtClean="0"/>
          </a:p>
          <a:p>
            <a:pPr>
              <a:buNone/>
            </a:pPr>
            <a:endParaRPr lang="en-US" altLang="ja-JP" dirty="0" smtClean="0"/>
          </a:p>
          <a:p>
            <a:r>
              <a:rPr lang="ja-JP" altLang="en-US" dirty="0" smtClean="0"/>
              <a:t>参加者と人を集められるシステム</a:t>
            </a:r>
            <a:endParaRPr lang="en-US" altLang="ja-JP" dirty="0" smtClean="0"/>
          </a:p>
          <a:p>
            <a:pPr>
              <a:buNone/>
            </a:pPr>
            <a:r>
              <a:rPr lang="ja-JP" altLang="en-US" dirty="0" smtClean="0"/>
              <a:t>　　　　　　　　　　　　　　　　　⇒後述</a:t>
            </a:r>
            <a:endParaRPr lang="en-US" altLang="ja-JP" dirty="0" smtClean="0"/>
          </a:p>
          <a:p>
            <a:pPr>
              <a:buNone/>
            </a:pPr>
            <a:endParaRPr lang="en-US" altLang="ja-JP" dirty="0" smtClean="0"/>
          </a:p>
          <a:p>
            <a:r>
              <a:rPr lang="ja-JP" altLang="en-US" sz="2800" smtClean="0"/>
              <a:t>ここから徐々に</a:t>
            </a:r>
            <a:r>
              <a:rPr lang="ja-JP" altLang="en-US" sz="3600" smtClean="0">
                <a:solidFill>
                  <a:srgbClr val="FF0000"/>
                </a:solidFill>
                <a:effectLst>
                  <a:outerShdw blurRad="38100" dist="38100" dir="2700000" algn="tl">
                    <a:srgbClr val="000000">
                      <a:alpha val="43137"/>
                    </a:srgbClr>
                  </a:outerShdw>
                </a:effectLst>
              </a:rPr>
              <a:t>元気</a:t>
            </a:r>
            <a:r>
              <a:rPr lang="ja-JP" altLang="en-US" sz="2800" dirty="0" smtClean="0"/>
              <a:t>を取り戻す！</a:t>
            </a:r>
            <a:endParaRPr kumimoji="1" lang="en-US" altLang="ja-JP" sz="2800" dirty="0" smtClean="0"/>
          </a:p>
          <a:p>
            <a:endParaRPr lang="en-US" altLang="ja-JP" dirty="0" smtClean="0"/>
          </a:p>
          <a:p>
            <a:endParaRPr kumimoji="1" lang="ja-JP" altLang="en-US" dirty="0"/>
          </a:p>
        </p:txBody>
      </p:sp>
      <p:sp>
        <p:nvSpPr>
          <p:cNvPr id="3" name="日付プレースホルダ 2"/>
          <p:cNvSpPr>
            <a:spLocks noGrp="1"/>
          </p:cNvSpPr>
          <p:nvPr>
            <p:ph type="dt" sz="half" idx="10"/>
          </p:nvPr>
        </p:nvSpPr>
        <p:spPr/>
        <p:txBody>
          <a:bodyPr/>
          <a:lstStyle/>
          <a:p>
            <a:fld id="{CFD39AF1-8623-49C4-A1E0-42F7095FA182}" type="datetime1">
              <a:rPr kumimoji="1" lang="ja-JP" altLang="en-US" smtClean="0"/>
              <a:pPr/>
              <a:t>2010/10/28</a:t>
            </a:fld>
            <a:endParaRPr kumimoji="1" lang="ja-JP" altLang="en-US"/>
          </a:p>
        </p:txBody>
      </p:sp>
      <p:sp>
        <p:nvSpPr>
          <p:cNvPr id="4" name="フッター プレースホルダ 3"/>
          <p:cNvSpPr>
            <a:spLocks noGrp="1"/>
          </p:cNvSpPr>
          <p:nvPr>
            <p:ph type="ftr" sz="quarter" idx="11"/>
          </p:nvPr>
        </p:nvSpPr>
        <p:spPr/>
        <p:txBody>
          <a:bodyPr/>
          <a:lstStyle/>
          <a:p>
            <a:r>
              <a:rPr kumimoji="1" lang="zh-CN" altLang="en-US" smtClean="0"/>
              <a:t>熊本県立大学公共政策研究室</a:t>
            </a:r>
            <a:endParaRPr kumimoji="1" lang="ja-JP" altLang="en-US" dirty="0"/>
          </a:p>
        </p:txBody>
      </p:sp>
      <p:sp>
        <p:nvSpPr>
          <p:cNvPr id="5" name="スライド番号プレースホルダ 4"/>
          <p:cNvSpPr>
            <a:spLocks noGrp="1"/>
          </p:cNvSpPr>
          <p:nvPr>
            <p:ph type="sldNum" sz="quarter" idx="12"/>
          </p:nvPr>
        </p:nvSpPr>
        <p:spPr/>
        <p:txBody>
          <a:bodyPr/>
          <a:lstStyle/>
          <a:p>
            <a:fld id="{77508BC6-2A8D-40CB-9D02-514F22E11EDD}" type="slidenum">
              <a:rPr kumimoji="1" lang="ja-JP" altLang="en-US" smtClean="0"/>
              <a:pPr/>
              <a:t>12</a:t>
            </a:fld>
            <a:endParaRPr kumimoji="1" lang="ja-JP" altLang="en-US"/>
          </a:p>
        </p:txBody>
      </p:sp>
      <p:sp>
        <p:nvSpPr>
          <p:cNvPr id="6" name="タイトル 5"/>
          <p:cNvSpPr>
            <a:spLocks noGrp="1"/>
          </p:cNvSpPr>
          <p:nvPr>
            <p:ph type="title"/>
          </p:nvPr>
        </p:nvSpPr>
        <p:spPr/>
        <p:txBody>
          <a:bodyPr/>
          <a:lstStyle/>
          <a:p>
            <a:r>
              <a:rPr kumimoji="1" lang="ja-JP" altLang="en-US" dirty="0" smtClean="0"/>
              <a:t>“一口店主制”の提案</a:t>
            </a:r>
            <a:endParaRPr kumimoji="1" lang="ja-JP" altLang="en-US" dirty="0"/>
          </a:p>
        </p:txBody>
      </p:sp>
      <p:pic>
        <p:nvPicPr>
          <p:cNvPr id="7" name="図 6" descr="2008_10170056.JPG"/>
          <p:cNvPicPr>
            <a:picLocks noChangeAspect="1"/>
          </p:cNvPicPr>
          <p:nvPr/>
        </p:nvPicPr>
        <p:blipFill>
          <a:blip r:embed="rId3" cstate="print"/>
          <a:stretch>
            <a:fillRect/>
          </a:stretch>
        </p:blipFill>
        <p:spPr>
          <a:xfrm>
            <a:off x="6012160" y="2204864"/>
            <a:ext cx="2952328" cy="429647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47"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p:cTn id="1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2" end="2"/>
                                            </p:txEl>
                                          </p:spTgt>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2">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2">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p:txBody>
          <a:bodyPr/>
          <a:lstStyle/>
          <a:p>
            <a:r>
              <a:rPr lang="ja-JP" altLang="en-US" sz="3200" b="1" dirty="0" smtClean="0">
                <a:solidFill>
                  <a:srgbClr val="2006BA"/>
                </a:solidFill>
                <a:effectLst>
                  <a:outerShdw blurRad="38100" dist="38100" dir="2700000" algn="tl">
                    <a:srgbClr val="000000">
                      <a:alpha val="43137"/>
                    </a:srgbClr>
                  </a:outerShdw>
                </a:effectLst>
              </a:rPr>
              <a:t>休憩所・コミュニティ施設</a:t>
            </a:r>
            <a:r>
              <a:rPr lang="ja-JP" altLang="en-US" sz="2800" b="1" dirty="0" smtClean="0"/>
              <a:t>の需要に注目！！</a:t>
            </a:r>
            <a:endParaRPr lang="en-US" altLang="ja-JP" sz="2800" b="1" dirty="0" smtClean="0"/>
          </a:p>
          <a:p>
            <a:endParaRPr kumimoji="1" lang="en-US" altLang="ja-JP" b="1" dirty="0" smtClean="0"/>
          </a:p>
        </p:txBody>
      </p:sp>
      <p:sp>
        <p:nvSpPr>
          <p:cNvPr id="3" name="日付プレースホルダ 2"/>
          <p:cNvSpPr>
            <a:spLocks noGrp="1"/>
          </p:cNvSpPr>
          <p:nvPr>
            <p:ph type="dt" sz="half" idx="10"/>
          </p:nvPr>
        </p:nvSpPr>
        <p:spPr/>
        <p:txBody>
          <a:bodyPr/>
          <a:lstStyle/>
          <a:p>
            <a:fld id="{326D091E-3AB0-419F-B296-921F502EA962}" type="datetime1">
              <a:rPr kumimoji="1" lang="ja-JP" altLang="en-US" smtClean="0"/>
              <a:pPr/>
              <a:t>2010/10/28</a:t>
            </a:fld>
            <a:endParaRPr kumimoji="1" lang="ja-JP" altLang="en-US" dirty="0"/>
          </a:p>
        </p:txBody>
      </p:sp>
      <p:sp>
        <p:nvSpPr>
          <p:cNvPr id="4" name="フッター プレースホルダ 3"/>
          <p:cNvSpPr>
            <a:spLocks noGrp="1"/>
          </p:cNvSpPr>
          <p:nvPr>
            <p:ph type="ftr" sz="quarter" idx="11"/>
          </p:nvPr>
        </p:nvSpPr>
        <p:spPr/>
        <p:txBody>
          <a:bodyPr/>
          <a:lstStyle/>
          <a:p>
            <a:r>
              <a:rPr kumimoji="1" lang="zh-CN" altLang="en-US" smtClean="0"/>
              <a:t>熊本県立大学公共政策研究室</a:t>
            </a:r>
            <a:endParaRPr kumimoji="1" lang="ja-JP" altLang="en-US" dirty="0"/>
          </a:p>
        </p:txBody>
      </p:sp>
      <p:sp>
        <p:nvSpPr>
          <p:cNvPr id="5" name="スライド番号プレースホルダ 4"/>
          <p:cNvSpPr>
            <a:spLocks noGrp="1"/>
          </p:cNvSpPr>
          <p:nvPr>
            <p:ph type="sldNum" sz="quarter" idx="12"/>
          </p:nvPr>
        </p:nvSpPr>
        <p:spPr/>
        <p:txBody>
          <a:bodyPr/>
          <a:lstStyle/>
          <a:p>
            <a:fld id="{77508BC6-2A8D-40CB-9D02-514F22E11EDD}" type="slidenum">
              <a:rPr kumimoji="1" lang="ja-JP" altLang="en-US" smtClean="0"/>
              <a:pPr/>
              <a:t>13</a:t>
            </a:fld>
            <a:endParaRPr kumimoji="1" lang="ja-JP" altLang="en-US" dirty="0"/>
          </a:p>
        </p:txBody>
      </p:sp>
      <p:sp>
        <p:nvSpPr>
          <p:cNvPr id="6" name="タイトル 5"/>
          <p:cNvSpPr>
            <a:spLocks noGrp="1"/>
          </p:cNvSpPr>
          <p:nvPr>
            <p:ph type="title"/>
          </p:nvPr>
        </p:nvSpPr>
        <p:spPr/>
        <p:txBody>
          <a:bodyPr>
            <a:normAutofit/>
          </a:bodyPr>
          <a:lstStyle/>
          <a:p>
            <a:r>
              <a:rPr kumimoji="1" lang="ja-JP" altLang="en-US" dirty="0" smtClean="0"/>
              <a:t>一口店主制の具体的活用案</a:t>
            </a:r>
            <a:endParaRPr kumimoji="1" lang="ja-JP" altLang="en-US" dirty="0"/>
          </a:p>
        </p:txBody>
      </p:sp>
      <p:graphicFrame>
        <p:nvGraphicFramePr>
          <p:cNvPr id="7" name="グラフ 6"/>
          <p:cNvGraphicFramePr/>
          <p:nvPr/>
        </p:nvGraphicFramePr>
        <p:xfrm>
          <a:off x="4716016" y="2204864"/>
          <a:ext cx="4248472" cy="4176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p:nvPr/>
        </p:nvGraphicFramePr>
        <p:xfrm>
          <a:off x="0" y="2276872"/>
          <a:ext cx="4572000"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p:cNvSpPr txBox="1"/>
          <p:nvPr/>
        </p:nvSpPr>
        <p:spPr>
          <a:xfrm>
            <a:off x="1115616" y="6093296"/>
            <a:ext cx="244827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800" dirty="0" smtClean="0"/>
              <a:t>高校生</a:t>
            </a:r>
            <a:endParaRPr kumimoji="1" lang="ja-JP" altLang="en-US" sz="2800" dirty="0"/>
          </a:p>
        </p:txBody>
      </p:sp>
      <p:sp>
        <p:nvSpPr>
          <p:cNvPr id="10" name="テキスト ボックス 9"/>
          <p:cNvSpPr txBox="1"/>
          <p:nvPr/>
        </p:nvSpPr>
        <p:spPr>
          <a:xfrm>
            <a:off x="5652120" y="6093296"/>
            <a:ext cx="244827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800" dirty="0" smtClean="0"/>
              <a:t>成人</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fld id="{FA66F790-CBB6-4E05-A7F9-18FB084B41E7}" type="datetime1">
              <a:rPr kumimoji="1" lang="ja-JP" altLang="en-US" smtClean="0"/>
              <a:pPr/>
              <a:t>2010/10/28</a:t>
            </a:fld>
            <a:endParaRPr kumimoji="1" lang="ja-JP" altLang="en-US"/>
          </a:p>
        </p:txBody>
      </p:sp>
      <p:sp>
        <p:nvSpPr>
          <p:cNvPr id="4" name="フッター プレースホルダ 3"/>
          <p:cNvSpPr>
            <a:spLocks noGrp="1"/>
          </p:cNvSpPr>
          <p:nvPr>
            <p:ph type="ftr" sz="quarter" idx="11"/>
          </p:nvPr>
        </p:nvSpPr>
        <p:spPr/>
        <p:txBody>
          <a:bodyPr/>
          <a:lstStyle/>
          <a:p>
            <a:r>
              <a:rPr kumimoji="1" lang="zh-CN" altLang="en-US" smtClean="0"/>
              <a:t>熊本県立大学公共政策研究室</a:t>
            </a:r>
            <a:endParaRPr kumimoji="1" lang="ja-JP" altLang="en-US"/>
          </a:p>
        </p:txBody>
      </p:sp>
      <p:sp>
        <p:nvSpPr>
          <p:cNvPr id="5" name="スライド番号プレースホルダ 4"/>
          <p:cNvSpPr>
            <a:spLocks noGrp="1"/>
          </p:cNvSpPr>
          <p:nvPr>
            <p:ph type="sldNum" sz="quarter" idx="12"/>
          </p:nvPr>
        </p:nvSpPr>
        <p:spPr/>
        <p:txBody>
          <a:bodyPr/>
          <a:lstStyle/>
          <a:p>
            <a:fld id="{77508BC6-2A8D-40CB-9D02-514F22E11EDD}" type="slidenum">
              <a:rPr kumimoji="1" lang="ja-JP" altLang="en-US" smtClean="0"/>
              <a:pPr/>
              <a:t>14</a:t>
            </a:fld>
            <a:endParaRPr kumimoji="1" lang="ja-JP" altLang="en-US"/>
          </a:p>
        </p:txBody>
      </p:sp>
      <p:grpSp>
        <p:nvGrpSpPr>
          <p:cNvPr id="10" name="グループ化 9"/>
          <p:cNvGrpSpPr/>
          <p:nvPr/>
        </p:nvGrpSpPr>
        <p:grpSpPr>
          <a:xfrm>
            <a:off x="2627784" y="2492896"/>
            <a:ext cx="3672408" cy="1368152"/>
            <a:chOff x="3059832" y="2780928"/>
            <a:chExt cx="3384376" cy="1296144"/>
          </a:xfrm>
        </p:grpSpPr>
        <p:sp>
          <p:nvSpPr>
            <p:cNvPr id="7" name="直方体 6"/>
            <p:cNvSpPr/>
            <p:nvPr/>
          </p:nvSpPr>
          <p:spPr>
            <a:xfrm>
              <a:off x="3131840" y="2780928"/>
              <a:ext cx="3312368" cy="1296144"/>
            </a:xfrm>
            <a:prstGeom prst="cube">
              <a:avLst/>
            </a:prstGeom>
            <a:solidFill>
              <a:srgbClr val="35DB4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059832" y="3122020"/>
              <a:ext cx="3240360" cy="874734"/>
            </a:xfrm>
            <a:prstGeom prst="rect">
              <a:avLst/>
            </a:prstGeom>
            <a:noFill/>
          </p:spPr>
          <p:txBody>
            <a:bodyPr wrap="square" rtlCol="0">
              <a:spAutoFit/>
            </a:bodyPr>
            <a:lstStyle/>
            <a:p>
              <a:pPr algn="ctr"/>
              <a:r>
                <a:rPr lang="ja-JP" altLang="en-US" sz="2600" b="1" dirty="0" smtClean="0">
                  <a:latin typeface="富士ポップ" pitchFamily="49" charset="-128"/>
                  <a:ea typeface="富士ポップ" pitchFamily="49" charset="-128"/>
                </a:rPr>
                <a:t>コミュニティスペース</a:t>
              </a:r>
              <a:endParaRPr kumimoji="1" lang="en-US" altLang="ja-JP" sz="2600" b="1" dirty="0" smtClean="0">
                <a:latin typeface="富士ポップ" pitchFamily="49" charset="-128"/>
                <a:ea typeface="富士ポップ" pitchFamily="49" charset="-128"/>
              </a:endParaRPr>
            </a:p>
            <a:p>
              <a:pPr algn="ctr"/>
              <a:r>
                <a:rPr kumimoji="1" lang="ja-JP" altLang="en-US" sz="2800" dirty="0" err="1" smtClean="0">
                  <a:latin typeface="富士ポップ" pitchFamily="49" charset="-128"/>
                  <a:ea typeface="富士ポップ" pitchFamily="49" charset="-128"/>
                </a:rPr>
                <a:t>ほんまっ</a:t>
              </a:r>
              <a:r>
                <a:rPr kumimoji="1" lang="ja-JP" altLang="en-US" sz="2800" dirty="0" smtClean="0">
                  <a:latin typeface="富士ポップ" pitchFamily="49" charset="-128"/>
                  <a:ea typeface="富士ポップ" pitchFamily="49" charset="-128"/>
                </a:rPr>
                <a:t>茶屋</a:t>
              </a:r>
              <a:endParaRPr kumimoji="1" lang="ja-JP" altLang="en-US" sz="2800" dirty="0">
                <a:latin typeface="富士ポップ" pitchFamily="49" charset="-128"/>
                <a:ea typeface="富士ポップ" pitchFamily="49" charset="-128"/>
              </a:endParaRPr>
            </a:p>
          </p:txBody>
        </p:sp>
      </p:grpSp>
      <p:grpSp>
        <p:nvGrpSpPr>
          <p:cNvPr id="13" name="グループ化 12"/>
          <p:cNvGrpSpPr/>
          <p:nvPr/>
        </p:nvGrpSpPr>
        <p:grpSpPr>
          <a:xfrm>
            <a:off x="3203848" y="188640"/>
            <a:ext cx="2304256" cy="1224136"/>
            <a:chOff x="3275856" y="188640"/>
            <a:chExt cx="2520280" cy="1224136"/>
          </a:xfrm>
        </p:grpSpPr>
        <p:sp>
          <p:nvSpPr>
            <p:cNvPr id="11" name="円/楕円 10"/>
            <p:cNvSpPr/>
            <p:nvPr/>
          </p:nvSpPr>
          <p:spPr>
            <a:xfrm>
              <a:off x="3275856" y="188640"/>
              <a:ext cx="252028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347864" y="476672"/>
              <a:ext cx="2376264" cy="646331"/>
            </a:xfrm>
            <a:prstGeom prst="rect">
              <a:avLst/>
            </a:prstGeom>
            <a:noFill/>
          </p:spPr>
          <p:txBody>
            <a:bodyPr wrap="square" rtlCol="0">
              <a:spAutoFit/>
            </a:bodyPr>
            <a:lstStyle/>
            <a:p>
              <a:r>
                <a:rPr kumimoji="1" lang="ja-JP" altLang="en-US" sz="3600" b="1" dirty="0" smtClean="0">
                  <a:solidFill>
                    <a:srgbClr val="FF0000"/>
                  </a:solidFill>
                  <a:effectLst>
                    <a:outerShdw blurRad="38100" dist="38100" dir="2700000" algn="tl">
                      <a:srgbClr val="000000">
                        <a:alpha val="43137"/>
                      </a:srgbClr>
                    </a:outerShdw>
                  </a:effectLst>
                </a:rPr>
                <a:t>一口店主</a:t>
              </a:r>
              <a:endParaRPr kumimoji="1" lang="ja-JP" altLang="en-US" sz="3600" b="1" dirty="0">
                <a:solidFill>
                  <a:srgbClr val="FF0000"/>
                </a:solidFill>
                <a:effectLst>
                  <a:outerShdw blurRad="38100" dist="38100" dir="2700000" algn="tl">
                    <a:srgbClr val="000000">
                      <a:alpha val="43137"/>
                    </a:srgbClr>
                  </a:outerShdw>
                </a:effectLst>
              </a:endParaRPr>
            </a:p>
          </p:txBody>
        </p:sp>
      </p:grpSp>
      <p:grpSp>
        <p:nvGrpSpPr>
          <p:cNvPr id="16" name="グループ化 15"/>
          <p:cNvGrpSpPr/>
          <p:nvPr/>
        </p:nvGrpSpPr>
        <p:grpSpPr>
          <a:xfrm>
            <a:off x="3347864" y="1412776"/>
            <a:ext cx="2232248" cy="936104"/>
            <a:chOff x="3563888" y="1412776"/>
            <a:chExt cx="2232248" cy="936104"/>
          </a:xfrm>
        </p:grpSpPr>
        <p:sp>
          <p:nvSpPr>
            <p:cNvPr id="14" name="下矢印 13"/>
            <p:cNvSpPr/>
            <p:nvPr/>
          </p:nvSpPr>
          <p:spPr>
            <a:xfrm>
              <a:off x="3923928" y="1556792"/>
              <a:ext cx="1440160" cy="792088"/>
            </a:xfrm>
            <a:prstGeom prst="downArrow">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563888" y="1412776"/>
              <a:ext cx="2232248" cy="584775"/>
            </a:xfrm>
            <a:prstGeom prst="rect">
              <a:avLst/>
            </a:prstGeom>
            <a:noFill/>
          </p:spPr>
          <p:txBody>
            <a:bodyPr wrap="square" rtlCol="0">
              <a:spAutoFit/>
            </a:bodyPr>
            <a:lstStyle/>
            <a:p>
              <a:r>
                <a:rPr kumimoji="1" lang="ja-JP" altLang="en-US" sz="3200" b="1" dirty="0" smtClean="0">
                  <a:solidFill>
                    <a:schemeClr val="accent3"/>
                  </a:solidFill>
                </a:rPr>
                <a:t>出　　　　資</a:t>
              </a:r>
              <a:endParaRPr kumimoji="1" lang="ja-JP" altLang="en-US" sz="3200" b="1" dirty="0">
                <a:solidFill>
                  <a:schemeClr val="accent3"/>
                </a:solidFill>
              </a:endParaRPr>
            </a:p>
          </p:txBody>
        </p:sp>
      </p:grpSp>
      <p:grpSp>
        <p:nvGrpSpPr>
          <p:cNvPr id="22" name="グループ化 21"/>
          <p:cNvGrpSpPr/>
          <p:nvPr/>
        </p:nvGrpSpPr>
        <p:grpSpPr>
          <a:xfrm>
            <a:off x="6839744" y="2708920"/>
            <a:ext cx="2556792" cy="936104"/>
            <a:chOff x="6660232" y="2564904"/>
            <a:chExt cx="2556792" cy="936104"/>
          </a:xfrm>
        </p:grpSpPr>
        <p:sp>
          <p:nvSpPr>
            <p:cNvPr id="17" name="正方形/長方形 16"/>
            <p:cNvSpPr/>
            <p:nvPr/>
          </p:nvSpPr>
          <p:spPr>
            <a:xfrm>
              <a:off x="6660232" y="2564904"/>
              <a:ext cx="2232248" cy="936104"/>
            </a:xfrm>
            <a:prstGeom prst="rect">
              <a:avLst/>
            </a:prstGeom>
            <a:solidFill>
              <a:srgbClr val="BC53E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7200800" y="2708920"/>
              <a:ext cx="2016224" cy="584775"/>
            </a:xfrm>
            <a:prstGeom prst="rect">
              <a:avLst/>
            </a:prstGeom>
            <a:noFill/>
          </p:spPr>
          <p:txBody>
            <a:bodyPr wrap="square" rtlCol="0">
              <a:spAutoFit/>
            </a:bodyPr>
            <a:lstStyle/>
            <a:p>
              <a:r>
                <a:rPr kumimoji="1" lang="ja-JP" altLang="en-US" sz="3200" dirty="0" smtClean="0"/>
                <a:t>商店街</a:t>
              </a:r>
              <a:endParaRPr kumimoji="1" lang="ja-JP" altLang="en-US" sz="3200" dirty="0"/>
            </a:p>
          </p:txBody>
        </p:sp>
      </p:grpSp>
      <p:sp>
        <p:nvSpPr>
          <p:cNvPr id="19" name="屈折矢印 18"/>
          <p:cNvSpPr/>
          <p:nvPr/>
        </p:nvSpPr>
        <p:spPr>
          <a:xfrm rot="16200000">
            <a:off x="5544108" y="656692"/>
            <a:ext cx="1800200" cy="1728192"/>
          </a:xfrm>
          <a:prstGeom prst="bentUpArrow">
            <a:avLst>
              <a:gd name="adj1" fmla="val 10871"/>
              <a:gd name="adj2" fmla="val 16385"/>
              <a:gd name="adj3" fmla="val 24138"/>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508104" y="260648"/>
            <a:ext cx="3923928" cy="400110"/>
          </a:xfrm>
          <a:prstGeom prst="rect">
            <a:avLst/>
          </a:prstGeom>
          <a:noFill/>
        </p:spPr>
        <p:txBody>
          <a:bodyPr wrap="square" rtlCol="0">
            <a:spAutoFit/>
          </a:bodyPr>
          <a:lstStyle/>
          <a:p>
            <a:r>
              <a:rPr lang="ja-JP" altLang="en-US" sz="2000" b="1" dirty="0" smtClean="0">
                <a:solidFill>
                  <a:schemeClr val="accent3"/>
                </a:solidFill>
              </a:rPr>
              <a:t>特典</a:t>
            </a:r>
            <a:r>
              <a:rPr kumimoji="1" lang="ja-JP" altLang="en-US" sz="2000" b="1" dirty="0" smtClean="0">
                <a:solidFill>
                  <a:schemeClr val="accent3"/>
                </a:solidFill>
              </a:rPr>
              <a:t>の提供（地域通貨ガメガメ）</a:t>
            </a:r>
            <a:endParaRPr kumimoji="1" lang="ja-JP" altLang="en-US" sz="2000" b="1" dirty="0">
              <a:solidFill>
                <a:schemeClr val="accent3"/>
              </a:solidFill>
            </a:endParaRPr>
          </a:p>
        </p:txBody>
      </p:sp>
      <p:sp>
        <p:nvSpPr>
          <p:cNvPr id="23" name="左右矢印 22"/>
          <p:cNvSpPr/>
          <p:nvPr/>
        </p:nvSpPr>
        <p:spPr>
          <a:xfrm>
            <a:off x="6084168" y="2852936"/>
            <a:ext cx="1296144" cy="576064"/>
          </a:xfrm>
          <a:prstGeom prst="lef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156176" y="2276872"/>
            <a:ext cx="1728192" cy="523220"/>
          </a:xfrm>
          <a:prstGeom prst="rect">
            <a:avLst/>
          </a:prstGeom>
          <a:noFill/>
        </p:spPr>
        <p:txBody>
          <a:bodyPr wrap="square" rtlCol="0">
            <a:spAutoFit/>
          </a:bodyPr>
          <a:lstStyle/>
          <a:p>
            <a:r>
              <a:rPr kumimoji="1" lang="ja-JP" altLang="en-US" sz="2800" dirty="0" smtClean="0">
                <a:solidFill>
                  <a:srgbClr val="FF0000"/>
                </a:solidFill>
              </a:rPr>
              <a:t>併設</a:t>
            </a:r>
            <a:endParaRPr kumimoji="1" lang="ja-JP" altLang="en-US" sz="2800" dirty="0">
              <a:solidFill>
                <a:srgbClr val="FF0000"/>
              </a:solidFill>
            </a:endParaRPr>
          </a:p>
        </p:txBody>
      </p:sp>
      <p:graphicFrame>
        <p:nvGraphicFramePr>
          <p:cNvPr id="25" name="表 24"/>
          <p:cNvGraphicFramePr>
            <a:graphicFrameLocks noGrp="1"/>
          </p:cNvGraphicFramePr>
          <p:nvPr/>
        </p:nvGraphicFramePr>
        <p:xfrm>
          <a:off x="1331640" y="5374640"/>
          <a:ext cx="2448272" cy="1483360"/>
        </p:xfrm>
        <a:graphic>
          <a:graphicData uri="http://schemas.openxmlformats.org/drawingml/2006/table">
            <a:tbl>
              <a:tblPr firstRow="1" bandRow="1">
                <a:tableStyleId>{D7AC3CCA-C797-4891-BE02-D94E43425B78}</a:tableStyleId>
              </a:tblPr>
              <a:tblGrid>
                <a:gridCol w="612068"/>
                <a:gridCol w="612068"/>
                <a:gridCol w="612068"/>
                <a:gridCol w="612068"/>
              </a:tblGrid>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bl>
          </a:graphicData>
        </a:graphic>
      </p:graphicFrame>
      <p:sp>
        <p:nvSpPr>
          <p:cNvPr id="26" name="テキスト ボックス 25"/>
          <p:cNvSpPr txBox="1"/>
          <p:nvPr/>
        </p:nvSpPr>
        <p:spPr>
          <a:xfrm>
            <a:off x="971600" y="4437112"/>
            <a:ext cx="3024336" cy="830997"/>
          </a:xfrm>
          <a:prstGeom prst="rect">
            <a:avLst/>
          </a:prstGeom>
          <a:solidFill>
            <a:srgbClr val="00B0F0"/>
          </a:solidFill>
        </p:spPr>
        <p:txBody>
          <a:bodyPr wrap="square" rtlCol="0">
            <a:spAutoFit/>
          </a:bodyPr>
          <a:lstStyle/>
          <a:p>
            <a:pPr algn="ctr"/>
            <a:r>
              <a:rPr kumimoji="1" lang="ja-JP" altLang="en-US" sz="2400" b="1" dirty="0" smtClean="0"/>
              <a:t>レンタルボックス</a:t>
            </a:r>
            <a:endParaRPr kumimoji="1" lang="en-US" altLang="ja-JP" sz="2400" b="1" dirty="0" smtClean="0"/>
          </a:p>
          <a:p>
            <a:pPr algn="ctr"/>
            <a:r>
              <a:rPr lang="ja-JP" altLang="en-US" sz="2400" b="1" dirty="0" smtClean="0"/>
              <a:t>「</a:t>
            </a:r>
            <a:r>
              <a:rPr lang="ja-JP" altLang="en-US" sz="2400" b="1" dirty="0" err="1" smtClean="0"/>
              <a:t>やっちろ</a:t>
            </a:r>
            <a:r>
              <a:rPr lang="ja-JP" altLang="en-US" sz="2400" b="1" dirty="0" smtClean="0"/>
              <a:t>ボックス」</a:t>
            </a:r>
            <a:endParaRPr kumimoji="1" lang="ja-JP" altLang="en-US" sz="2400" b="1" dirty="0"/>
          </a:p>
        </p:txBody>
      </p:sp>
      <p:sp>
        <p:nvSpPr>
          <p:cNvPr id="32" name="下矢印 31"/>
          <p:cNvSpPr/>
          <p:nvPr/>
        </p:nvSpPr>
        <p:spPr>
          <a:xfrm rot="10800000">
            <a:off x="2699792" y="3933056"/>
            <a:ext cx="1152128" cy="432048"/>
          </a:xfrm>
          <a:prstGeom prst="down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p:cNvGrpSpPr/>
          <p:nvPr/>
        </p:nvGrpSpPr>
        <p:grpSpPr>
          <a:xfrm>
            <a:off x="179512" y="764704"/>
            <a:ext cx="2232248" cy="576064"/>
            <a:chOff x="179512" y="764704"/>
            <a:chExt cx="2232248" cy="576064"/>
          </a:xfrm>
        </p:grpSpPr>
        <p:sp>
          <p:nvSpPr>
            <p:cNvPr id="33" name="線吹き出し 2 (枠付き) 32"/>
            <p:cNvSpPr/>
            <p:nvPr/>
          </p:nvSpPr>
          <p:spPr>
            <a:xfrm rot="10800000">
              <a:off x="179512" y="764704"/>
              <a:ext cx="2232248" cy="576064"/>
            </a:xfrm>
            <a:prstGeom prst="borderCallout2">
              <a:avLst>
                <a:gd name="adj1" fmla="val 18750"/>
                <a:gd name="adj2" fmla="val -7656"/>
                <a:gd name="adj3" fmla="val 18750"/>
                <a:gd name="adj4" fmla="val -16667"/>
                <a:gd name="adj5" fmla="val -45008"/>
                <a:gd name="adj6" fmla="val -4428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79512" y="836712"/>
              <a:ext cx="2232248" cy="492443"/>
            </a:xfrm>
            <a:prstGeom prst="rect">
              <a:avLst/>
            </a:prstGeom>
            <a:noFill/>
          </p:spPr>
          <p:txBody>
            <a:bodyPr wrap="square" rtlCol="0">
              <a:spAutoFit/>
            </a:bodyPr>
            <a:lstStyle/>
            <a:p>
              <a:r>
                <a:rPr kumimoji="1" lang="ja-JP" altLang="en-US" sz="2600" dirty="0" smtClean="0"/>
                <a:t>目標金額設定</a:t>
              </a:r>
              <a:endParaRPr kumimoji="1" lang="ja-JP" altLang="en-US" sz="2600" dirty="0"/>
            </a:p>
          </p:txBody>
        </p:sp>
      </p:grpSp>
      <p:sp>
        <p:nvSpPr>
          <p:cNvPr id="36" name="下矢印 35"/>
          <p:cNvSpPr/>
          <p:nvPr/>
        </p:nvSpPr>
        <p:spPr>
          <a:xfrm>
            <a:off x="1043608" y="1484784"/>
            <a:ext cx="576064" cy="648072"/>
          </a:xfrm>
          <a:prstGeom prst="downArrow">
            <a:avLst/>
          </a:prstGeom>
          <a:solidFill>
            <a:srgbClr val="DC34B8"/>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p:cNvGrpSpPr/>
          <p:nvPr/>
        </p:nvGrpSpPr>
        <p:grpSpPr>
          <a:xfrm>
            <a:off x="179512" y="2348880"/>
            <a:ext cx="2304256" cy="1296144"/>
            <a:chOff x="179512" y="2348880"/>
            <a:chExt cx="2304256" cy="1296144"/>
          </a:xfrm>
        </p:grpSpPr>
        <p:sp>
          <p:nvSpPr>
            <p:cNvPr id="37" name="角丸四角形吹き出し 36"/>
            <p:cNvSpPr/>
            <p:nvPr/>
          </p:nvSpPr>
          <p:spPr>
            <a:xfrm rot="16200000">
              <a:off x="611560" y="1916832"/>
              <a:ext cx="1296144" cy="2160240"/>
            </a:xfrm>
            <a:prstGeom prst="wedgeRoundRectCallou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79512" y="2564904"/>
              <a:ext cx="2304256" cy="954107"/>
            </a:xfrm>
            <a:prstGeom prst="rect">
              <a:avLst/>
            </a:prstGeom>
            <a:noFill/>
          </p:spPr>
          <p:txBody>
            <a:bodyPr wrap="square" rtlCol="0">
              <a:spAutoFit/>
            </a:bodyPr>
            <a:lstStyle/>
            <a:p>
              <a:r>
                <a:rPr kumimoji="1" lang="ja-JP" altLang="en-US" sz="2800" b="1" dirty="0" smtClean="0">
                  <a:solidFill>
                    <a:srgbClr val="FF0000"/>
                  </a:solidFill>
                  <a:effectLst>
                    <a:outerShdw blurRad="38100" dist="38100" dir="2700000" algn="tl">
                      <a:srgbClr val="000000">
                        <a:alpha val="43137"/>
                      </a:srgbClr>
                    </a:outerShdw>
                  </a:effectLst>
                </a:rPr>
                <a:t>サービス</a:t>
              </a:r>
              <a:endParaRPr kumimoji="1" lang="en-US" altLang="ja-JP" sz="2800" b="1" dirty="0" smtClean="0">
                <a:solidFill>
                  <a:srgbClr val="FF0000"/>
                </a:solidFill>
                <a:effectLst>
                  <a:outerShdw blurRad="38100" dist="38100" dir="2700000" algn="tl">
                    <a:srgbClr val="000000">
                      <a:alpha val="43137"/>
                    </a:srgbClr>
                  </a:outerShdw>
                </a:effectLst>
              </a:endParaRPr>
            </a:p>
            <a:p>
              <a:r>
                <a:rPr lang="ja-JP" altLang="en-US" sz="2800" b="1" dirty="0" smtClean="0">
                  <a:solidFill>
                    <a:srgbClr val="FF0000"/>
                  </a:solidFill>
                  <a:effectLst>
                    <a:outerShdw blurRad="38100" dist="38100" dir="2700000" algn="tl">
                      <a:srgbClr val="000000">
                        <a:alpha val="43137"/>
                      </a:srgbClr>
                    </a:outerShdw>
                  </a:effectLst>
                </a:rPr>
                <a:t>　　　　</a:t>
              </a:r>
              <a:r>
                <a:rPr kumimoji="1" lang="ja-JP" altLang="en-US" sz="2800" b="1" dirty="0" smtClean="0">
                  <a:solidFill>
                    <a:srgbClr val="FF0000"/>
                  </a:solidFill>
                  <a:effectLst>
                    <a:outerShdw blurRad="38100" dist="38100" dir="2700000" algn="tl">
                      <a:srgbClr val="000000">
                        <a:alpha val="43137"/>
                      </a:srgbClr>
                    </a:outerShdw>
                  </a:effectLst>
                </a:rPr>
                <a:t>強化！</a:t>
              </a:r>
              <a:endParaRPr kumimoji="1" lang="ja-JP" altLang="en-US" sz="2800" b="1" dirty="0">
                <a:solidFill>
                  <a:srgbClr val="FF0000"/>
                </a:solidFill>
                <a:effectLst>
                  <a:outerShdw blurRad="38100" dist="38100" dir="2700000" algn="tl">
                    <a:srgbClr val="000000">
                      <a:alpha val="43137"/>
                    </a:srgbClr>
                  </a:outerShdw>
                </a:effectLst>
              </a:endParaRPr>
            </a:p>
          </p:txBody>
        </p:sp>
      </p:grpSp>
      <p:sp>
        <p:nvSpPr>
          <p:cNvPr id="40" name="下矢印 39"/>
          <p:cNvSpPr/>
          <p:nvPr/>
        </p:nvSpPr>
        <p:spPr>
          <a:xfrm>
            <a:off x="5292080" y="3861048"/>
            <a:ext cx="432048" cy="1440160"/>
          </a:xfrm>
          <a:prstGeom prst="downArrow">
            <a:avLst/>
          </a:prstGeom>
          <a:solidFill>
            <a:srgbClr val="2006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下矢印 40"/>
          <p:cNvSpPr/>
          <p:nvPr/>
        </p:nvSpPr>
        <p:spPr>
          <a:xfrm rot="10800000">
            <a:off x="5940152" y="3789040"/>
            <a:ext cx="432048" cy="1440160"/>
          </a:xfrm>
          <a:prstGeom prst="downArrow">
            <a:avLst/>
          </a:prstGeom>
          <a:solidFill>
            <a:srgbClr val="2006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4499992" y="4437112"/>
            <a:ext cx="792088" cy="707886"/>
          </a:xfrm>
          <a:prstGeom prst="rect">
            <a:avLst/>
          </a:prstGeom>
          <a:noFill/>
          <a:ln>
            <a:solidFill>
              <a:srgbClr val="2006BA"/>
            </a:solidFill>
          </a:ln>
        </p:spPr>
        <p:txBody>
          <a:bodyPr wrap="square" rtlCol="0">
            <a:spAutoFit/>
          </a:bodyPr>
          <a:lstStyle/>
          <a:p>
            <a:r>
              <a:rPr lang="ja-JP" altLang="en-US" sz="2000" b="1" dirty="0" smtClean="0"/>
              <a:t>商品</a:t>
            </a:r>
            <a:endParaRPr kumimoji="1" lang="en-US" altLang="ja-JP" sz="2000" b="1" dirty="0" smtClean="0"/>
          </a:p>
          <a:p>
            <a:r>
              <a:rPr lang="ja-JP" altLang="en-US" sz="2000" b="1" dirty="0" smtClean="0"/>
              <a:t>提供</a:t>
            </a:r>
            <a:endParaRPr kumimoji="1" lang="ja-JP" altLang="en-US" sz="2000" b="1" dirty="0"/>
          </a:p>
        </p:txBody>
      </p:sp>
      <p:sp>
        <p:nvSpPr>
          <p:cNvPr id="43" name="テキスト ボックス 42"/>
          <p:cNvSpPr txBox="1"/>
          <p:nvPr/>
        </p:nvSpPr>
        <p:spPr>
          <a:xfrm>
            <a:off x="6300192" y="4437112"/>
            <a:ext cx="1584176" cy="707886"/>
          </a:xfrm>
          <a:prstGeom prst="rect">
            <a:avLst/>
          </a:prstGeom>
          <a:noFill/>
          <a:ln>
            <a:solidFill>
              <a:srgbClr val="2006BA"/>
            </a:solidFill>
          </a:ln>
        </p:spPr>
        <p:txBody>
          <a:bodyPr wrap="square" rtlCol="0">
            <a:spAutoFit/>
          </a:bodyPr>
          <a:lstStyle/>
          <a:p>
            <a:r>
              <a:rPr kumimoji="1" lang="ja-JP" altLang="en-US" sz="2000" b="1" dirty="0" smtClean="0"/>
              <a:t>利用料としての対価</a:t>
            </a:r>
            <a:endParaRPr kumimoji="1" lang="ja-JP" altLang="en-US" sz="2000" b="1" dirty="0"/>
          </a:p>
        </p:txBody>
      </p:sp>
      <p:grpSp>
        <p:nvGrpSpPr>
          <p:cNvPr id="46" name="グループ化 45"/>
          <p:cNvGrpSpPr/>
          <p:nvPr/>
        </p:nvGrpSpPr>
        <p:grpSpPr>
          <a:xfrm>
            <a:off x="4499992" y="5373216"/>
            <a:ext cx="2664296" cy="864096"/>
            <a:chOff x="4499992" y="5373216"/>
            <a:chExt cx="2664296" cy="864096"/>
          </a:xfrm>
        </p:grpSpPr>
        <p:sp>
          <p:nvSpPr>
            <p:cNvPr id="44" name="円/楕円 43"/>
            <p:cNvSpPr/>
            <p:nvPr/>
          </p:nvSpPr>
          <p:spPr>
            <a:xfrm>
              <a:off x="4499992" y="5373216"/>
              <a:ext cx="26642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148064" y="5517232"/>
              <a:ext cx="1512168" cy="584775"/>
            </a:xfrm>
            <a:prstGeom prst="rect">
              <a:avLst/>
            </a:prstGeom>
            <a:noFill/>
          </p:spPr>
          <p:txBody>
            <a:bodyPr wrap="square" rtlCol="0">
              <a:spAutoFit/>
            </a:bodyPr>
            <a:lstStyle/>
            <a:p>
              <a:r>
                <a:rPr kumimoji="1" lang="ja-JP" altLang="en-US" sz="3200" b="1" dirty="0" smtClean="0"/>
                <a:t>利用者</a:t>
              </a:r>
              <a:endParaRPr kumimoji="1" lang="ja-JP" altLang="en-US" sz="3200" b="1" dirty="0"/>
            </a:p>
          </p:txBody>
        </p:sp>
      </p:grpSp>
      <p:sp>
        <p:nvSpPr>
          <p:cNvPr id="47" name="テキスト ボックス 46"/>
          <p:cNvSpPr txBox="1"/>
          <p:nvPr/>
        </p:nvSpPr>
        <p:spPr>
          <a:xfrm>
            <a:off x="7668344" y="692696"/>
            <a:ext cx="1080120" cy="43088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ja-JP" altLang="en-US" sz="2200" dirty="0" smtClean="0"/>
              <a:t>電子化</a:t>
            </a:r>
            <a:endParaRPr kumimoji="1" lang="ja-JP" altLang="en-US" sz="2200" dirty="0"/>
          </a:p>
        </p:txBody>
      </p:sp>
      <p:pic>
        <p:nvPicPr>
          <p:cNvPr id="1026" name="Picture 2" descr="C:\Users\K\Desktop\がめ.jpg"/>
          <p:cNvPicPr>
            <a:picLocks noChangeAspect="1" noChangeArrowheads="1"/>
          </p:cNvPicPr>
          <p:nvPr/>
        </p:nvPicPr>
        <p:blipFill>
          <a:blip r:embed="rId3" cstate="print"/>
          <a:srcRect/>
          <a:stretch>
            <a:fillRect/>
          </a:stretch>
        </p:blipFill>
        <p:spPr bwMode="auto">
          <a:xfrm>
            <a:off x="7472362" y="1124744"/>
            <a:ext cx="1671638" cy="1254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par>
                          <p:cTn id="18" fill="hold">
                            <p:stCondLst>
                              <p:cond delay="500"/>
                            </p:stCondLst>
                            <p:childTnLst>
                              <p:par>
                                <p:cTn id="19" presetID="47"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3" presetClass="entr" presetSubtype="16"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27" presetClass="entr" presetSubtype="0" fill="hold" nodeType="withEffect">
                                  <p:stCondLst>
                                    <p:cond delay="0"/>
                                  </p:stCondLst>
                                  <p:iterate type="lt">
                                    <p:tmPct val="50000"/>
                                  </p:iterate>
                                  <p:childTnLst>
                                    <p:set>
                                      <p:cBhvr>
                                        <p:cTn id="37"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38" dur="80"/>
                                        <p:tgtEl>
                                          <p:spTgt spid="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20">
                                            <p:txEl>
                                              <p:pRg st="0" end="0"/>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47"/>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47"/>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47"/>
                                        </p:tgtEl>
                                        <p:attrNameLst>
                                          <p:attrName>ppt_y</p:attrName>
                                        </p:attrNameLst>
                                      </p:cBhvr>
                                      <p:tavLst>
                                        <p:tav tm="0">
                                          <p:val>
                                            <p:strVal val="#ppt_y"/>
                                          </p:val>
                                        </p:tav>
                                        <p:tav tm="100000">
                                          <p:val>
                                            <p:strVal val="#ppt_y"/>
                                          </p:val>
                                        </p:tav>
                                      </p:tavLst>
                                    </p:anim>
                                  </p:childTnLst>
                                </p:cTn>
                              </p:par>
                              <p:par>
                                <p:cTn id="49" presetID="12" presetClass="entr" presetSubtype="4" fill="hold" nodeType="with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slide(fromBottom)">
                                      <p:cBhvr>
                                        <p:cTn id="51" dur="500"/>
                                        <p:tgtEl>
                                          <p:spTgt spid="1026"/>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1000"/>
                                        <p:tgtEl>
                                          <p:spTgt spid="46"/>
                                        </p:tgtEl>
                                      </p:cBhvr>
                                    </p:animEffect>
                                    <p:anim calcmode="lin" valueType="num">
                                      <p:cBhvr>
                                        <p:cTn id="57" dur="1000" fill="hold"/>
                                        <p:tgtEl>
                                          <p:spTgt spid="46"/>
                                        </p:tgtEl>
                                        <p:attrNameLst>
                                          <p:attrName>ppt_x</p:attrName>
                                        </p:attrNameLst>
                                      </p:cBhvr>
                                      <p:tavLst>
                                        <p:tav tm="0">
                                          <p:val>
                                            <p:strVal val="#ppt_x"/>
                                          </p:val>
                                        </p:tav>
                                        <p:tav tm="100000">
                                          <p:val>
                                            <p:strVal val="#ppt_x"/>
                                          </p:val>
                                        </p:tav>
                                      </p:tavLst>
                                    </p:anim>
                                    <p:anim calcmode="lin" valueType="num">
                                      <p:cBhvr>
                                        <p:cTn id="5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1000"/>
                                        <p:tgtEl>
                                          <p:spTgt spid="40"/>
                                        </p:tgtEl>
                                      </p:cBhvr>
                                    </p:animEffect>
                                    <p:anim calcmode="lin" valueType="num">
                                      <p:cBhvr>
                                        <p:cTn id="64" dur="1000" fill="hold"/>
                                        <p:tgtEl>
                                          <p:spTgt spid="40"/>
                                        </p:tgtEl>
                                        <p:attrNameLst>
                                          <p:attrName>ppt_x</p:attrName>
                                        </p:attrNameLst>
                                      </p:cBhvr>
                                      <p:tavLst>
                                        <p:tav tm="0">
                                          <p:val>
                                            <p:strVal val="#ppt_x"/>
                                          </p:val>
                                        </p:tav>
                                        <p:tav tm="100000">
                                          <p:val>
                                            <p:strVal val="#ppt_x"/>
                                          </p:val>
                                        </p:tav>
                                      </p:tavLst>
                                    </p:anim>
                                    <p:anim calcmode="lin" valueType="num">
                                      <p:cBhvr>
                                        <p:cTn id="65" dur="1000" fill="hold"/>
                                        <p:tgtEl>
                                          <p:spTgt spid="40"/>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42" presetClass="entr" presetSubtype="0"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1000"/>
                                        <p:tgtEl>
                                          <p:spTgt spid="41"/>
                                        </p:tgtEl>
                                      </p:cBhvr>
                                    </p:animEffect>
                                    <p:anim calcmode="lin" valueType="num">
                                      <p:cBhvr>
                                        <p:cTn id="75" dur="1000" fill="hold"/>
                                        <p:tgtEl>
                                          <p:spTgt spid="41"/>
                                        </p:tgtEl>
                                        <p:attrNameLst>
                                          <p:attrName>ppt_x</p:attrName>
                                        </p:attrNameLst>
                                      </p:cBhvr>
                                      <p:tavLst>
                                        <p:tav tm="0">
                                          <p:val>
                                            <p:strVal val="#ppt_x"/>
                                          </p:val>
                                        </p:tav>
                                        <p:tav tm="100000">
                                          <p:val>
                                            <p:strVal val="#ppt_x"/>
                                          </p:val>
                                        </p:tav>
                                      </p:tavLst>
                                    </p:anim>
                                    <p:anim calcmode="lin" valueType="num">
                                      <p:cBhvr>
                                        <p:cTn id="76" dur="1000" fill="hold"/>
                                        <p:tgtEl>
                                          <p:spTgt spid="4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1000"/>
                                        <p:tgtEl>
                                          <p:spTgt spid="26"/>
                                        </p:tgtEl>
                                      </p:cBhvr>
                                    </p:animEffect>
                                    <p:anim calcmode="lin" valueType="num">
                                      <p:cBhvr>
                                        <p:cTn id="87" dur="1000" fill="hold"/>
                                        <p:tgtEl>
                                          <p:spTgt spid="26"/>
                                        </p:tgtEl>
                                        <p:attrNameLst>
                                          <p:attrName>ppt_x</p:attrName>
                                        </p:attrNameLst>
                                      </p:cBhvr>
                                      <p:tavLst>
                                        <p:tav tm="0">
                                          <p:val>
                                            <p:strVal val="#ppt_x"/>
                                          </p:val>
                                        </p:tav>
                                        <p:tav tm="100000">
                                          <p:val>
                                            <p:strVal val="#ppt_x"/>
                                          </p:val>
                                        </p:tav>
                                      </p:tavLst>
                                    </p:anim>
                                    <p:anim calcmode="lin" valueType="num">
                                      <p:cBhvr>
                                        <p:cTn id="88" dur="1000" fill="hold"/>
                                        <p:tgtEl>
                                          <p:spTgt spid="26"/>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1000"/>
                                        <p:tgtEl>
                                          <p:spTgt spid="25"/>
                                        </p:tgtEl>
                                      </p:cBhvr>
                                    </p:animEffect>
                                    <p:anim calcmode="lin" valueType="num">
                                      <p:cBhvr>
                                        <p:cTn id="92" dur="1000" fill="hold"/>
                                        <p:tgtEl>
                                          <p:spTgt spid="25"/>
                                        </p:tgtEl>
                                        <p:attrNameLst>
                                          <p:attrName>ppt_x</p:attrName>
                                        </p:attrNameLst>
                                      </p:cBhvr>
                                      <p:tavLst>
                                        <p:tav tm="0">
                                          <p:val>
                                            <p:strVal val="#ppt_x"/>
                                          </p:val>
                                        </p:tav>
                                        <p:tav tm="100000">
                                          <p:val>
                                            <p:strVal val="#ppt_x"/>
                                          </p:val>
                                        </p:tav>
                                      </p:tavLst>
                                    </p:anim>
                                    <p:anim calcmode="lin" valueType="num">
                                      <p:cBhvr>
                                        <p:cTn id="93" dur="1000" fill="hold"/>
                                        <p:tgtEl>
                                          <p:spTgt spid="25"/>
                                        </p:tgtEl>
                                        <p:attrNameLst>
                                          <p:attrName>ppt_y</p:attrName>
                                        </p:attrNameLst>
                                      </p:cBhvr>
                                      <p:tavLst>
                                        <p:tav tm="0">
                                          <p:val>
                                            <p:strVal val="#ppt_y-.1"/>
                                          </p:val>
                                        </p:tav>
                                        <p:tav tm="100000">
                                          <p:val>
                                            <p:strVal val="#ppt_y"/>
                                          </p:val>
                                        </p:tav>
                                      </p:tavLst>
                                    </p:anim>
                                  </p:childTnLst>
                                </p:cTn>
                              </p:par>
                            </p:childTnLst>
                          </p:cTn>
                        </p:par>
                        <p:par>
                          <p:cTn id="94" fill="hold">
                            <p:stCondLst>
                              <p:cond delay="10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 calcmode="lin" valueType="num">
                                      <p:cBhvr>
                                        <p:cTn id="104" dur="500" fill="hold"/>
                                        <p:tgtEl>
                                          <p:spTgt spid="23"/>
                                        </p:tgtEl>
                                        <p:attrNameLst>
                                          <p:attrName>ppt_w</p:attrName>
                                        </p:attrNameLst>
                                      </p:cBhvr>
                                      <p:tavLst>
                                        <p:tav tm="0">
                                          <p:val>
                                            <p:fltVal val="0"/>
                                          </p:val>
                                        </p:tav>
                                        <p:tav tm="100000">
                                          <p:val>
                                            <p:strVal val="#ppt_w"/>
                                          </p:val>
                                        </p:tav>
                                      </p:tavLst>
                                    </p:anim>
                                    <p:anim calcmode="lin" valueType="num">
                                      <p:cBhvr>
                                        <p:cTn id="105" dur="500" fill="hold"/>
                                        <p:tgtEl>
                                          <p:spTgt spid="23"/>
                                        </p:tgtEl>
                                        <p:attrNameLst>
                                          <p:attrName>ppt_h</p:attrName>
                                        </p:attrNameLst>
                                      </p:cBhvr>
                                      <p:tavLst>
                                        <p:tav tm="0">
                                          <p:val>
                                            <p:fltVal val="0"/>
                                          </p:val>
                                        </p:tav>
                                        <p:tav tm="100000">
                                          <p:val>
                                            <p:strVal val="#ppt_h"/>
                                          </p:val>
                                        </p:tav>
                                      </p:tavLst>
                                    </p:anim>
                                    <p:anim calcmode="lin" valueType="num">
                                      <p:cBhvr>
                                        <p:cTn id="106" dur="500" fill="hold"/>
                                        <p:tgtEl>
                                          <p:spTgt spid="23"/>
                                        </p:tgtEl>
                                        <p:attrNameLst>
                                          <p:attrName>style.rotation</p:attrName>
                                        </p:attrNameLst>
                                      </p:cBhvr>
                                      <p:tavLst>
                                        <p:tav tm="0">
                                          <p:val>
                                            <p:fltVal val="360"/>
                                          </p:val>
                                        </p:tav>
                                        <p:tav tm="100000">
                                          <p:val>
                                            <p:fltVal val="0"/>
                                          </p:val>
                                        </p:tav>
                                      </p:tavLst>
                                    </p:anim>
                                    <p:animEffect transition="in" filter="fade">
                                      <p:cBhvr>
                                        <p:cTn id="107" dur="500"/>
                                        <p:tgtEl>
                                          <p:spTgt spid="23"/>
                                        </p:tgtEl>
                                      </p:cBhvr>
                                    </p:animEffect>
                                  </p:childTnLst>
                                </p:cTn>
                              </p:par>
                              <p:par>
                                <p:cTn id="108" presetID="27" presetClass="entr" presetSubtype="0" fill="hold" nodeType="withEffect">
                                  <p:stCondLst>
                                    <p:cond delay="0"/>
                                  </p:stCondLst>
                                  <p:iterate type="lt">
                                    <p:tmPct val="50000"/>
                                  </p:iterate>
                                  <p:childTnLst>
                                    <p:set>
                                      <p:cBhvr>
                                        <p:cTn id="109" dur="1" fill="hold">
                                          <p:stCondLst>
                                            <p:cond delay="0"/>
                                          </p:stCondLst>
                                        </p:cTn>
                                        <p:tgtEl>
                                          <p:spTgt spid="24">
                                            <p:txEl>
                                              <p:pRg st="0" end="0"/>
                                            </p:txEl>
                                          </p:spTgt>
                                        </p:tgtEl>
                                        <p:attrNameLst>
                                          <p:attrName>style.visibility</p:attrName>
                                        </p:attrNameLst>
                                      </p:cBhvr>
                                      <p:to>
                                        <p:strVal val="visible"/>
                                      </p:to>
                                    </p:set>
                                    <p:anim calcmode="discrete" valueType="clr">
                                      <p:cBhvr override="childStyle">
                                        <p:cTn id="110" dur="80"/>
                                        <p:tgtEl>
                                          <p:spTgt spid="2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24">
                                            <p:txEl>
                                              <p:pRg st="0" end="0"/>
                                            </p:txEl>
                                          </p:spTgt>
                                        </p:tgtEl>
                                        <p:attrNameLst>
                                          <p:attrName>fillcolor</p:attrName>
                                        </p:attrNameLst>
                                      </p:cBhvr>
                                      <p:tavLst>
                                        <p:tav tm="0">
                                          <p:val>
                                            <p:clrVal>
                                              <a:schemeClr val="accent2"/>
                                            </p:clrVal>
                                          </p:val>
                                        </p:tav>
                                        <p:tav tm="50000">
                                          <p:val>
                                            <p:clrVal>
                                              <a:schemeClr val="hlink"/>
                                            </p:clrVal>
                                          </p:val>
                                        </p:tav>
                                      </p:tavLst>
                                    </p:anim>
                                    <p:set>
                                      <p:cBhvr>
                                        <p:cTn id="112" dur="80"/>
                                        <p:tgtEl>
                                          <p:spTgt spid="24">
                                            <p:txEl>
                                              <p:pRg st="0" end="0"/>
                                            </p:txEl>
                                          </p:spTgt>
                                        </p:tgtEl>
                                        <p:attrNameLst>
                                          <p:attrName>fill.type</p:attrName>
                                        </p:attrNameLst>
                                      </p:cBhvr>
                                      <p:to>
                                        <p:strVal val="solid"/>
                                      </p:to>
                                    </p:set>
                                  </p:childTnLst>
                                </p:cTn>
                              </p:par>
                            </p:childTnLst>
                          </p:cTn>
                        </p:par>
                      </p:childTnLst>
                    </p:cTn>
                  </p:par>
                  <p:par>
                    <p:cTn id="113" fill="hold">
                      <p:stCondLst>
                        <p:cond delay="indefinite"/>
                      </p:stCondLst>
                      <p:childTnLst>
                        <p:par>
                          <p:cTn id="114" fill="hold">
                            <p:stCondLst>
                              <p:cond delay="0"/>
                            </p:stCondLst>
                            <p:childTnLst>
                              <p:par>
                                <p:cTn id="115" presetID="23" presetClass="entr" presetSubtype="16" fill="hold" nodeType="clickEffect">
                                  <p:stCondLst>
                                    <p:cond delay="0"/>
                                  </p:stCondLst>
                                  <p:childTnLst>
                                    <p:set>
                                      <p:cBhvr>
                                        <p:cTn id="116" dur="1" fill="hold">
                                          <p:stCondLst>
                                            <p:cond delay="0"/>
                                          </p:stCondLst>
                                        </p:cTn>
                                        <p:tgtEl>
                                          <p:spTgt spid="35"/>
                                        </p:tgtEl>
                                        <p:attrNameLst>
                                          <p:attrName>style.visibility</p:attrName>
                                        </p:attrNameLst>
                                      </p:cBhvr>
                                      <p:to>
                                        <p:strVal val="visible"/>
                                      </p:to>
                                    </p:set>
                                    <p:anim calcmode="lin" valueType="num">
                                      <p:cBhvr>
                                        <p:cTn id="117" dur="500" fill="hold"/>
                                        <p:tgtEl>
                                          <p:spTgt spid="35"/>
                                        </p:tgtEl>
                                        <p:attrNameLst>
                                          <p:attrName>ppt_w</p:attrName>
                                        </p:attrNameLst>
                                      </p:cBhvr>
                                      <p:tavLst>
                                        <p:tav tm="0">
                                          <p:val>
                                            <p:fltVal val="0"/>
                                          </p:val>
                                        </p:tav>
                                        <p:tav tm="100000">
                                          <p:val>
                                            <p:strVal val="#ppt_w"/>
                                          </p:val>
                                        </p:tav>
                                      </p:tavLst>
                                    </p:anim>
                                    <p:anim calcmode="lin" valueType="num">
                                      <p:cBhvr>
                                        <p:cTn id="118"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39" presetClass="entr" presetSubtype="0" accel="100000" fill="hold" grpId="0" nodeType="clickEffect">
                                  <p:stCondLst>
                                    <p:cond delay="0"/>
                                  </p:stCondLst>
                                  <p:childTnLst>
                                    <p:set>
                                      <p:cBhvr>
                                        <p:cTn id="122" dur="1" fill="hold">
                                          <p:stCondLst>
                                            <p:cond delay="0"/>
                                          </p:stCondLst>
                                        </p:cTn>
                                        <p:tgtEl>
                                          <p:spTgt spid="36"/>
                                        </p:tgtEl>
                                        <p:attrNameLst>
                                          <p:attrName>style.visibility</p:attrName>
                                        </p:attrNameLst>
                                      </p:cBhvr>
                                      <p:to>
                                        <p:strVal val="visible"/>
                                      </p:to>
                                    </p:set>
                                    <p:anim calcmode="lin" valueType="num">
                                      <p:cBhvr>
                                        <p:cTn id="123" dur="500" fill="hold"/>
                                        <p:tgtEl>
                                          <p:spTgt spid="36"/>
                                        </p:tgtEl>
                                        <p:attrNameLst>
                                          <p:attrName>ppt_h</p:attrName>
                                        </p:attrNameLst>
                                      </p:cBhvr>
                                      <p:tavLst>
                                        <p:tav tm="0">
                                          <p:val>
                                            <p:strVal val="#ppt_h/20"/>
                                          </p:val>
                                        </p:tav>
                                        <p:tav tm="50000">
                                          <p:val>
                                            <p:strVal val="#ppt_h/20"/>
                                          </p:val>
                                        </p:tav>
                                        <p:tav tm="100000">
                                          <p:val>
                                            <p:strVal val="#ppt_h"/>
                                          </p:val>
                                        </p:tav>
                                      </p:tavLst>
                                    </p:anim>
                                    <p:anim calcmode="lin" valueType="num">
                                      <p:cBhvr>
                                        <p:cTn id="124" dur="500" fill="hold"/>
                                        <p:tgtEl>
                                          <p:spTgt spid="36"/>
                                        </p:tgtEl>
                                        <p:attrNameLst>
                                          <p:attrName>ppt_w</p:attrName>
                                        </p:attrNameLst>
                                      </p:cBhvr>
                                      <p:tavLst>
                                        <p:tav tm="0">
                                          <p:val>
                                            <p:strVal val="#ppt_w+.3"/>
                                          </p:val>
                                        </p:tav>
                                        <p:tav tm="50000">
                                          <p:val>
                                            <p:strVal val="#ppt_w+.3"/>
                                          </p:val>
                                        </p:tav>
                                        <p:tav tm="100000">
                                          <p:val>
                                            <p:strVal val="#ppt_w"/>
                                          </p:val>
                                        </p:tav>
                                      </p:tavLst>
                                    </p:anim>
                                    <p:anim calcmode="lin" valueType="num">
                                      <p:cBhvr>
                                        <p:cTn id="125" dur="500" fill="hold"/>
                                        <p:tgtEl>
                                          <p:spTgt spid="36"/>
                                        </p:tgtEl>
                                        <p:attrNameLst>
                                          <p:attrName>ppt_x</p:attrName>
                                        </p:attrNameLst>
                                      </p:cBhvr>
                                      <p:tavLst>
                                        <p:tav tm="0">
                                          <p:val>
                                            <p:strVal val="#ppt_x-.3"/>
                                          </p:val>
                                        </p:tav>
                                        <p:tav tm="50000">
                                          <p:val>
                                            <p:strVal val="#ppt_x"/>
                                          </p:val>
                                        </p:tav>
                                        <p:tav tm="100000">
                                          <p:val>
                                            <p:strVal val="#ppt_x"/>
                                          </p:val>
                                        </p:tav>
                                      </p:tavLst>
                                    </p:anim>
                                    <p:anim calcmode="lin" valueType="num">
                                      <p:cBhvr>
                                        <p:cTn id="126" dur="500" fill="hold"/>
                                        <p:tgtEl>
                                          <p:spTgt spid="36"/>
                                        </p:tgtEl>
                                        <p:attrNameLst>
                                          <p:attrName>ppt_y</p:attrName>
                                        </p:attrNameLst>
                                      </p:cBhvr>
                                      <p:tavLst>
                                        <p:tav tm="0">
                                          <p:val>
                                            <p:strVal val="#ppt_y"/>
                                          </p:val>
                                        </p:tav>
                                        <p:tav tm="100000">
                                          <p:val>
                                            <p:strVal val="#ppt_y"/>
                                          </p:val>
                                        </p:tav>
                                      </p:tavLst>
                                    </p:anim>
                                  </p:childTnLst>
                                </p:cTn>
                              </p:par>
                            </p:childTnLst>
                          </p:cTn>
                        </p:par>
                        <p:par>
                          <p:cTn id="127" fill="hold">
                            <p:stCondLst>
                              <p:cond delay="500"/>
                            </p:stCondLst>
                            <p:childTnLst>
                              <p:par>
                                <p:cTn id="128" presetID="51" presetClass="entr" presetSubtype="0" fill="hold" nodeType="afterEffect">
                                  <p:stCondLst>
                                    <p:cond delay="0"/>
                                  </p:stCondLst>
                                  <p:childTnLst>
                                    <p:set>
                                      <p:cBhvr>
                                        <p:cTn id="129" dur="1" fill="hold">
                                          <p:stCondLst>
                                            <p:cond delay="0"/>
                                          </p:stCondLst>
                                        </p:cTn>
                                        <p:tgtEl>
                                          <p:spTgt spid="39"/>
                                        </p:tgtEl>
                                        <p:attrNameLst>
                                          <p:attrName>style.visibility</p:attrName>
                                        </p:attrNameLst>
                                      </p:cBhvr>
                                      <p:to>
                                        <p:strVal val="visible"/>
                                      </p:to>
                                    </p:set>
                                    <p:animEffect transition="in" filter="fade">
                                      <p:cBhvr>
                                        <p:cTn id="130" dur="770" decel="100000"/>
                                        <p:tgtEl>
                                          <p:spTgt spid="39"/>
                                        </p:tgtEl>
                                      </p:cBhvr>
                                    </p:animEffect>
                                    <p:animScale>
                                      <p:cBhvr>
                                        <p:cTn id="131" dur="770" decel="100000"/>
                                        <p:tgtEl>
                                          <p:spTgt spid="39"/>
                                        </p:tgtEl>
                                      </p:cBhvr>
                                      <p:from x="10000" y="10000"/>
                                      <p:to x="200000" y="450000"/>
                                    </p:animScale>
                                    <p:animScale>
                                      <p:cBhvr>
                                        <p:cTn id="132" dur="1230" accel="100000" fill="hold">
                                          <p:stCondLst>
                                            <p:cond delay="770"/>
                                          </p:stCondLst>
                                        </p:cTn>
                                        <p:tgtEl>
                                          <p:spTgt spid="39"/>
                                        </p:tgtEl>
                                      </p:cBhvr>
                                      <p:from x="200000" y="450000"/>
                                      <p:to x="100000" y="100000"/>
                                    </p:animScale>
                                    <p:set>
                                      <p:cBhvr>
                                        <p:cTn id="133" dur="770" fill="hold"/>
                                        <p:tgtEl>
                                          <p:spTgt spid="39"/>
                                        </p:tgtEl>
                                        <p:attrNameLst>
                                          <p:attrName>ppt_x</p:attrName>
                                        </p:attrNameLst>
                                      </p:cBhvr>
                                      <p:to>
                                        <p:strVal val="(0.5)"/>
                                      </p:to>
                                    </p:set>
                                    <p:anim from="(0.5)" to="(#ppt_x)" calcmode="lin" valueType="num">
                                      <p:cBhvr>
                                        <p:cTn id="134" dur="1230" accel="100000" fill="hold">
                                          <p:stCondLst>
                                            <p:cond delay="770"/>
                                          </p:stCondLst>
                                        </p:cTn>
                                        <p:tgtEl>
                                          <p:spTgt spid="39"/>
                                        </p:tgtEl>
                                        <p:attrNameLst>
                                          <p:attrName>ppt_x</p:attrName>
                                        </p:attrNameLst>
                                      </p:cBhvr>
                                    </p:anim>
                                    <p:set>
                                      <p:cBhvr>
                                        <p:cTn id="135" dur="770" fill="hold"/>
                                        <p:tgtEl>
                                          <p:spTgt spid="39"/>
                                        </p:tgtEl>
                                        <p:attrNameLst>
                                          <p:attrName>ppt_y</p:attrName>
                                        </p:attrNameLst>
                                      </p:cBhvr>
                                      <p:to>
                                        <p:strVal val="(#ppt_y+0.4)"/>
                                      </p:to>
                                    </p:set>
                                    <p:anim from="(#ppt_y+0.4)" to="(#ppt_y)" calcmode="lin" valueType="num">
                                      <p:cBhvr>
                                        <p:cTn id="136" dur="1230" accel="100000" fill="hold">
                                          <p:stCondLst>
                                            <p:cond delay="770"/>
                                          </p:stCondLst>
                                        </p:cTn>
                                        <p:tgtEl>
                                          <p:spTgt spid="3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6" grpId="0" animBg="1"/>
      <p:bldP spid="32" grpId="0" animBg="1"/>
      <p:bldP spid="36" grpId="0" animBg="1"/>
      <p:bldP spid="40" grpId="0" animBg="1"/>
      <p:bldP spid="41" grpId="0" animBg="1"/>
      <p:bldP spid="42" grpId="0" animBg="1"/>
      <p:bldP spid="43"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fld id="{9B3E8178-2385-4ECC-A94E-84D740403BD0}" type="datetime1">
              <a:rPr kumimoji="1" lang="ja-JP" altLang="en-US" smtClean="0"/>
              <a:pPr/>
              <a:t>2010/10/28</a:t>
            </a:fld>
            <a:endParaRPr kumimoji="1" lang="ja-JP" altLang="en-US"/>
          </a:p>
        </p:txBody>
      </p:sp>
      <p:sp>
        <p:nvSpPr>
          <p:cNvPr id="4" name="フッター プレースホルダ 3"/>
          <p:cNvSpPr>
            <a:spLocks noGrp="1"/>
          </p:cNvSpPr>
          <p:nvPr>
            <p:ph type="ftr" sz="quarter" idx="11"/>
          </p:nvPr>
        </p:nvSpPr>
        <p:spPr/>
        <p:txBody>
          <a:bodyPr/>
          <a:lstStyle/>
          <a:p>
            <a:r>
              <a:rPr kumimoji="1" lang="zh-CN" altLang="en-US" smtClean="0"/>
              <a:t>熊本県立大学公共政策研究室</a:t>
            </a:r>
            <a:endParaRPr kumimoji="1" lang="ja-JP" altLang="en-US"/>
          </a:p>
        </p:txBody>
      </p:sp>
      <p:sp>
        <p:nvSpPr>
          <p:cNvPr id="5" name="スライド番号プレースホルダ 4"/>
          <p:cNvSpPr>
            <a:spLocks noGrp="1"/>
          </p:cNvSpPr>
          <p:nvPr>
            <p:ph type="sldNum" sz="quarter" idx="12"/>
          </p:nvPr>
        </p:nvSpPr>
        <p:spPr/>
        <p:txBody>
          <a:bodyPr/>
          <a:lstStyle/>
          <a:p>
            <a:fld id="{77508BC6-2A8D-40CB-9D02-514F22E11EDD}" type="slidenum">
              <a:rPr kumimoji="1" lang="ja-JP" altLang="en-US" smtClean="0"/>
              <a:pPr/>
              <a:t>15</a:t>
            </a:fld>
            <a:endParaRPr kumimoji="1" lang="ja-JP" altLang="en-US"/>
          </a:p>
        </p:txBody>
      </p:sp>
      <p:sp>
        <p:nvSpPr>
          <p:cNvPr id="6" name="タイトル 5"/>
          <p:cNvSpPr>
            <a:spLocks noGrp="1"/>
          </p:cNvSpPr>
          <p:nvPr>
            <p:ph type="title"/>
          </p:nvPr>
        </p:nvSpPr>
        <p:spPr>
          <a:xfrm>
            <a:off x="467544" y="0"/>
            <a:ext cx="8229600" cy="1143000"/>
          </a:xfrm>
        </p:spPr>
        <p:txBody>
          <a:bodyPr/>
          <a:lstStyle/>
          <a:p>
            <a:r>
              <a:rPr lang="ja-JP" altLang="en-US" dirty="0" smtClean="0"/>
              <a:t>インターネットとのコラボレーション</a:t>
            </a:r>
            <a:endParaRPr kumimoji="1" lang="ja-JP" altLang="en-US" dirty="0"/>
          </a:p>
        </p:txBody>
      </p:sp>
      <p:pic>
        <p:nvPicPr>
          <p:cNvPr id="1026" name="Picture 2" descr="D:\Seiin's フォルダ\今里研\画像\イメージ画合成.jpg"/>
          <p:cNvPicPr>
            <a:picLocks noChangeAspect="1" noChangeArrowheads="1"/>
          </p:cNvPicPr>
          <p:nvPr/>
        </p:nvPicPr>
        <p:blipFill>
          <a:blip r:embed="rId3" cstate="print"/>
          <a:srcRect/>
          <a:stretch>
            <a:fillRect/>
          </a:stretch>
        </p:blipFill>
        <p:spPr bwMode="auto">
          <a:xfrm>
            <a:off x="251520" y="1052736"/>
            <a:ext cx="8640960" cy="5602634"/>
          </a:xfrm>
          <a:prstGeom prst="rect">
            <a:avLst/>
          </a:prstGeom>
          <a:noFill/>
        </p:spPr>
      </p:pic>
      <p:sp>
        <p:nvSpPr>
          <p:cNvPr id="8" name="テキスト ボックス 7"/>
          <p:cNvSpPr txBox="1"/>
          <p:nvPr/>
        </p:nvSpPr>
        <p:spPr>
          <a:xfrm>
            <a:off x="4355976" y="1052736"/>
            <a:ext cx="4536504"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kumimoji="1" lang="ja-JP" altLang="en-US" sz="2800" dirty="0" smtClean="0"/>
              <a:t>地域</a:t>
            </a:r>
            <a:r>
              <a:rPr kumimoji="1" lang="en-US" altLang="ja-JP" sz="2800" dirty="0" smtClean="0"/>
              <a:t>SNS</a:t>
            </a:r>
            <a:r>
              <a:rPr kumimoji="1" lang="ja-JP" altLang="en-US" sz="2800" dirty="0" smtClean="0"/>
              <a:t>「ごろっとやっちろ」</a:t>
            </a:r>
            <a:endParaRPr kumimoji="1" lang="ja-JP" altLang="en-US" sz="2800" dirty="0"/>
          </a:p>
        </p:txBody>
      </p:sp>
      <p:pic>
        <p:nvPicPr>
          <p:cNvPr id="1027" name="Picture 3" descr="D:\Seiin's フォルダ\今里研\画像\画面合成２.jpg"/>
          <p:cNvPicPr>
            <a:picLocks noChangeAspect="1" noChangeArrowheads="1"/>
          </p:cNvPicPr>
          <p:nvPr/>
        </p:nvPicPr>
        <p:blipFill>
          <a:blip r:embed="rId4" cstate="print"/>
          <a:srcRect/>
          <a:stretch>
            <a:fillRect/>
          </a:stretch>
        </p:blipFill>
        <p:spPr bwMode="auto">
          <a:xfrm>
            <a:off x="1475656" y="1988840"/>
            <a:ext cx="6483852" cy="37368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0.05"/>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anim calcmode="lin" valueType="num">
                                      <p:cBhvr>
                                        <p:cTn id="16" dur="500" fill="hold"/>
                                        <p:tgtEl>
                                          <p:spTgt spid="8"/>
                                        </p:tgtEl>
                                        <p:attrNameLst>
                                          <p:attrName>ppt_x</p:attrName>
                                        </p:attrNameLst>
                                      </p:cBhvr>
                                      <p:tavLst>
                                        <p:tav tm="0">
                                          <p:val>
                                            <p:strVal val="#ppt_x-.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p:cTn id="23" dur="1000" fill="hold"/>
                                        <p:tgtEl>
                                          <p:spTgt spid="10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1027"/>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1027"/>
                                        </p:tgtEl>
                                        <p:attrNameLst>
                                          <p:attrName>ppt_y</p:attrName>
                                        </p:attrNameLst>
                                      </p:cBhvr>
                                      <p:tavLst>
                                        <p:tav tm="0">
                                          <p:val>
                                            <p:strVal val="#ppt_y"/>
                                          </p:val>
                                        </p:tav>
                                        <p:tav tm="100000">
                                          <p:val>
                                            <p:strVal val="#ppt_y"/>
                                          </p:val>
                                        </p:tav>
                                      </p:tavLst>
                                    </p:anim>
                                    <p:animEffect transition="in" filter="fade">
                                      <p:cBhvr>
                                        <p:cTn id="26"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 7" descr="店舗表面イメージ.jpg"/>
          <p:cNvPicPr>
            <a:picLocks noGrp="1" noChangeAspect="1"/>
          </p:cNvPicPr>
          <p:nvPr>
            <p:ph idx="1"/>
          </p:nvPr>
        </p:nvPicPr>
        <p:blipFill>
          <a:blip r:embed="rId3" cstate="print"/>
          <a:stretch>
            <a:fillRect/>
          </a:stretch>
        </p:blipFill>
        <p:spPr>
          <a:xfrm>
            <a:off x="0" y="0"/>
            <a:ext cx="9144000" cy="6381328"/>
          </a:xfrm>
          <a:prstGeom prst="rect">
            <a:avLst/>
          </a:prstGeom>
          <a:ln>
            <a:noFill/>
          </a:ln>
          <a:effectLst>
            <a:softEdge rad="112500"/>
          </a:effectLst>
        </p:spPr>
      </p:pic>
      <p:sp>
        <p:nvSpPr>
          <p:cNvPr id="3" name="日付プレースホルダ 2"/>
          <p:cNvSpPr>
            <a:spLocks noGrp="1"/>
          </p:cNvSpPr>
          <p:nvPr>
            <p:ph type="dt" sz="half" idx="10"/>
          </p:nvPr>
        </p:nvSpPr>
        <p:spPr/>
        <p:txBody>
          <a:bodyPr/>
          <a:lstStyle/>
          <a:p>
            <a:fld id="{3D7A745A-D9E2-4952-85C9-01CF59183849}" type="datetime1">
              <a:rPr kumimoji="1" lang="ja-JP" altLang="en-US" smtClean="0"/>
              <a:pPr/>
              <a:t>2010/10/28</a:t>
            </a:fld>
            <a:endParaRPr kumimoji="1" lang="ja-JP" altLang="en-US"/>
          </a:p>
        </p:txBody>
      </p:sp>
      <p:sp>
        <p:nvSpPr>
          <p:cNvPr id="4" name="フッター プレースホルダ 3"/>
          <p:cNvSpPr>
            <a:spLocks noGrp="1"/>
          </p:cNvSpPr>
          <p:nvPr>
            <p:ph type="ftr" sz="quarter" idx="11"/>
          </p:nvPr>
        </p:nvSpPr>
        <p:spPr/>
        <p:txBody>
          <a:bodyPr/>
          <a:lstStyle/>
          <a:p>
            <a:r>
              <a:rPr kumimoji="1" lang="zh-CN" altLang="en-US" smtClean="0"/>
              <a:t>熊本県立大学公共政策研究室</a:t>
            </a:r>
            <a:endParaRPr kumimoji="1" lang="ja-JP" altLang="en-US"/>
          </a:p>
        </p:txBody>
      </p:sp>
      <p:sp>
        <p:nvSpPr>
          <p:cNvPr id="5" name="スライド番号プレースホルダ 4"/>
          <p:cNvSpPr>
            <a:spLocks noGrp="1"/>
          </p:cNvSpPr>
          <p:nvPr>
            <p:ph type="sldNum" sz="quarter" idx="12"/>
          </p:nvPr>
        </p:nvSpPr>
        <p:spPr/>
        <p:txBody>
          <a:bodyPr/>
          <a:lstStyle/>
          <a:p>
            <a:fld id="{77508BC6-2A8D-40CB-9D02-514F22E11EDD}" type="slidenum">
              <a:rPr kumimoji="1" lang="ja-JP" altLang="en-US" smtClean="0"/>
              <a:pPr/>
              <a:t>16</a:t>
            </a:fld>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half" idx="2"/>
          </p:nvPr>
        </p:nvSpPr>
        <p:spPr/>
        <p:txBody>
          <a:bodyPr/>
          <a:lstStyle/>
          <a:p>
            <a:r>
              <a:rPr kumimoji="1" lang="ja-JP" altLang="en-US" dirty="0" smtClean="0"/>
              <a:t>その他意見</a:t>
            </a:r>
            <a:endParaRPr kumimoji="1" lang="en-US" altLang="ja-JP" dirty="0" smtClean="0"/>
          </a:p>
          <a:p>
            <a:pPr>
              <a:buNone/>
            </a:pPr>
            <a:r>
              <a:rPr lang="ja-JP" altLang="en-US" dirty="0" smtClean="0"/>
              <a:t>　駐車場の広さ</a:t>
            </a:r>
            <a:endParaRPr lang="en-US" altLang="ja-JP" dirty="0" smtClean="0"/>
          </a:p>
          <a:p>
            <a:pPr>
              <a:buNone/>
            </a:pPr>
            <a:r>
              <a:rPr lang="ja-JP" altLang="en-US" dirty="0" smtClean="0"/>
              <a:t>　完全無料化</a:t>
            </a:r>
            <a:endParaRPr lang="en-US" altLang="ja-JP" dirty="0" smtClean="0"/>
          </a:p>
          <a:p>
            <a:pPr>
              <a:buNone/>
            </a:pPr>
            <a:endParaRPr lang="en-US" altLang="ja-JP" dirty="0" smtClean="0"/>
          </a:p>
          <a:p>
            <a:r>
              <a:rPr kumimoji="1" lang="ja-JP" altLang="en-US" dirty="0" smtClean="0"/>
              <a:t>約</a:t>
            </a:r>
            <a:r>
              <a:rPr kumimoji="1" lang="en-US" altLang="ja-JP" dirty="0" smtClean="0"/>
              <a:t>3</a:t>
            </a:r>
            <a:r>
              <a:rPr kumimoji="1" lang="ja-JP" altLang="en-US" dirty="0" smtClean="0"/>
              <a:t>割が場所・料金両方を選択</a:t>
            </a:r>
            <a:endParaRPr kumimoji="1" lang="en-US" altLang="ja-JP" dirty="0" smtClean="0"/>
          </a:p>
          <a:p>
            <a:endParaRPr lang="en-US" altLang="ja-JP" dirty="0" smtClean="0"/>
          </a:p>
          <a:p>
            <a:endParaRPr kumimoji="1" lang="ja-JP" altLang="en-US" dirty="0"/>
          </a:p>
        </p:txBody>
      </p:sp>
      <p:sp>
        <p:nvSpPr>
          <p:cNvPr id="4" name="タイトル 3"/>
          <p:cNvSpPr>
            <a:spLocks noGrp="1"/>
          </p:cNvSpPr>
          <p:nvPr>
            <p:ph type="title"/>
          </p:nvPr>
        </p:nvSpPr>
        <p:spPr/>
        <p:txBody>
          <a:bodyPr/>
          <a:lstStyle/>
          <a:p>
            <a:r>
              <a:rPr kumimoji="1" lang="en-US" altLang="ja-JP" dirty="0" smtClean="0"/>
              <a:t>Ⅰ-h.</a:t>
            </a:r>
            <a:r>
              <a:rPr kumimoji="1" lang="ja-JP" altLang="en-US" dirty="0" smtClean="0"/>
              <a:t>駐車場の改善希望点</a:t>
            </a:r>
            <a:endParaRPr kumimoji="1" lang="ja-JP" altLang="en-US" dirty="0"/>
          </a:p>
        </p:txBody>
      </p:sp>
      <p:graphicFrame>
        <p:nvGraphicFramePr>
          <p:cNvPr id="6" name="コンテンツ プレースホルダ 5"/>
          <p:cNvGraphicFramePr>
            <a:graphicFrameLocks noGrp="1"/>
          </p:cNvGraphicFramePr>
          <p:nvPr>
            <p:ph sz="half" idx="1"/>
          </p:nvPr>
        </p:nvGraphicFramePr>
        <p:xfrm>
          <a:off x="0" y="1196752"/>
          <a:ext cx="4762872" cy="4954364"/>
        </p:xfrm>
        <a:graphic>
          <a:graphicData uri="http://schemas.openxmlformats.org/drawingml/2006/chart">
            <c:chart xmlns:c="http://schemas.openxmlformats.org/drawingml/2006/chart" xmlns:r="http://schemas.openxmlformats.org/officeDocument/2006/relationships" r:id="rId2"/>
          </a:graphicData>
        </a:graphic>
      </p:graphicFrame>
      <p:sp>
        <p:nvSpPr>
          <p:cNvPr id="5" name="日付プレースホルダ 4"/>
          <p:cNvSpPr>
            <a:spLocks noGrp="1"/>
          </p:cNvSpPr>
          <p:nvPr>
            <p:ph type="dt" sz="half" idx="10"/>
          </p:nvPr>
        </p:nvSpPr>
        <p:spPr/>
        <p:txBody>
          <a:bodyPr/>
          <a:lstStyle/>
          <a:p>
            <a:fld id="{18279925-4F30-4B43-9B66-1959BB0A6F77}" type="datetime1">
              <a:rPr kumimoji="1" lang="ja-JP" altLang="en-US" smtClean="0"/>
              <a:pPr/>
              <a:t>2010/10/28</a:t>
            </a:fld>
            <a:endParaRPr kumimoji="1" lang="ja-JP" altLang="en-US"/>
          </a:p>
        </p:txBody>
      </p:sp>
      <p:sp>
        <p:nvSpPr>
          <p:cNvPr id="7" name="スライド番号プレースホルダ 6"/>
          <p:cNvSpPr>
            <a:spLocks noGrp="1"/>
          </p:cNvSpPr>
          <p:nvPr>
            <p:ph type="sldNum" sz="quarter" idx="12"/>
          </p:nvPr>
        </p:nvSpPr>
        <p:spPr/>
        <p:txBody>
          <a:bodyPr/>
          <a:lstStyle/>
          <a:p>
            <a:fld id="{77508BC6-2A8D-40CB-9D02-514F22E11EDD}" type="slidenum">
              <a:rPr kumimoji="1" lang="ja-JP" altLang="en-US" smtClean="0"/>
              <a:pPr/>
              <a:t>17</a:t>
            </a:fld>
            <a:endParaRPr kumimoji="1" lang="ja-JP" altLang="en-US"/>
          </a:p>
        </p:txBody>
      </p:sp>
      <p:sp>
        <p:nvSpPr>
          <p:cNvPr id="8" name="フッター プレースホルダ 7"/>
          <p:cNvSpPr>
            <a:spLocks noGrp="1"/>
          </p:cNvSpPr>
          <p:nvPr>
            <p:ph type="ftr" sz="quarter" idx="11"/>
          </p:nvPr>
        </p:nvSpPr>
        <p:spPr/>
        <p:txBody>
          <a:bodyPr/>
          <a:lstStyle/>
          <a:p>
            <a:r>
              <a:rPr kumimoji="1" lang="zh-CN" altLang="en-US" smtClean="0"/>
              <a:t>熊本県立大学公共政策研究室</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Ⅰ.</a:t>
            </a:r>
            <a:r>
              <a:rPr kumimoji="1" lang="ja-JP" altLang="en-US" dirty="0" smtClean="0"/>
              <a:t>八代市本町商店街の概要</a:t>
            </a:r>
            <a:endParaRPr kumimoji="1" lang="ja-JP" altLang="en-US" dirty="0"/>
          </a:p>
        </p:txBody>
      </p:sp>
      <p:sp>
        <p:nvSpPr>
          <p:cNvPr id="5" name="コンテンツ プレースホルダ 4"/>
          <p:cNvSpPr>
            <a:spLocks noGrp="1"/>
          </p:cNvSpPr>
          <p:nvPr>
            <p:ph sz="quarter" idx="2"/>
          </p:nvPr>
        </p:nvSpPr>
        <p:spPr>
          <a:xfrm>
            <a:off x="457200" y="1444294"/>
            <a:ext cx="4040188" cy="4721010"/>
          </a:xfrm>
        </p:spPr>
        <p:txBody>
          <a:bodyPr/>
          <a:lstStyle/>
          <a:p>
            <a:r>
              <a:rPr lang="ja-JP" altLang="en-US" sz="2600" dirty="0" smtClean="0"/>
              <a:t>城下町として発展</a:t>
            </a:r>
            <a:endParaRPr lang="en-US" altLang="ja-JP" sz="2600" dirty="0" smtClean="0"/>
          </a:p>
          <a:p>
            <a:endParaRPr lang="en-US" altLang="ja-JP" sz="2600" dirty="0" smtClean="0"/>
          </a:p>
          <a:p>
            <a:r>
              <a:rPr lang="ja-JP" altLang="en-US" sz="2600" dirty="0" smtClean="0"/>
              <a:t>店舗数：約</a:t>
            </a:r>
            <a:r>
              <a:rPr lang="en-US" altLang="ja-JP" sz="2600" dirty="0" smtClean="0"/>
              <a:t>150</a:t>
            </a:r>
          </a:p>
          <a:p>
            <a:r>
              <a:rPr kumimoji="1" lang="ja-JP" altLang="en-US" sz="2600" dirty="0" smtClean="0"/>
              <a:t>空き店舗率：</a:t>
            </a:r>
            <a:r>
              <a:rPr kumimoji="1" lang="en-US" altLang="ja-JP" sz="2600" dirty="0" smtClean="0"/>
              <a:t>21.9</a:t>
            </a:r>
            <a:r>
              <a:rPr kumimoji="1" lang="ja-JP" altLang="en-US" sz="2600" dirty="0" smtClean="0"/>
              <a:t>％</a:t>
            </a:r>
            <a:endParaRPr kumimoji="1" lang="en-US" altLang="ja-JP" sz="2600" dirty="0" smtClean="0"/>
          </a:p>
          <a:p>
            <a:endParaRPr lang="en-US" altLang="ja-JP" sz="2600" dirty="0" smtClean="0"/>
          </a:p>
          <a:p>
            <a:r>
              <a:rPr lang="en-US" altLang="ja-JP" sz="2600" dirty="0" smtClean="0"/>
              <a:t>H16,17</a:t>
            </a:r>
            <a:r>
              <a:rPr lang="ja-JP" altLang="en-US" sz="2600" dirty="0" smtClean="0"/>
              <a:t>年</a:t>
            </a:r>
            <a:endParaRPr lang="en-US" altLang="ja-JP" sz="2600" dirty="0" smtClean="0"/>
          </a:p>
          <a:p>
            <a:pPr>
              <a:buNone/>
            </a:pPr>
            <a:r>
              <a:rPr kumimoji="1" lang="ja-JP" altLang="en-US" sz="2600" dirty="0" smtClean="0"/>
              <a:t>　郊外大型店</a:t>
            </a:r>
            <a:r>
              <a:rPr kumimoji="1" lang="en-US" altLang="ja-JP" sz="2600" dirty="0" smtClean="0"/>
              <a:t>2</a:t>
            </a:r>
            <a:r>
              <a:rPr kumimoji="1" lang="ja-JP" altLang="en-US" sz="2600" dirty="0" smtClean="0"/>
              <a:t>店舗開店</a:t>
            </a:r>
            <a:endParaRPr kumimoji="1" lang="en-US" altLang="ja-JP" sz="2600" dirty="0" smtClean="0"/>
          </a:p>
          <a:p>
            <a:r>
              <a:rPr lang="ja-JP" altLang="en-US" sz="2600" dirty="0" smtClean="0"/>
              <a:t>生活拠点は郊外へ</a:t>
            </a:r>
            <a:r>
              <a:rPr lang="en-US" altLang="ja-JP" sz="2600" dirty="0" smtClean="0"/>
              <a:t>…</a:t>
            </a:r>
            <a:endParaRPr kumimoji="1" lang="en-US" altLang="ja-JP" sz="2600" dirty="0" smtClean="0"/>
          </a:p>
          <a:p>
            <a:endParaRPr lang="en-US" altLang="ja-JP" dirty="0" smtClean="0"/>
          </a:p>
          <a:p>
            <a:endParaRPr kumimoji="1" lang="en-US" altLang="ja-JP" dirty="0" smtClean="0"/>
          </a:p>
        </p:txBody>
      </p:sp>
      <p:pic>
        <p:nvPicPr>
          <p:cNvPr id="11" name="コンテンツ プレースホルダ 10" descr="5881859_75278667_23large.jpg"/>
          <p:cNvPicPr>
            <a:picLocks noGrp="1" noChangeAspect="1"/>
          </p:cNvPicPr>
          <p:nvPr>
            <p:ph sz="quarter" idx="4"/>
          </p:nvPr>
        </p:nvPicPr>
        <p:blipFill>
          <a:blip r:embed="rId3" cstate="print"/>
          <a:stretch>
            <a:fillRect/>
          </a:stretch>
        </p:blipFill>
        <p:spPr>
          <a:xfrm>
            <a:off x="4860032" y="1484784"/>
            <a:ext cx="3792423" cy="4680520"/>
          </a:xfrm>
        </p:spPr>
      </p:pic>
      <p:sp>
        <p:nvSpPr>
          <p:cNvPr id="7" name="日付プレースホルダ 6"/>
          <p:cNvSpPr>
            <a:spLocks noGrp="1"/>
          </p:cNvSpPr>
          <p:nvPr>
            <p:ph type="dt" sz="half" idx="10"/>
          </p:nvPr>
        </p:nvSpPr>
        <p:spPr/>
        <p:txBody>
          <a:bodyPr/>
          <a:lstStyle/>
          <a:p>
            <a:fld id="{4BBE3A0B-E7AF-4FAC-98AD-5D492BCA2EA0}" type="datetime1">
              <a:rPr kumimoji="1" lang="ja-JP" altLang="en-US" smtClean="0"/>
              <a:pPr/>
              <a:t>2010/10/28</a:t>
            </a:fld>
            <a:endParaRPr kumimoji="1" lang="ja-JP" altLang="en-US"/>
          </a:p>
        </p:txBody>
      </p:sp>
      <p:sp>
        <p:nvSpPr>
          <p:cNvPr id="8" name="フッター プレースホルダ 7"/>
          <p:cNvSpPr>
            <a:spLocks noGrp="1"/>
          </p:cNvSpPr>
          <p:nvPr>
            <p:ph type="ftr" sz="quarter" idx="11"/>
          </p:nvPr>
        </p:nvSpPr>
        <p:spPr/>
        <p:txBody>
          <a:bodyPr/>
          <a:lstStyle/>
          <a:p>
            <a:r>
              <a:rPr kumimoji="1" lang="zh-CN" altLang="en-US" smtClean="0"/>
              <a:t>熊本県立大学公共政策研究室</a:t>
            </a:r>
            <a:endParaRPr kumimoji="1" lang="ja-JP" altLang="en-US"/>
          </a:p>
        </p:txBody>
      </p:sp>
      <p:sp>
        <p:nvSpPr>
          <p:cNvPr id="9" name="スライド番号プレースホルダ 8"/>
          <p:cNvSpPr>
            <a:spLocks noGrp="1"/>
          </p:cNvSpPr>
          <p:nvPr>
            <p:ph type="sldNum" sz="quarter" idx="12"/>
          </p:nvPr>
        </p:nvSpPr>
        <p:spPr/>
        <p:txBody>
          <a:bodyPr/>
          <a:lstStyle/>
          <a:p>
            <a:fld id="{77508BC6-2A8D-40CB-9D02-514F22E11EDD}" type="slidenum">
              <a:rPr kumimoji="1" lang="ja-JP" altLang="en-US" smtClean="0"/>
              <a:pPr/>
              <a:t>2</a:t>
            </a:fld>
            <a:endParaRPr kumimoji="1" lang="ja-JP" altLang="en-US"/>
          </a:p>
        </p:txBody>
      </p:sp>
      <p:pic>
        <p:nvPicPr>
          <p:cNvPr id="10" name="図 9" descr="通行量減少.jpg"/>
          <p:cNvPicPr>
            <a:picLocks noChangeAspect="1"/>
          </p:cNvPicPr>
          <p:nvPr/>
        </p:nvPicPr>
        <p:blipFill>
          <a:blip r:embed="rId4" cstate="print"/>
          <a:stretch>
            <a:fillRect/>
          </a:stretch>
        </p:blipFill>
        <p:spPr>
          <a:xfrm>
            <a:off x="5004048" y="1196752"/>
            <a:ext cx="3528392" cy="5254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7" presetClass="entr" presetSubtype="0" fill="hold"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1000"/>
                                        <p:tgtEl>
                                          <p:spTgt spid="5">
                                            <p:txEl>
                                              <p:pRg st="6" end="6"/>
                                            </p:txEl>
                                          </p:spTgt>
                                        </p:tgtEl>
                                      </p:cBhvr>
                                    </p:animEffect>
                                    <p:anim calcmode="lin" valueType="num">
                                      <p:cBhvr>
                                        <p:cTn id="4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1000"/>
                                        <p:tgtEl>
                                          <p:spTgt spid="5">
                                            <p:txEl>
                                              <p:pRg st="7" end="7"/>
                                            </p:txEl>
                                          </p:spTgt>
                                        </p:tgtEl>
                                      </p:cBhvr>
                                    </p:animEffect>
                                    <p:anim calcmode="lin" valueType="num">
                                      <p:cBhvr>
                                        <p:cTn id="4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39" presetClass="entr" presetSubtype="0" accel="10000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fld id="{144C316F-DC0B-44CB-93AD-EB38741222ED}" type="datetime1">
              <a:rPr kumimoji="1" lang="ja-JP" altLang="en-US" smtClean="0"/>
              <a:pPr/>
              <a:t>2010/10/28</a:t>
            </a:fld>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熊本県立大学公共政策研究室</a:t>
            </a:r>
            <a:endParaRPr kumimoji="1" lang="ja-JP" altLang="en-US"/>
          </a:p>
        </p:txBody>
      </p:sp>
      <p:sp>
        <p:nvSpPr>
          <p:cNvPr id="5" name="スライド番号プレースホルダ 4"/>
          <p:cNvSpPr>
            <a:spLocks noGrp="1"/>
          </p:cNvSpPr>
          <p:nvPr>
            <p:ph type="sldNum" sz="quarter" idx="12"/>
          </p:nvPr>
        </p:nvSpPr>
        <p:spPr/>
        <p:txBody>
          <a:bodyPr/>
          <a:lstStyle/>
          <a:p>
            <a:fld id="{77508BC6-2A8D-40CB-9D02-514F22E11EDD}" type="slidenum">
              <a:rPr kumimoji="1" lang="ja-JP" altLang="en-US" smtClean="0"/>
              <a:pPr/>
              <a:t>3</a:t>
            </a:fld>
            <a:endParaRPr kumimoji="1" lang="ja-JP" altLang="en-US"/>
          </a:p>
        </p:txBody>
      </p:sp>
      <p:sp>
        <p:nvSpPr>
          <p:cNvPr id="3" name="タイトル 2"/>
          <p:cNvSpPr>
            <a:spLocks noGrp="1"/>
          </p:cNvSpPr>
          <p:nvPr>
            <p:ph type="title"/>
          </p:nvPr>
        </p:nvSpPr>
        <p:spPr/>
        <p:txBody>
          <a:bodyPr/>
          <a:lstStyle/>
          <a:p>
            <a:r>
              <a:rPr kumimoji="1" lang="ja-JP" altLang="en-US" dirty="0" smtClean="0"/>
              <a:t>アンケート概要</a:t>
            </a:r>
            <a:endParaRPr kumimoji="1" lang="ja-JP" altLang="en-US" dirty="0"/>
          </a:p>
        </p:txBody>
      </p:sp>
      <p:sp>
        <p:nvSpPr>
          <p:cNvPr id="2" name="コンテンツ プレースホルダ 1"/>
          <p:cNvSpPr>
            <a:spLocks noGrp="1"/>
          </p:cNvSpPr>
          <p:nvPr>
            <p:ph idx="4294967295"/>
          </p:nvPr>
        </p:nvSpPr>
        <p:spPr>
          <a:xfrm>
            <a:off x="0" y="1481138"/>
            <a:ext cx="8229600" cy="4525962"/>
          </a:xfrm>
        </p:spPr>
        <p:txBody>
          <a:bodyPr/>
          <a:lstStyle/>
          <a:p>
            <a:r>
              <a:rPr kumimoji="1" lang="ja-JP" altLang="en-US" dirty="0" smtClean="0"/>
              <a:t>目的</a:t>
            </a:r>
            <a:endParaRPr kumimoji="1" lang="en-US" altLang="ja-JP" dirty="0" smtClean="0"/>
          </a:p>
          <a:p>
            <a:pPr>
              <a:buNone/>
            </a:pPr>
            <a:r>
              <a:rPr lang="ja-JP" altLang="en-US" dirty="0" smtClean="0"/>
              <a:t>　中心市街地・郊外大型店の利用状況及び需要調査</a:t>
            </a:r>
            <a:endParaRPr kumimoji="1" lang="en-US" altLang="ja-JP" dirty="0" smtClean="0"/>
          </a:p>
          <a:p>
            <a:r>
              <a:rPr kumimoji="1" lang="ja-JP" altLang="en-US" dirty="0" smtClean="0"/>
              <a:t>対象</a:t>
            </a:r>
            <a:endParaRPr kumimoji="1" lang="en-US" altLang="ja-JP" dirty="0" smtClean="0"/>
          </a:p>
          <a:p>
            <a:pPr>
              <a:buNone/>
            </a:pPr>
            <a:r>
              <a:rPr lang="ja-JP" altLang="en-US" dirty="0" smtClean="0"/>
              <a:t>　県立八代高校・県立八代南高校生徒　</a:t>
            </a:r>
            <a:r>
              <a:rPr lang="en-US" altLang="ja-JP" dirty="0" smtClean="0"/>
              <a:t>348</a:t>
            </a:r>
            <a:r>
              <a:rPr lang="ja-JP" altLang="en-US" dirty="0" smtClean="0"/>
              <a:t>名</a:t>
            </a:r>
            <a:endParaRPr lang="en-US" altLang="ja-JP" dirty="0" smtClean="0"/>
          </a:p>
          <a:p>
            <a:pPr>
              <a:buNone/>
            </a:pPr>
            <a:r>
              <a:rPr lang="ja-JP" altLang="en-US" dirty="0" smtClean="0"/>
              <a:t>　一般成人（八代市在住又は通勤者）　</a:t>
            </a:r>
            <a:r>
              <a:rPr lang="en-US" altLang="ja-JP" dirty="0" smtClean="0"/>
              <a:t>74</a:t>
            </a:r>
            <a:r>
              <a:rPr lang="ja-JP" altLang="en-US" dirty="0" smtClean="0"/>
              <a:t>名</a:t>
            </a:r>
            <a:endParaRPr lang="en-US" altLang="ja-JP" dirty="0" smtClean="0"/>
          </a:p>
          <a:p>
            <a:r>
              <a:rPr kumimoji="1" lang="ja-JP" altLang="en-US" dirty="0" smtClean="0"/>
              <a:t>方法</a:t>
            </a:r>
            <a:endParaRPr kumimoji="1" lang="en-US" altLang="ja-JP" dirty="0" smtClean="0"/>
          </a:p>
          <a:p>
            <a:pPr>
              <a:buNone/>
            </a:pPr>
            <a:r>
              <a:rPr lang="ja-JP" altLang="en-US" dirty="0" smtClean="0"/>
              <a:t>　無記名式アンケート又はウェブアンケート</a:t>
            </a:r>
            <a:endParaRPr lang="en-US" altLang="ja-JP" dirty="0" smtClean="0"/>
          </a:p>
          <a:p>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F721E00-4CA2-4B54-84F8-AB8660DD562F}" type="datetime1">
              <a:rPr kumimoji="1" lang="ja-JP" altLang="en-US" smtClean="0"/>
              <a:pPr/>
              <a:t>2010/10/28</a:t>
            </a:fld>
            <a:endParaRPr kumimoji="1" lang="ja-JP" altLang="en-US"/>
          </a:p>
        </p:txBody>
      </p:sp>
      <p:sp>
        <p:nvSpPr>
          <p:cNvPr id="3" name="フッター プレースホルダ 2"/>
          <p:cNvSpPr>
            <a:spLocks noGrp="1"/>
          </p:cNvSpPr>
          <p:nvPr>
            <p:ph type="ftr" sz="quarter" idx="11"/>
          </p:nvPr>
        </p:nvSpPr>
        <p:spPr/>
        <p:txBody>
          <a:bodyPr/>
          <a:lstStyle/>
          <a:p>
            <a:r>
              <a:rPr kumimoji="1" lang="zh-CN" altLang="en-US" smtClean="0"/>
              <a:t>熊本県立大学公共政策研究室</a:t>
            </a:r>
            <a:endParaRPr kumimoji="1" lang="ja-JP" altLang="en-US"/>
          </a:p>
        </p:txBody>
      </p:sp>
      <p:sp>
        <p:nvSpPr>
          <p:cNvPr id="4" name="スライド番号プレースホルダ 3"/>
          <p:cNvSpPr>
            <a:spLocks noGrp="1"/>
          </p:cNvSpPr>
          <p:nvPr>
            <p:ph type="sldNum" sz="quarter" idx="12"/>
          </p:nvPr>
        </p:nvSpPr>
        <p:spPr/>
        <p:txBody>
          <a:bodyPr/>
          <a:lstStyle/>
          <a:p>
            <a:fld id="{77508BC6-2A8D-40CB-9D02-514F22E11EDD}" type="slidenum">
              <a:rPr kumimoji="1" lang="ja-JP" altLang="en-US" smtClean="0"/>
              <a:pPr/>
              <a:t>4</a:t>
            </a:fld>
            <a:endParaRPr kumimoji="1" lang="ja-JP" altLang="en-US"/>
          </a:p>
        </p:txBody>
      </p:sp>
      <p:sp>
        <p:nvSpPr>
          <p:cNvPr id="9" name="タイトル 8"/>
          <p:cNvSpPr>
            <a:spLocks noGrp="1"/>
          </p:cNvSpPr>
          <p:nvPr>
            <p:ph type="title"/>
          </p:nvPr>
        </p:nvSpPr>
        <p:spPr/>
        <p:txBody>
          <a:bodyPr/>
          <a:lstStyle/>
          <a:p>
            <a:r>
              <a:rPr kumimoji="1" lang="ja-JP" altLang="en-US" dirty="0" smtClean="0"/>
              <a:t>調査項目</a:t>
            </a:r>
            <a:endParaRPr kumimoji="1" lang="ja-JP" altLang="en-US" dirty="0"/>
          </a:p>
        </p:txBody>
      </p:sp>
      <p:sp>
        <p:nvSpPr>
          <p:cNvPr id="10" name="コンテンツ プレースホルダ 9"/>
          <p:cNvSpPr>
            <a:spLocks noGrp="1"/>
          </p:cNvSpPr>
          <p:nvPr>
            <p:ph idx="4294967295"/>
          </p:nvPr>
        </p:nvSpPr>
        <p:spPr>
          <a:xfrm>
            <a:off x="0" y="1481138"/>
            <a:ext cx="8229600" cy="4525962"/>
          </a:xfrm>
        </p:spPr>
        <p:txBody>
          <a:bodyPr/>
          <a:lstStyle/>
          <a:p>
            <a:r>
              <a:rPr kumimoji="1" lang="ja-JP" altLang="en-US" dirty="0" smtClean="0"/>
              <a:t>本町商店街・郊外大型店舗を日頃から利用するか</a:t>
            </a:r>
            <a:endParaRPr lang="en-US" altLang="ja-JP" dirty="0" smtClean="0"/>
          </a:p>
          <a:p>
            <a:pPr>
              <a:buNone/>
            </a:pPr>
            <a:r>
              <a:rPr lang="ja-JP" altLang="en-US" dirty="0" smtClean="0"/>
              <a:t>　　　⇒利用する・しない理由は何か</a:t>
            </a:r>
            <a:endParaRPr lang="en-US" altLang="ja-JP" dirty="0" smtClean="0"/>
          </a:p>
          <a:p>
            <a:endParaRPr lang="en-US" altLang="ja-JP" dirty="0" smtClean="0"/>
          </a:p>
          <a:p>
            <a:r>
              <a:rPr lang="ja-JP" altLang="en-US" dirty="0" smtClean="0"/>
              <a:t>本町商店街</a:t>
            </a:r>
            <a:r>
              <a:rPr kumimoji="1" lang="ja-JP" altLang="en-US" dirty="0" smtClean="0"/>
              <a:t>活性化のための改善点は何か</a:t>
            </a:r>
            <a:endParaRPr kumimoji="1" lang="en-US" altLang="ja-JP" dirty="0" smtClean="0"/>
          </a:p>
          <a:p>
            <a:endParaRPr kumimoji="1" lang="en-US" altLang="ja-JP" dirty="0" smtClean="0"/>
          </a:p>
          <a:p>
            <a:r>
              <a:rPr lang="ja-JP" altLang="en-US" dirty="0" smtClean="0"/>
              <a:t>本町商店街にあれば嬉しい施設</a:t>
            </a:r>
            <a:endParaRPr lang="en-US" altLang="ja-JP" dirty="0" smtClean="0"/>
          </a:p>
          <a:p>
            <a:endParaRPr lang="en-US" altLang="ja-JP" dirty="0" smtClean="0"/>
          </a:p>
          <a:p>
            <a:r>
              <a:rPr kumimoji="1" lang="ja-JP" altLang="en-US" dirty="0" smtClean="0"/>
              <a:t>駐車場の改善希望点（成人のみ）</a:t>
            </a:r>
            <a:endParaRPr kumimoji="1" lang="en-US" altLang="ja-JP" dirty="0" smtClean="0"/>
          </a:p>
        </p:txBody>
      </p:sp>
      <p:pic>
        <p:nvPicPr>
          <p:cNvPr id="12" name="図 11" descr="集計中.jpg"/>
          <p:cNvPicPr>
            <a:picLocks noChangeAspect="1"/>
          </p:cNvPicPr>
          <p:nvPr/>
        </p:nvPicPr>
        <p:blipFill>
          <a:blip r:embed="rId3" cstate="print"/>
          <a:stretch>
            <a:fillRect/>
          </a:stretch>
        </p:blipFill>
        <p:spPr>
          <a:xfrm>
            <a:off x="5529381" y="4159945"/>
            <a:ext cx="3614619" cy="269805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Autofit/>
          </a:bodyPr>
          <a:lstStyle/>
          <a:p>
            <a:r>
              <a:rPr lang="ja-JP" altLang="en-US" sz="2800" dirty="0" smtClean="0"/>
              <a:t>中心市街地の改善点は何だと思いますか？</a:t>
            </a:r>
            <a:endParaRPr kumimoji="1" lang="ja-JP" altLang="en-US" sz="2800" dirty="0"/>
          </a:p>
        </p:txBody>
      </p:sp>
      <p:sp>
        <p:nvSpPr>
          <p:cNvPr id="7" name="テキスト ボックス 6"/>
          <p:cNvSpPr txBox="1"/>
          <p:nvPr/>
        </p:nvSpPr>
        <p:spPr>
          <a:xfrm>
            <a:off x="1043608" y="1556792"/>
            <a:ext cx="2664296" cy="523220"/>
          </a:xfrm>
          <a:prstGeom prst="rect">
            <a:avLst/>
          </a:prstGeom>
          <a:noFill/>
          <a:ln>
            <a:solidFill>
              <a:schemeClr val="accent1"/>
            </a:solidFill>
          </a:ln>
        </p:spPr>
        <p:txBody>
          <a:bodyPr wrap="square" rtlCol="0">
            <a:spAutoFit/>
          </a:bodyPr>
          <a:lstStyle/>
          <a:p>
            <a:pPr algn="ctr"/>
            <a:r>
              <a:rPr lang="ja-JP" altLang="en-US" sz="2800" dirty="0" smtClean="0"/>
              <a:t>高校生</a:t>
            </a:r>
            <a:endParaRPr kumimoji="1" lang="ja-JP" altLang="en-US" sz="2800" dirty="0"/>
          </a:p>
        </p:txBody>
      </p:sp>
      <p:sp>
        <p:nvSpPr>
          <p:cNvPr id="8" name="テキスト ボックス 7"/>
          <p:cNvSpPr txBox="1"/>
          <p:nvPr/>
        </p:nvSpPr>
        <p:spPr>
          <a:xfrm>
            <a:off x="5364088" y="1556792"/>
            <a:ext cx="2664296" cy="523220"/>
          </a:xfrm>
          <a:prstGeom prst="rect">
            <a:avLst/>
          </a:prstGeom>
          <a:noFill/>
          <a:ln>
            <a:solidFill>
              <a:schemeClr val="accent1"/>
            </a:solidFill>
          </a:ln>
        </p:spPr>
        <p:txBody>
          <a:bodyPr wrap="square" rtlCol="0">
            <a:spAutoFit/>
          </a:bodyPr>
          <a:lstStyle/>
          <a:p>
            <a:pPr algn="ctr"/>
            <a:r>
              <a:rPr lang="ja-JP" altLang="en-US" sz="2800" dirty="0"/>
              <a:t>成人</a:t>
            </a:r>
            <a:endParaRPr kumimoji="1" lang="ja-JP" altLang="en-US" sz="2800" dirty="0"/>
          </a:p>
        </p:txBody>
      </p:sp>
      <p:sp>
        <p:nvSpPr>
          <p:cNvPr id="9" name="日付プレースホルダ 8"/>
          <p:cNvSpPr>
            <a:spLocks noGrp="1"/>
          </p:cNvSpPr>
          <p:nvPr>
            <p:ph type="dt" sz="half" idx="10"/>
          </p:nvPr>
        </p:nvSpPr>
        <p:spPr/>
        <p:txBody>
          <a:bodyPr/>
          <a:lstStyle/>
          <a:p>
            <a:fld id="{0BD5E465-6E93-4D05-A94D-D2CA51A4A5E1}" type="datetime1">
              <a:rPr kumimoji="1" lang="ja-JP" altLang="en-US" smtClean="0"/>
              <a:pPr/>
              <a:t>2010/10/28</a:t>
            </a:fld>
            <a:endParaRPr kumimoji="1" lang="ja-JP" altLang="en-US"/>
          </a:p>
        </p:txBody>
      </p:sp>
      <p:sp>
        <p:nvSpPr>
          <p:cNvPr id="10" name="スライド番号プレースホルダ 9"/>
          <p:cNvSpPr>
            <a:spLocks noGrp="1"/>
          </p:cNvSpPr>
          <p:nvPr>
            <p:ph type="sldNum" sz="quarter" idx="12"/>
          </p:nvPr>
        </p:nvSpPr>
        <p:spPr/>
        <p:txBody>
          <a:bodyPr/>
          <a:lstStyle/>
          <a:p>
            <a:fld id="{77508BC6-2A8D-40CB-9D02-514F22E11EDD}" type="slidenum">
              <a:rPr kumimoji="1" lang="ja-JP" altLang="en-US" smtClean="0"/>
              <a:pPr/>
              <a:t>5</a:t>
            </a:fld>
            <a:endParaRPr kumimoji="1" lang="ja-JP" altLang="en-US"/>
          </a:p>
        </p:txBody>
      </p:sp>
      <p:sp>
        <p:nvSpPr>
          <p:cNvPr id="11" name="フッター プレースホルダ 10"/>
          <p:cNvSpPr>
            <a:spLocks noGrp="1"/>
          </p:cNvSpPr>
          <p:nvPr>
            <p:ph type="ftr" sz="quarter" idx="11"/>
          </p:nvPr>
        </p:nvSpPr>
        <p:spPr/>
        <p:txBody>
          <a:bodyPr/>
          <a:lstStyle/>
          <a:p>
            <a:r>
              <a:rPr kumimoji="1" lang="zh-CN" altLang="en-US" smtClean="0"/>
              <a:t>熊本県立大学公共政策研究室</a:t>
            </a:r>
            <a:endParaRPr kumimoji="1" lang="ja-JP" altLang="en-US"/>
          </a:p>
        </p:txBody>
      </p:sp>
      <p:graphicFrame>
        <p:nvGraphicFramePr>
          <p:cNvPr id="13" name="コンテンツ プレースホルダ 12"/>
          <p:cNvGraphicFramePr>
            <a:graphicFrameLocks noGrp="1"/>
          </p:cNvGraphicFramePr>
          <p:nvPr>
            <p:ph sz="half" idx="1"/>
          </p:nvPr>
        </p:nvGraphicFramePr>
        <p:xfrm>
          <a:off x="395536" y="2060848"/>
          <a:ext cx="4038600" cy="4525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コンテンツ プレースホルダ 14"/>
          <p:cNvGraphicFramePr>
            <a:graphicFrameLocks noGrp="1"/>
          </p:cNvGraphicFramePr>
          <p:nvPr>
            <p:ph sz="half" idx="2"/>
          </p:nvPr>
        </p:nvGraphicFramePr>
        <p:xfrm>
          <a:off x="4716016" y="2060848"/>
          <a:ext cx="4038600" cy="45259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コンテンツ プレースホルダ 10"/>
          <p:cNvGraphicFramePr>
            <a:graphicFrameLocks noGrp="1"/>
          </p:cNvGraphicFramePr>
          <p:nvPr>
            <p:ph sz="half" idx="1"/>
          </p:nvPr>
        </p:nvGraphicFramePr>
        <p:xfrm>
          <a:off x="395536" y="1052736"/>
          <a:ext cx="4038600" cy="4540152"/>
        </p:xfrm>
        <a:graphic>
          <a:graphicData uri="http://schemas.openxmlformats.org/drawingml/2006/table">
            <a:tbl>
              <a:tblPr firstCol="1" bandRow="1">
                <a:tableStyleId>{5940675A-B579-460E-94D1-54222C63F5DA}</a:tableStyleId>
              </a:tblPr>
              <a:tblGrid>
                <a:gridCol w="2019300"/>
                <a:gridCol w="2019300"/>
              </a:tblGrid>
              <a:tr h="567519">
                <a:tc>
                  <a:txBody>
                    <a:bodyPr/>
                    <a:lstStyle/>
                    <a:p>
                      <a:r>
                        <a:rPr kumimoji="1" lang="ja-JP" altLang="en-US" sz="2400" dirty="0" smtClean="0"/>
                        <a:t>店の種類</a:t>
                      </a:r>
                      <a:endParaRPr kumimoji="1" lang="ja-JP" altLang="en-US" sz="2400" b="1" dirty="0"/>
                    </a:p>
                  </a:txBody>
                  <a:tcPr/>
                </a:tc>
                <a:tc>
                  <a:txBody>
                    <a:bodyPr/>
                    <a:lstStyle/>
                    <a:p>
                      <a:r>
                        <a:rPr kumimoji="1" lang="en-US" altLang="ja-JP" sz="2400" dirty="0" smtClean="0"/>
                        <a:t>34%</a:t>
                      </a:r>
                      <a:endParaRPr kumimoji="1" lang="ja-JP" altLang="en-US" sz="2400" b="1" dirty="0"/>
                    </a:p>
                  </a:txBody>
                  <a:tcPr/>
                </a:tc>
              </a:tr>
              <a:tr h="567519">
                <a:tc>
                  <a:txBody>
                    <a:bodyPr/>
                    <a:lstStyle/>
                    <a:p>
                      <a:r>
                        <a:rPr kumimoji="1" lang="ja-JP" altLang="en-US" sz="2400" dirty="0" smtClean="0"/>
                        <a:t>雰囲気</a:t>
                      </a:r>
                      <a:endParaRPr kumimoji="1" lang="ja-JP" altLang="en-US" sz="2400" b="1" dirty="0"/>
                    </a:p>
                  </a:txBody>
                  <a:tcPr/>
                </a:tc>
                <a:tc>
                  <a:txBody>
                    <a:bodyPr/>
                    <a:lstStyle/>
                    <a:p>
                      <a:r>
                        <a:rPr kumimoji="1" lang="en-US" altLang="ja-JP" sz="2400" dirty="0" smtClean="0"/>
                        <a:t>24%</a:t>
                      </a:r>
                      <a:endParaRPr kumimoji="1" lang="ja-JP" altLang="en-US" sz="2400" b="1" dirty="0"/>
                    </a:p>
                  </a:txBody>
                  <a:tcPr/>
                </a:tc>
              </a:tr>
              <a:tr h="567519">
                <a:tc>
                  <a:txBody>
                    <a:bodyPr/>
                    <a:lstStyle/>
                    <a:p>
                      <a:r>
                        <a:rPr kumimoji="1" lang="ja-JP" altLang="en-US" sz="2400" dirty="0" smtClean="0"/>
                        <a:t>イベント</a:t>
                      </a:r>
                      <a:endParaRPr kumimoji="1" lang="ja-JP" altLang="en-US" sz="2400" b="1" dirty="0"/>
                    </a:p>
                  </a:txBody>
                  <a:tcPr/>
                </a:tc>
                <a:tc>
                  <a:txBody>
                    <a:bodyPr/>
                    <a:lstStyle/>
                    <a:p>
                      <a:r>
                        <a:rPr kumimoji="1" lang="en-US" altLang="ja-JP" sz="2400" dirty="0" smtClean="0"/>
                        <a:t>14%</a:t>
                      </a:r>
                    </a:p>
                  </a:txBody>
                  <a:tcPr/>
                </a:tc>
              </a:tr>
              <a:tr h="567519">
                <a:tc>
                  <a:txBody>
                    <a:bodyPr/>
                    <a:lstStyle/>
                    <a:p>
                      <a:r>
                        <a:rPr kumimoji="1" lang="ja-JP" altLang="en-US" sz="2400" dirty="0" smtClean="0"/>
                        <a:t>利便性</a:t>
                      </a:r>
                      <a:endParaRPr kumimoji="1" lang="ja-JP" altLang="en-US" sz="2400" b="1" dirty="0"/>
                    </a:p>
                  </a:txBody>
                  <a:tcPr/>
                </a:tc>
                <a:tc>
                  <a:txBody>
                    <a:bodyPr/>
                    <a:lstStyle/>
                    <a:p>
                      <a:r>
                        <a:rPr kumimoji="1" lang="en-US" altLang="ja-JP" sz="2400" dirty="0" smtClean="0"/>
                        <a:t>11%</a:t>
                      </a:r>
                      <a:endParaRPr kumimoji="1" lang="ja-JP" altLang="en-US" sz="2400" b="1" dirty="0"/>
                    </a:p>
                  </a:txBody>
                  <a:tcPr/>
                </a:tc>
              </a:tr>
              <a:tr h="567519">
                <a:tc>
                  <a:txBody>
                    <a:bodyPr/>
                    <a:lstStyle/>
                    <a:p>
                      <a:r>
                        <a:rPr kumimoji="1" lang="ja-JP" altLang="en-US" sz="2400" dirty="0" smtClean="0"/>
                        <a:t>ブランド力</a:t>
                      </a:r>
                      <a:endParaRPr kumimoji="1" lang="ja-JP" altLang="en-US" sz="2400" b="1" dirty="0"/>
                    </a:p>
                  </a:txBody>
                  <a:tcPr/>
                </a:tc>
                <a:tc>
                  <a:txBody>
                    <a:bodyPr/>
                    <a:lstStyle/>
                    <a:p>
                      <a:r>
                        <a:rPr kumimoji="1" lang="en-US" altLang="ja-JP" sz="2400" dirty="0" smtClean="0"/>
                        <a:t>9%</a:t>
                      </a:r>
                      <a:endParaRPr kumimoji="1" lang="ja-JP" altLang="en-US" sz="2400" b="1" dirty="0"/>
                    </a:p>
                  </a:txBody>
                  <a:tcPr/>
                </a:tc>
              </a:tr>
              <a:tr h="567519">
                <a:tc>
                  <a:txBody>
                    <a:bodyPr/>
                    <a:lstStyle/>
                    <a:p>
                      <a:r>
                        <a:rPr kumimoji="1" lang="ja-JP" altLang="en-US" sz="2400" dirty="0" smtClean="0"/>
                        <a:t>交通アクセス</a:t>
                      </a:r>
                      <a:endParaRPr kumimoji="1" lang="ja-JP" altLang="en-US" sz="2400" b="1" dirty="0"/>
                    </a:p>
                  </a:txBody>
                  <a:tcPr/>
                </a:tc>
                <a:tc>
                  <a:txBody>
                    <a:bodyPr/>
                    <a:lstStyle/>
                    <a:p>
                      <a:r>
                        <a:rPr kumimoji="1" lang="en-US" altLang="ja-JP" sz="2400" dirty="0" smtClean="0"/>
                        <a:t>4%</a:t>
                      </a:r>
                      <a:endParaRPr kumimoji="1" lang="ja-JP" altLang="en-US" sz="2400" b="1" dirty="0"/>
                    </a:p>
                  </a:txBody>
                  <a:tcPr/>
                </a:tc>
              </a:tr>
              <a:tr h="567519">
                <a:tc>
                  <a:txBody>
                    <a:bodyPr/>
                    <a:lstStyle/>
                    <a:p>
                      <a:r>
                        <a:rPr kumimoji="1" lang="ja-JP" altLang="en-US" sz="2400" dirty="0" smtClean="0"/>
                        <a:t>外部との連携</a:t>
                      </a:r>
                      <a:endParaRPr kumimoji="1" lang="ja-JP" altLang="en-US" sz="2400" b="1" dirty="0"/>
                    </a:p>
                  </a:txBody>
                  <a:tcPr/>
                </a:tc>
                <a:tc>
                  <a:txBody>
                    <a:bodyPr/>
                    <a:lstStyle/>
                    <a:p>
                      <a:r>
                        <a:rPr kumimoji="1" lang="en-US" altLang="ja-JP" sz="2400" dirty="0" smtClean="0"/>
                        <a:t>3%</a:t>
                      </a:r>
                      <a:endParaRPr kumimoji="1" lang="ja-JP" altLang="en-US" sz="2400" b="1" dirty="0"/>
                    </a:p>
                  </a:txBody>
                  <a:tcPr/>
                </a:tc>
              </a:tr>
              <a:tr h="567519">
                <a:tc>
                  <a:txBody>
                    <a:bodyPr/>
                    <a:lstStyle/>
                    <a:p>
                      <a:r>
                        <a:rPr kumimoji="1" lang="ja-JP" altLang="en-US" sz="2400" dirty="0" smtClean="0"/>
                        <a:t>その他</a:t>
                      </a:r>
                      <a:endParaRPr kumimoji="1" lang="ja-JP" altLang="en-US" sz="2400" b="1" dirty="0"/>
                    </a:p>
                  </a:txBody>
                  <a:tcPr/>
                </a:tc>
                <a:tc>
                  <a:txBody>
                    <a:bodyPr/>
                    <a:lstStyle/>
                    <a:p>
                      <a:r>
                        <a:rPr kumimoji="1" lang="en-US" altLang="ja-JP" sz="2400" dirty="0" smtClean="0"/>
                        <a:t>1%</a:t>
                      </a:r>
                      <a:endParaRPr kumimoji="1" lang="ja-JP" altLang="en-US" sz="2400" b="1" dirty="0"/>
                    </a:p>
                  </a:txBody>
                  <a:tcPr/>
                </a:tc>
              </a:tr>
            </a:tbl>
          </a:graphicData>
        </a:graphic>
      </p:graphicFrame>
      <p:graphicFrame>
        <p:nvGraphicFramePr>
          <p:cNvPr id="4" name="コンテンツ プレースホルダ 3"/>
          <p:cNvGraphicFramePr>
            <a:graphicFrameLocks noGrp="1"/>
          </p:cNvGraphicFramePr>
          <p:nvPr>
            <p:ph sz="half" idx="2"/>
          </p:nvPr>
        </p:nvGraphicFramePr>
        <p:xfrm>
          <a:off x="4572000" y="1052736"/>
          <a:ext cx="4038600" cy="4536504"/>
        </p:xfrm>
        <a:graphic>
          <a:graphicData uri="http://schemas.openxmlformats.org/drawingml/2006/table">
            <a:tbl>
              <a:tblPr firstCol="1" bandRow="1">
                <a:tableStyleId>{5940675A-B579-460E-94D1-54222C63F5DA}</a:tableStyleId>
              </a:tblPr>
              <a:tblGrid>
                <a:gridCol w="2019300"/>
                <a:gridCol w="2019300"/>
              </a:tblGrid>
              <a:tr h="567063">
                <a:tc>
                  <a:txBody>
                    <a:bodyPr/>
                    <a:lstStyle/>
                    <a:p>
                      <a:r>
                        <a:rPr kumimoji="1" lang="ja-JP" altLang="en-US" sz="2400" dirty="0" smtClean="0"/>
                        <a:t>店の種類</a:t>
                      </a:r>
                      <a:endParaRPr kumimoji="1" lang="ja-JP" altLang="en-US" sz="2400" b="1" dirty="0"/>
                    </a:p>
                  </a:txBody>
                  <a:tcPr/>
                </a:tc>
                <a:tc>
                  <a:txBody>
                    <a:bodyPr/>
                    <a:lstStyle/>
                    <a:p>
                      <a:r>
                        <a:rPr kumimoji="1" lang="en-US" altLang="ja-JP" sz="2400" dirty="0" smtClean="0"/>
                        <a:t>24%</a:t>
                      </a:r>
                      <a:endParaRPr kumimoji="1" lang="ja-JP" altLang="en-US" sz="2400" dirty="0"/>
                    </a:p>
                  </a:txBody>
                  <a:tcPr/>
                </a:tc>
              </a:tr>
              <a:tr h="567063">
                <a:tc>
                  <a:txBody>
                    <a:bodyPr/>
                    <a:lstStyle/>
                    <a:p>
                      <a:r>
                        <a:rPr lang="ja-JP" altLang="en-US" sz="2400" dirty="0" smtClean="0"/>
                        <a:t>利便性</a:t>
                      </a:r>
                      <a:endParaRPr lang="ja-JP" altLang="en-US" sz="2400" dirty="0"/>
                    </a:p>
                  </a:txBody>
                  <a:tcPr/>
                </a:tc>
                <a:tc>
                  <a:txBody>
                    <a:bodyPr/>
                    <a:lstStyle/>
                    <a:p>
                      <a:r>
                        <a:rPr kumimoji="1" lang="en-US" altLang="ja-JP" sz="2400" dirty="0" smtClean="0"/>
                        <a:t>19%</a:t>
                      </a:r>
                      <a:endParaRPr kumimoji="1" lang="ja-JP" altLang="en-US" sz="2400" dirty="0"/>
                    </a:p>
                  </a:txBody>
                  <a:tcPr/>
                </a:tc>
              </a:tr>
              <a:tr h="567063">
                <a:tc>
                  <a:txBody>
                    <a:bodyPr/>
                    <a:lstStyle/>
                    <a:p>
                      <a:r>
                        <a:rPr lang="ja-JP" altLang="en-US" sz="2400" dirty="0" smtClean="0"/>
                        <a:t>交通アクセス</a:t>
                      </a:r>
                      <a:endParaRPr lang="ja-JP" altLang="en-US" sz="2400" dirty="0"/>
                    </a:p>
                  </a:txBody>
                  <a:tcPr/>
                </a:tc>
                <a:tc>
                  <a:txBody>
                    <a:bodyPr/>
                    <a:lstStyle/>
                    <a:p>
                      <a:r>
                        <a:rPr kumimoji="1" lang="en-US" altLang="ja-JP" sz="2400" dirty="0" smtClean="0"/>
                        <a:t>17%</a:t>
                      </a:r>
                    </a:p>
                  </a:txBody>
                  <a:tcPr/>
                </a:tc>
              </a:tr>
              <a:tr h="567063">
                <a:tc>
                  <a:txBody>
                    <a:bodyPr/>
                    <a:lstStyle/>
                    <a:p>
                      <a:r>
                        <a:rPr lang="ja-JP" altLang="en-US" sz="2400" dirty="0" smtClean="0"/>
                        <a:t>ブランド力</a:t>
                      </a:r>
                      <a:endParaRPr lang="ja-JP" altLang="en-US" sz="2400" dirty="0"/>
                    </a:p>
                  </a:txBody>
                  <a:tcPr/>
                </a:tc>
                <a:tc>
                  <a:txBody>
                    <a:bodyPr/>
                    <a:lstStyle/>
                    <a:p>
                      <a:r>
                        <a:rPr kumimoji="1" lang="en-US" altLang="ja-JP" sz="2400" dirty="0" smtClean="0"/>
                        <a:t>12%</a:t>
                      </a:r>
                      <a:endParaRPr kumimoji="1" lang="ja-JP" altLang="en-US" sz="2400" dirty="0"/>
                    </a:p>
                  </a:txBody>
                  <a:tcPr/>
                </a:tc>
              </a:tr>
              <a:tr h="567063">
                <a:tc>
                  <a:txBody>
                    <a:bodyPr/>
                    <a:lstStyle/>
                    <a:p>
                      <a:r>
                        <a:rPr lang="ja-JP" altLang="en-US" sz="2400" dirty="0" smtClean="0"/>
                        <a:t>イベント</a:t>
                      </a:r>
                      <a:endParaRPr lang="ja-JP" altLang="en-US" sz="2400" dirty="0"/>
                    </a:p>
                  </a:txBody>
                  <a:tcPr/>
                </a:tc>
                <a:tc>
                  <a:txBody>
                    <a:bodyPr/>
                    <a:lstStyle/>
                    <a:p>
                      <a:r>
                        <a:rPr kumimoji="1" lang="en-US" altLang="ja-JP" sz="2400" dirty="0" smtClean="0"/>
                        <a:t>9%</a:t>
                      </a:r>
                      <a:endParaRPr kumimoji="1" lang="ja-JP" altLang="en-US" sz="2400" dirty="0"/>
                    </a:p>
                  </a:txBody>
                  <a:tcPr/>
                </a:tc>
              </a:tr>
              <a:tr h="567063">
                <a:tc>
                  <a:txBody>
                    <a:bodyPr/>
                    <a:lstStyle/>
                    <a:p>
                      <a:r>
                        <a:rPr lang="ja-JP" altLang="en-US" sz="2400" dirty="0" smtClean="0"/>
                        <a:t>その他</a:t>
                      </a:r>
                      <a:endParaRPr lang="ja-JP" altLang="en-US" sz="2400" dirty="0"/>
                    </a:p>
                  </a:txBody>
                  <a:tcPr/>
                </a:tc>
                <a:tc>
                  <a:txBody>
                    <a:bodyPr/>
                    <a:lstStyle/>
                    <a:p>
                      <a:r>
                        <a:rPr kumimoji="1" lang="en-US" altLang="ja-JP" sz="2400" dirty="0" smtClean="0"/>
                        <a:t>7%</a:t>
                      </a:r>
                      <a:endParaRPr kumimoji="1" lang="ja-JP" altLang="en-US" sz="2400" dirty="0"/>
                    </a:p>
                  </a:txBody>
                  <a:tcPr/>
                </a:tc>
              </a:tr>
              <a:tr h="567063">
                <a:tc>
                  <a:txBody>
                    <a:bodyPr/>
                    <a:lstStyle/>
                    <a:p>
                      <a:r>
                        <a:rPr lang="ja-JP" altLang="en-US" sz="2400" dirty="0" smtClean="0"/>
                        <a:t>雰囲気</a:t>
                      </a:r>
                      <a:endParaRPr lang="ja-JP" altLang="en-US" sz="2400" dirty="0"/>
                    </a:p>
                  </a:txBody>
                  <a:tcPr/>
                </a:tc>
                <a:tc>
                  <a:txBody>
                    <a:bodyPr/>
                    <a:lstStyle/>
                    <a:p>
                      <a:r>
                        <a:rPr kumimoji="1" lang="en-US" altLang="ja-JP" sz="2400" dirty="0" smtClean="0"/>
                        <a:t>6%</a:t>
                      </a:r>
                      <a:endParaRPr kumimoji="1" lang="ja-JP" altLang="en-US" sz="2400" dirty="0"/>
                    </a:p>
                  </a:txBody>
                  <a:tcPr/>
                </a:tc>
              </a:tr>
              <a:tr h="567063">
                <a:tc>
                  <a:txBody>
                    <a:bodyPr/>
                    <a:lstStyle/>
                    <a:p>
                      <a:r>
                        <a:rPr lang="ja-JP" altLang="en-US" sz="2400" dirty="0" smtClean="0"/>
                        <a:t>外部との連携</a:t>
                      </a:r>
                      <a:endParaRPr lang="ja-JP" altLang="en-US" sz="2400" dirty="0"/>
                    </a:p>
                  </a:txBody>
                  <a:tcPr/>
                </a:tc>
                <a:tc>
                  <a:txBody>
                    <a:bodyPr/>
                    <a:lstStyle/>
                    <a:p>
                      <a:r>
                        <a:rPr kumimoji="1" lang="en-US" altLang="ja-JP" sz="2400" dirty="0" smtClean="0"/>
                        <a:t>6%</a:t>
                      </a:r>
                      <a:endParaRPr kumimoji="1" lang="ja-JP" altLang="en-US" sz="2400" dirty="0"/>
                    </a:p>
                  </a:txBody>
                  <a:tcPr/>
                </a:tc>
              </a:tr>
            </a:tbl>
          </a:graphicData>
        </a:graphic>
      </p:graphicFrame>
      <p:sp>
        <p:nvSpPr>
          <p:cNvPr id="5" name="テキスト ボックス 4"/>
          <p:cNvSpPr txBox="1"/>
          <p:nvPr/>
        </p:nvSpPr>
        <p:spPr>
          <a:xfrm>
            <a:off x="971600" y="260648"/>
            <a:ext cx="2736304" cy="523220"/>
          </a:xfrm>
          <a:prstGeom prst="rect">
            <a:avLst/>
          </a:prstGeom>
          <a:noFill/>
          <a:ln>
            <a:solidFill>
              <a:schemeClr val="accent1"/>
            </a:solidFill>
          </a:ln>
        </p:spPr>
        <p:txBody>
          <a:bodyPr wrap="square" rtlCol="0">
            <a:spAutoFit/>
          </a:bodyPr>
          <a:lstStyle/>
          <a:p>
            <a:pPr algn="ctr"/>
            <a:r>
              <a:rPr kumimoji="1" lang="ja-JP" altLang="en-US" sz="2800" dirty="0" smtClean="0"/>
              <a:t>高校生</a:t>
            </a:r>
            <a:endParaRPr kumimoji="1" lang="ja-JP" altLang="en-US" sz="2800" dirty="0"/>
          </a:p>
        </p:txBody>
      </p:sp>
      <p:sp>
        <p:nvSpPr>
          <p:cNvPr id="6" name="テキスト ボックス 5"/>
          <p:cNvSpPr txBox="1"/>
          <p:nvPr/>
        </p:nvSpPr>
        <p:spPr>
          <a:xfrm>
            <a:off x="5148064" y="260648"/>
            <a:ext cx="2736304" cy="523220"/>
          </a:xfrm>
          <a:prstGeom prst="rect">
            <a:avLst/>
          </a:prstGeom>
          <a:noFill/>
          <a:ln>
            <a:solidFill>
              <a:schemeClr val="accent1"/>
            </a:solidFill>
          </a:ln>
        </p:spPr>
        <p:txBody>
          <a:bodyPr wrap="square" rtlCol="0">
            <a:spAutoFit/>
          </a:bodyPr>
          <a:lstStyle/>
          <a:p>
            <a:pPr algn="ctr"/>
            <a:r>
              <a:rPr lang="ja-JP" altLang="en-US" sz="2800" dirty="0" smtClean="0"/>
              <a:t>成人</a:t>
            </a:r>
            <a:endParaRPr kumimoji="1" lang="ja-JP" altLang="en-US" sz="2800" dirty="0"/>
          </a:p>
        </p:txBody>
      </p:sp>
      <p:sp>
        <p:nvSpPr>
          <p:cNvPr id="7" name="正方形/長方形 6"/>
          <p:cNvSpPr/>
          <p:nvPr/>
        </p:nvSpPr>
        <p:spPr>
          <a:xfrm>
            <a:off x="395536" y="2204864"/>
            <a:ext cx="3888432" cy="576064"/>
          </a:xfrm>
          <a:prstGeom prst="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95536" y="1628800"/>
            <a:ext cx="3888432" cy="576064"/>
          </a:xfrm>
          <a:prstGeom prst="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572000" y="4437112"/>
            <a:ext cx="3888432" cy="576064"/>
          </a:xfrm>
          <a:prstGeom prst="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572000" y="3284984"/>
            <a:ext cx="3888432" cy="576064"/>
          </a:xfrm>
          <a:prstGeom prst="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572000" y="1628800"/>
            <a:ext cx="3888432" cy="576064"/>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572000" y="2204864"/>
            <a:ext cx="3888432" cy="576064"/>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95536" y="2780928"/>
            <a:ext cx="3888432" cy="576064"/>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95536" y="3861048"/>
            <a:ext cx="3888432" cy="576064"/>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日付プレースホルダ 15"/>
          <p:cNvSpPr>
            <a:spLocks noGrp="1"/>
          </p:cNvSpPr>
          <p:nvPr>
            <p:ph type="dt" sz="half" idx="10"/>
          </p:nvPr>
        </p:nvSpPr>
        <p:spPr/>
        <p:txBody>
          <a:bodyPr/>
          <a:lstStyle/>
          <a:p>
            <a:fld id="{CEE014F9-1A76-4477-8637-DE9F42ADEE2C}" type="datetime1">
              <a:rPr kumimoji="1" lang="ja-JP" altLang="en-US" smtClean="0"/>
              <a:pPr/>
              <a:t>2010/10/28</a:t>
            </a:fld>
            <a:endParaRPr kumimoji="1" lang="ja-JP" altLang="en-US"/>
          </a:p>
        </p:txBody>
      </p:sp>
      <p:sp>
        <p:nvSpPr>
          <p:cNvPr id="17" name="スライド番号プレースホルダ 16"/>
          <p:cNvSpPr>
            <a:spLocks noGrp="1"/>
          </p:cNvSpPr>
          <p:nvPr>
            <p:ph type="sldNum" sz="quarter" idx="12"/>
          </p:nvPr>
        </p:nvSpPr>
        <p:spPr/>
        <p:txBody>
          <a:bodyPr/>
          <a:lstStyle/>
          <a:p>
            <a:fld id="{77508BC6-2A8D-40CB-9D02-514F22E11EDD}" type="slidenum">
              <a:rPr kumimoji="1" lang="ja-JP" altLang="en-US" smtClean="0"/>
              <a:pPr/>
              <a:t>6</a:t>
            </a:fld>
            <a:endParaRPr kumimoji="1" lang="ja-JP" altLang="en-US"/>
          </a:p>
        </p:txBody>
      </p:sp>
      <p:sp>
        <p:nvSpPr>
          <p:cNvPr id="18" name="フッター プレースホルダ 17"/>
          <p:cNvSpPr>
            <a:spLocks noGrp="1"/>
          </p:cNvSpPr>
          <p:nvPr>
            <p:ph type="ftr" sz="quarter" idx="11"/>
          </p:nvPr>
        </p:nvSpPr>
        <p:spPr/>
        <p:txBody>
          <a:bodyPr/>
          <a:lstStyle/>
          <a:p>
            <a:r>
              <a:rPr kumimoji="1" lang="zh-CN" altLang="en-US" smtClean="0"/>
              <a:t>熊本県立大学公共政策研究室</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9"/>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2"/>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3"/>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4"/>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 calcmode="lin" valueType="num">
                                      <p:cBhvr>
                                        <p:cTn id="53"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付プレースホルダ 6"/>
          <p:cNvSpPr>
            <a:spLocks noGrp="1"/>
          </p:cNvSpPr>
          <p:nvPr>
            <p:ph type="dt" sz="half" idx="10"/>
          </p:nvPr>
        </p:nvSpPr>
        <p:spPr/>
        <p:txBody>
          <a:bodyPr/>
          <a:lstStyle/>
          <a:p>
            <a:fld id="{FA870854-7F13-4B86-AE95-7F841EEDEA50}" type="datetime1">
              <a:rPr kumimoji="1" lang="ja-JP" altLang="en-US" smtClean="0"/>
              <a:pPr/>
              <a:t>2010/10/28</a:t>
            </a:fld>
            <a:endParaRPr kumimoji="1" lang="ja-JP" altLang="en-US" dirty="0"/>
          </a:p>
        </p:txBody>
      </p:sp>
      <p:sp>
        <p:nvSpPr>
          <p:cNvPr id="9" name="フッター プレースホルダ 8"/>
          <p:cNvSpPr>
            <a:spLocks noGrp="1"/>
          </p:cNvSpPr>
          <p:nvPr>
            <p:ph type="ftr" sz="quarter" idx="11"/>
          </p:nvPr>
        </p:nvSpPr>
        <p:spPr/>
        <p:txBody>
          <a:bodyPr/>
          <a:lstStyle/>
          <a:p>
            <a:r>
              <a:rPr kumimoji="1" lang="zh-CN" altLang="en-US" smtClean="0"/>
              <a:t>熊本県立大学公共政策研究室</a:t>
            </a:r>
            <a:endParaRPr kumimoji="1" lang="ja-JP" altLang="en-US" dirty="0"/>
          </a:p>
        </p:txBody>
      </p:sp>
      <p:sp>
        <p:nvSpPr>
          <p:cNvPr id="8" name="スライド番号プレースホルダ 7"/>
          <p:cNvSpPr>
            <a:spLocks noGrp="1"/>
          </p:cNvSpPr>
          <p:nvPr>
            <p:ph type="sldNum" sz="quarter" idx="12"/>
          </p:nvPr>
        </p:nvSpPr>
        <p:spPr/>
        <p:txBody>
          <a:bodyPr/>
          <a:lstStyle/>
          <a:p>
            <a:fld id="{77508BC6-2A8D-40CB-9D02-514F22E11EDD}" type="slidenum">
              <a:rPr kumimoji="1" lang="ja-JP" altLang="en-US" smtClean="0"/>
              <a:pPr/>
              <a:t>7</a:t>
            </a:fld>
            <a:endParaRPr kumimoji="1" lang="ja-JP" altLang="en-US" dirty="0"/>
          </a:p>
        </p:txBody>
      </p:sp>
      <p:sp>
        <p:nvSpPr>
          <p:cNvPr id="5" name="タイトル 4"/>
          <p:cNvSpPr>
            <a:spLocks noGrp="1"/>
          </p:cNvSpPr>
          <p:nvPr>
            <p:ph type="title"/>
          </p:nvPr>
        </p:nvSpPr>
        <p:spPr/>
        <p:txBody>
          <a:bodyPr/>
          <a:lstStyle/>
          <a:p>
            <a:r>
              <a:rPr kumimoji="1" lang="ja-JP" altLang="en-US" dirty="0" smtClean="0"/>
              <a:t>総評</a:t>
            </a:r>
            <a:endParaRPr kumimoji="1" lang="ja-JP" altLang="en-US" dirty="0"/>
          </a:p>
        </p:txBody>
      </p:sp>
      <p:sp>
        <p:nvSpPr>
          <p:cNvPr id="6" name="コンテンツ プレースホルダ 1"/>
          <p:cNvSpPr txBox="1">
            <a:spLocks/>
          </p:cNvSpPr>
          <p:nvPr/>
        </p:nvSpPr>
        <p:spPr>
          <a:xfrm>
            <a:off x="323528" y="1484784"/>
            <a:ext cx="8229600" cy="4525962"/>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ja-JP" altLang="en-US" sz="2700" noProof="0" dirty="0" smtClean="0"/>
              <a:t>中心市街地</a:t>
            </a:r>
            <a:r>
              <a:rPr lang="ja-JP" altLang="en-US" sz="2700" dirty="0" smtClean="0"/>
              <a:t>離れを再確認</a:t>
            </a:r>
            <a:endParaRPr lang="en-US" altLang="ja-JP" sz="2700" noProof="0"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1" lang="ja-JP" altLang="en-US" sz="2700" b="0" i="0" u="none" strike="noStrike" kern="1200" cap="none" spc="0" normalizeH="0" baseline="0" noProof="0" dirty="0" smtClean="0">
                <a:ln>
                  <a:noFill/>
                </a:ln>
                <a:solidFill>
                  <a:schemeClr val="tx1"/>
                </a:solidFill>
                <a:effectLst/>
                <a:uLnTx/>
                <a:uFillTx/>
                <a:latin typeface="+mn-lt"/>
                <a:ea typeface="+mn-ea"/>
                <a:cs typeface="+mn-cs"/>
              </a:rPr>
              <a:t>利用者ニーズの把握</a:t>
            </a:r>
            <a:endParaRPr kumimoji="1" lang="en-US" altLang="ja-JP"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lang="ja-JP" altLang="en-US" sz="2700" dirty="0" smtClean="0"/>
              <a:t>　　　　</a:t>
            </a:r>
            <a:r>
              <a:rPr lang="en-US" altLang="ja-JP" sz="2700" dirty="0" smtClean="0"/>
              <a:t>but</a:t>
            </a:r>
            <a:r>
              <a:rPr lang="ja-JP" altLang="en-US" sz="2700" dirty="0" smtClean="0"/>
              <a:t>⇒直接的過ぎて即反映は難しい？</a:t>
            </a:r>
            <a:endParaRPr lang="en-US" altLang="ja-JP" sz="2700"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ja-JP" altLang="en-US" sz="2700" dirty="0" smtClean="0"/>
              <a:t>世代間のニーズ・利用方法の差異</a:t>
            </a:r>
            <a:endParaRPr lang="en-US" altLang="ja-JP" sz="2700"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1" lang="en-US" altLang="ja-JP" sz="2800" b="1" i="0" u="none" strike="noStrike" kern="1200" cap="none" spc="0" normalizeH="0" baseline="0" noProof="0" dirty="0" smtClean="0">
              <a:ln>
                <a:noFill/>
              </a:ln>
              <a:solidFill>
                <a:srgbClr val="FF0000"/>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1" lang="ja-JP" alt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D:\Seiin's フォルダ\今里研\画像\100806八代アンケート調査\DSCF1197.JPG"/>
          <p:cNvPicPr>
            <a:picLocks noChangeAspect="1" noChangeArrowheads="1"/>
          </p:cNvPicPr>
          <p:nvPr/>
        </p:nvPicPr>
        <p:blipFill>
          <a:blip r:embed="rId3" cstate="print"/>
          <a:srcRect/>
          <a:stretch>
            <a:fillRect/>
          </a:stretch>
        </p:blipFill>
        <p:spPr bwMode="auto">
          <a:xfrm>
            <a:off x="4932040" y="3501008"/>
            <a:ext cx="3995936" cy="299695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752601"/>
            <a:ext cx="8206680" cy="1829761"/>
          </a:xfrm>
        </p:spPr>
        <p:txBody>
          <a:bodyPr>
            <a:normAutofit/>
          </a:bodyPr>
          <a:lstStyle/>
          <a:p>
            <a:r>
              <a:rPr kumimoji="1" lang="en-US" altLang="ja-JP" sz="3600" dirty="0" smtClean="0"/>
              <a:t>Ⅲ</a:t>
            </a:r>
            <a:r>
              <a:rPr kumimoji="1" lang="ja-JP" altLang="en-US" sz="3600" dirty="0" err="1" smtClean="0"/>
              <a:t>．</a:t>
            </a:r>
            <a:r>
              <a:rPr kumimoji="1" lang="ja-JP" altLang="en-US" sz="3600" dirty="0" smtClean="0"/>
              <a:t>本町商店街を活性化させるためには</a:t>
            </a:r>
            <a:endParaRPr kumimoji="1" lang="ja-JP" altLang="en-US" sz="3600" dirty="0"/>
          </a:p>
        </p:txBody>
      </p:sp>
      <p:sp>
        <p:nvSpPr>
          <p:cNvPr id="3" name="テキスト プレースホルダ 2"/>
          <p:cNvSpPr>
            <a:spLocks noGrp="1"/>
          </p:cNvSpPr>
          <p:nvPr>
            <p:ph type="subTitle" idx="1"/>
          </p:nvPr>
        </p:nvSpPr>
        <p:spPr/>
        <p:txBody>
          <a:bodyPr/>
          <a:lstStyle/>
          <a:p>
            <a:r>
              <a:rPr kumimoji="1" lang="ja-JP" altLang="en-US" dirty="0" smtClean="0"/>
              <a:t>活性化策具体化のために</a:t>
            </a:r>
            <a:endParaRPr kumimoji="1" lang="ja-JP" altLang="en-US" dirty="0"/>
          </a:p>
        </p:txBody>
      </p:sp>
      <p:sp>
        <p:nvSpPr>
          <p:cNvPr id="4" name="日付プレースホルダ 3"/>
          <p:cNvSpPr>
            <a:spLocks noGrp="1"/>
          </p:cNvSpPr>
          <p:nvPr>
            <p:ph type="dt" sz="half" idx="10"/>
          </p:nvPr>
        </p:nvSpPr>
        <p:spPr/>
        <p:txBody>
          <a:bodyPr/>
          <a:lstStyle/>
          <a:p>
            <a:fld id="{06378C2E-23CD-42E8-8473-B1A7B02DCEF1}" type="datetime1">
              <a:rPr kumimoji="1" lang="ja-JP" altLang="en-US" smtClean="0"/>
              <a:pPr/>
              <a:t>2010/10/28</a:t>
            </a:fld>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熊本県立大学公共政策研究室</a:t>
            </a:r>
            <a:endParaRPr kumimoji="1" lang="ja-JP" altLang="en-US"/>
          </a:p>
        </p:txBody>
      </p:sp>
      <p:sp>
        <p:nvSpPr>
          <p:cNvPr id="5" name="スライド番号プレースホルダ 4"/>
          <p:cNvSpPr>
            <a:spLocks noGrp="1"/>
          </p:cNvSpPr>
          <p:nvPr>
            <p:ph type="sldNum" sz="quarter" idx="12"/>
          </p:nvPr>
        </p:nvSpPr>
        <p:spPr/>
        <p:txBody>
          <a:bodyPr/>
          <a:lstStyle/>
          <a:p>
            <a:fld id="{77508BC6-2A8D-40CB-9D02-514F22E11EDD}"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 11"/>
          <p:cNvSpPr>
            <a:spLocks noGrp="1"/>
          </p:cNvSpPr>
          <p:nvPr>
            <p:ph idx="1"/>
          </p:nvPr>
        </p:nvSpPr>
        <p:spPr>
          <a:xfrm>
            <a:off x="457200" y="404664"/>
            <a:ext cx="8229600" cy="6048672"/>
          </a:xfrm>
        </p:spPr>
        <p:txBody>
          <a:bodyPr/>
          <a:lstStyle/>
          <a:p>
            <a:endParaRPr lang="en-US" altLang="ja-JP" dirty="0" smtClean="0"/>
          </a:p>
          <a:p>
            <a:pPr>
              <a:buNone/>
            </a:pPr>
            <a:endParaRPr lang="en-US" altLang="ja-JP" dirty="0" smtClean="0"/>
          </a:p>
          <a:p>
            <a:pPr>
              <a:buNone/>
            </a:pPr>
            <a:endParaRPr lang="en-US" altLang="ja-JP" dirty="0" smtClean="0"/>
          </a:p>
          <a:p>
            <a:pPr>
              <a:buNone/>
            </a:pPr>
            <a:endParaRPr lang="en-US" altLang="ja-JP" dirty="0" smtClean="0"/>
          </a:p>
          <a:p>
            <a:pPr>
              <a:buNone/>
            </a:pPr>
            <a:r>
              <a:rPr kumimoji="1" lang="ja-JP" altLang="en-US" sz="3200" dirty="0" smtClean="0"/>
              <a:t>商店街に</a:t>
            </a:r>
            <a:r>
              <a:rPr kumimoji="1" lang="ja-JP" altLang="en-US" sz="3200" b="1" u="sng" dirty="0" smtClean="0">
                <a:solidFill>
                  <a:schemeClr val="bg2">
                    <a:lumMod val="50000"/>
                  </a:schemeClr>
                </a:solidFill>
              </a:rPr>
              <a:t>新しい役割を持たせる</a:t>
            </a:r>
            <a:endParaRPr kumimoji="1" lang="en-US" altLang="ja-JP" sz="3200" b="1" u="sng" dirty="0" smtClean="0">
              <a:solidFill>
                <a:schemeClr val="bg2">
                  <a:lumMod val="50000"/>
                </a:schemeClr>
              </a:solidFill>
            </a:endParaRPr>
          </a:p>
          <a:p>
            <a:pPr algn="ctr">
              <a:buNone/>
            </a:pPr>
            <a:r>
              <a:rPr lang="ja-JP" altLang="en-US" sz="4800" b="1" dirty="0" smtClean="0">
                <a:solidFill>
                  <a:srgbClr val="FF0000"/>
                </a:solidFill>
                <a:latin typeface="HGP創英角ｺﾞｼｯｸUB" pitchFamily="50" charset="-128"/>
                <a:ea typeface="HGP創英角ｺﾞｼｯｸUB" pitchFamily="50" charset="-128"/>
              </a:rPr>
              <a:t>元気と潤いのあるまちづくり</a:t>
            </a:r>
            <a:endParaRPr kumimoji="1" lang="ja-JP" altLang="en-US" sz="4800" b="1" dirty="0">
              <a:solidFill>
                <a:srgbClr val="FF0000"/>
              </a:solidFill>
              <a:latin typeface="HGP創英角ｺﾞｼｯｸUB" pitchFamily="50" charset="-128"/>
              <a:ea typeface="HGP創英角ｺﾞｼｯｸUB" pitchFamily="50" charset="-128"/>
            </a:endParaRPr>
          </a:p>
        </p:txBody>
      </p:sp>
      <p:sp>
        <p:nvSpPr>
          <p:cNvPr id="2" name="日付プレースホルダ 1"/>
          <p:cNvSpPr>
            <a:spLocks noGrp="1"/>
          </p:cNvSpPr>
          <p:nvPr>
            <p:ph type="dt" sz="half" idx="10"/>
          </p:nvPr>
        </p:nvSpPr>
        <p:spPr/>
        <p:txBody>
          <a:bodyPr/>
          <a:lstStyle/>
          <a:p>
            <a:fld id="{C457A291-C3D5-460F-B70D-CE7633B3F42C}" type="datetime1">
              <a:rPr kumimoji="1" lang="ja-JP" altLang="en-US" smtClean="0"/>
              <a:pPr/>
              <a:t>2010/10/28</a:t>
            </a:fld>
            <a:endParaRPr kumimoji="1" lang="ja-JP" altLang="en-US"/>
          </a:p>
        </p:txBody>
      </p:sp>
      <p:sp>
        <p:nvSpPr>
          <p:cNvPr id="3" name="フッター プレースホルダ 2"/>
          <p:cNvSpPr>
            <a:spLocks noGrp="1"/>
          </p:cNvSpPr>
          <p:nvPr>
            <p:ph type="ftr" sz="quarter" idx="11"/>
          </p:nvPr>
        </p:nvSpPr>
        <p:spPr/>
        <p:txBody>
          <a:bodyPr/>
          <a:lstStyle/>
          <a:p>
            <a:r>
              <a:rPr kumimoji="1" lang="zh-CN" altLang="en-US" smtClean="0"/>
              <a:t>熊本県立大学公共政策研究室</a:t>
            </a:r>
            <a:endParaRPr kumimoji="1" lang="ja-JP" altLang="en-US" dirty="0"/>
          </a:p>
        </p:txBody>
      </p:sp>
      <p:sp>
        <p:nvSpPr>
          <p:cNvPr id="4" name="スライド番号プレースホルダ 3"/>
          <p:cNvSpPr>
            <a:spLocks noGrp="1"/>
          </p:cNvSpPr>
          <p:nvPr>
            <p:ph type="sldNum" sz="quarter" idx="12"/>
          </p:nvPr>
        </p:nvSpPr>
        <p:spPr/>
        <p:txBody>
          <a:bodyPr/>
          <a:lstStyle/>
          <a:p>
            <a:fld id="{77508BC6-2A8D-40CB-9D02-514F22E11EDD}" type="slidenum">
              <a:rPr kumimoji="1" lang="ja-JP" altLang="en-US" smtClean="0"/>
              <a:pPr/>
              <a:t>9</a:t>
            </a:fld>
            <a:endParaRPr kumimoji="1" lang="ja-JP" altLang="en-US"/>
          </a:p>
        </p:txBody>
      </p:sp>
      <p:grpSp>
        <p:nvGrpSpPr>
          <p:cNvPr id="33" name="グループ化 32"/>
          <p:cNvGrpSpPr/>
          <p:nvPr/>
        </p:nvGrpSpPr>
        <p:grpSpPr>
          <a:xfrm>
            <a:off x="1043608" y="2924944"/>
            <a:ext cx="4248472" cy="2971492"/>
            <a:chOff x="1043608" y="2924944"/>
            <a:chExt cx="4248472" cy="2971492"/>
          </a:xfrm>
        </p:grpSpPr>
        <p:sp>
          <p:nvSpPr>
            <p:cNvPr id="9" name="正方形/長方形 8"/>
            <p:cNvSpPr/>
            <p:nvPr/>
          </p:nvSpPr>
          <p:spPr>
            <a:xfrm>
              <a:off x="1043608" y="2924944"/>
              <a:ext cx="1368152" cy="576064"/>
            </a:xfrm>
            <a:prstGeom prst="rect">
              <a:avLst/>
            </a:prstGeom>
            <a:solidFill>
              <a:srgbClr val="FFC000">
                <a:alpha val="39000"/>
              </a:srgb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1187624" y="5373216"/>
              <a:ext cx="4104456"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800" b="1" dirty="0" smtClean="0">
                  <a:solidFill>
                    <a:schemeClr val="accent3"/>
                  </a:solidFill>
                </a:rPr>
                <a:t>人の活気・商店街の活気</a:t>
              </a:r>
              <a:endParaRPr kumimoji="1" lang="ja-JP" altLang="en-US" sz="2800" b="1" dirty="0">
                <a:solidFill>
                  <a:schemeClr val="accent3"/>
                </a:solidFill>
              </a:endParaRPr>
            </a:p>
          </p:txBody>
        </p:sp>
        <p:cxnSp>
          <p:nvCxnSpPr>
            <p:cNvPr id="16" name="直線矢印コネクタ 15"/>
            <p:cNvCxnSpPr>
              <a:stCxn id="9" idx="2"/>
              <a:endCxn id="14" idx="0"/>
            </p:cNvCxnSpPr>
            <p:nvPr/>
          </p:nvCxnSpPr>
          <p:spPr>
            <a:xfrm rot="16200000" flipH="1">
              <a:off x="1547664" y="3681028"/>
              <a:ext cx="1872208" cy="151216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grpSp>
      <p:grpSp>
        <p:nvGrpSpPr>
          <p:cNvPr id="34" name="グループ化 33"/>
          <p:cNvGrpSpPr/>
          <p:nvPr/>
        </p:nvGrpSpPr>
        <p:grpSpPr>
          <a:xfrm>
            <a:off x="2843808" y="2924944"/>
            <a:ext cx="5400600" cy="2034227"/>
            <a:chOff x="2843808" y="2924944"/>
            <a:chExt cx="5400600" cy="2034227"/>
          </a:xfrm>
        </p:grpSpPr>
        <p:sp>
          <p:nvSpPr>
            <p:cNvPr id="10" name="正方形/長方形 9"/>
            <p:cNvSpPr/>
            <p:nvPr/>
          </p:nvSpPr>
          <p:spPr>
            <a:xfrm>
              <a:off x="2843808" y="2924944"/>
              <a:ext cx="1224136" cy="576064"/>
            </a:xfrm>
            <a:prstGeom prst="rect">
              <a:avLst/>
            </a:prstGeom>
            <a:solidFill>
              <a:srgbClr val="DC34B8">
                <a:alpha val="31000"/>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3563888" y="4005064"/>
              <a:ext cx="468052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b="1" dirty="0" smtClean="0">
                  <a:solidFill>
                    <a:srgbClr val="FF3399"/>
                  </a:solidFill>
                </a:rPr>
                <a:t>商店街の住民に対する貢献</a:t>
              </a:r>
              <a:endParaRPr kumimoji="1" lang="en-US" altLang="ja-JP" sz="2800" b="1" dirty="0" smtClean="0">
                <a:solidFill>
                  <a:srgbClr val="FF3399"/>
                </a:solidFill>
              </a:endParaRPr>
            </a:p>
            <a:p>
              <a:r>
                <a:rPr lang="ja-JP" altLang="en-US" sz="2800" b="1" dirty="0" smtClean="0">
                  <a:solidFill>
                    <a:srgbClr val="FF3399"/>
                  </a:solidFill>
                </a:rPr>
                <a:t>　　　　　　　　＝人のつながり</a:t>
              </a:r>
              <a:endParaRPr kumimoji="1" lang="ja-JP" altLang="en-US" sz="2800" b="1" dirty="0">
                <a:solidFill>
                  <a:srgbClr val="FF3399"/>
                </a:solidFill>
              </a:endParaRPr>
            </a:p>
          </p:txBody>
        </p:sp>
        <p:cxnSp>
          <p:nvCxnSpPr>
            <p:cNvPr id="23" name="直線矢印コネクタ 22"/>
            <p:cNvCxnSpPr>
              <a:stCxn id="10" idx="2"/>
              <a:endCxn id="21" idx="0"/>
            </p:cNvCxnSpPr>
            <p:nvPr/>
          </p:nvCxnSpPr>
          <p:spPr>
            <a:xfrm rot="16200000" flipH="1">
              <a:off x="4427984" y="2528900"/>
              <a:ext cx="504056" cy="244827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2000"/>
                                        <p:tgtEl>
                                          <p:spTgt spid="12">
                                            <p:txEl>
                                              <p:pRg st="4" end="4"/>
                                            </p:txEl>
                                          </p:spTgt>
                                        </p:tgtEl>
                                      </p:cBhvr>
                                    </p:animEffect>
                                    <p:anim calcmode="lin" valueType="num">
                                      <p:cBhvr>
                                        <p:cTn id="8" dur="2000" fill="hold"/>
                                        <p:tgtEl>
                                          <p:spTgt spid="12">
                                            <p:txEl>
                                              <p:pRg st="4" end="4"/>
                                            </p:txEl>
                                          </p:spTgt>
                                        </p:tgtEl>
                                        <p:attrNameLst>
                                          <p:attrName>style.rotation</p:attrName>
                                        </p:attrNameLst>
                                      </p:cBhvr>
                                      <p:tavLst>
                                        <p:tav tm="0">
                                          <p:val>
                                            <p:fltVal val="720"/>
                                          </p:val>
                                        </p:tav>
                                        <p:tav tm="100000">
                                          <p:val>
                                            <p:fltVal val="0"/>
                                          </p:val>
                                        </p:tav>
                                      </p:tavLst>
                                    </p:anim>
                                    <p:anim calcmode="lin" valueType="num">
                                      <p:cBhvr>
                                        <p:cTn id="9" dur="2000" fill="hold"/>
                                        <p:tgtEl>
                                          <p:spTgt spid="12">
                                            <p:txEl>
                                              <p:pRg st="4" end="4"/>
                                            </p:txEl>
                                          </p:spTgt>
                                        </p:tgtEl>
                                        <p:attrNameLst>
                                          <p:attrName>ppt_h</p:attrName>
                                        </p:attrNameLst>
                                      </p:cBhvr>
                                      <p:tavLst>
                                        <p:tav tm="0">
                                          <p:val>
                                            <p:fltVal val="0"/>
                                          </p:val>
                                        </p:tav>
                                        <p:tav tm="100000">
                                          <p:val>
                                            <p:strVal val="#ppt_h"/>
                                          </p:val>
                                        </p:tav>
                                      </p:tavLst>
                                    </p:anim>
                                    <p:anim calcmode="lin" valueType="num">
                                      <p:cBhvr>
                                        <p:cTn id="10" dur="2000" fill="hold"/>
                                        <p:tgtEl>
                                          <p:spTgt spid="12">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 calcmode="lin" valueType="num">
                                      <p:cBhvr>
                                        <p:cTn id="15" dur="10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12">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1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3"/>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3"/>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3"/>
                                        </p:tgtEl>
                                        <p:attrNameLst>
                                          <p:attrName>ppt_y</p:attrName>
                                        </p:attrNameLst>
                                      </p:cBhvr>
                                      <p:tavLst>
                                        <p:tav tm="0">
                                          <p:val>
                                            <p:strVal val="#ppt_y"/>
                                          </p:val>
                                        </p:tav>
                                        <p:tav tm="100000">
                                          <p:val>
                                            <p:strVal val="#ppt_y"/>
                                          </p:val>
                                        </p:tav>
                                      </p:tavLst>
                                    </p:anim>
                                  </p:childTnLst>
                                </p:cTn>
                              </p:par>
                              <p:par>
                                <p:cTn id="27" presetID="39" presetClass="entr" presetSubtype="0" accel="10000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4"/>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4"/>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4784</TotalTime>
  <Words>1011</Words>
  <Application>Microsoft Office PowerPoint</Application>
  <PresentationFormat>画面に合わせる (4:3)</PresentationFormat>
  <Paragraphs>237</Paragraphs>
  <Slides>17</Slides>
  <Notes>14</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ビジネス</vt:lpstr>
      <vt:lpstr>スライド 1</vt:lpstr>
      <vt:lpstr>Ⅰ.八代市本町商店街の概要</vt:lpstr>
      <vt:lpstr>アンケート概要</vt:lpstr>
      <vt:lpstr>調査項目</vt:lpstr>
      <vt:lpstr>中心市街地の改善点は何だと思いますか？</vt:lpstr>
      <vt:lpstr>スライド 6</vt:lpstr>
      <vt:lpstr>総評</vt:lpstr>
      <vt:lpstr>Ⅲ．本町商店街を活性化させるためには</vt:lpstr>
      <vt:lpstr>スライド 9</vt:lpstr>
      <vt:lpstr>調査結果からの仮説 　　　　～仮提案とディスカッション～</vt:lpstr>
      <vt:lpstr>空き店舗を埋めたい！</vt:lpstr>
      <vt:lpstr>“一口店主制”の提案</vt:lpstr>
      <vt:lpstr>一口店主制の具体的活用案</vt:lpstr>
      <vt:lpstr>スライド 14</vt:lpstr>
      <vt:lpstr>インターネットとのコラボレーション</vt:lpstr>
      <vt:lpstr>スライド 16</vt:lpstr>
      <vt:lpstr>Ⅰ-h.駐車場の改善希望点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dc:creator>
  <cp:lastModifiedBy> </cp:lastModifiedBy>
  <cp:revision>390</cp:revision>
  <dcterms:created xsi:type="dcterms:W3CDTF">2010-09-13T01:49:04Z</dcterms:created>
  <dcterms:modified xsi:type="dcterms:W3CDTF">2010-10-28T08:18:38Z</dcterms:modified>
</cp:coreProperties>
</file>