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5" r:id="rId2"/>
  </p:sldIdLst>
  <p:sldSz cx="6858000" cy="9144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FF"/>
    <a:srgbClr val="CCECFF"/>
    <a:srgbClr val="CCFFFF"/>
    <a:srgbClr val="4B4B4B"/>
    <a:srgbClr val="CCCCFF"/>
    <a:srgbClr val="FFFF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3" autoAdjust="0"/>
    <p:restoredTop sz="94660"/>
  </p:normalViewPr>
  <p:slideViewPr>
    <p:cSldViewPr>
      <p:cViewPr>
        <p:scale>
          <a:sx n="90" d="100"/>
          <a:sy n="90" d="100"/>
        </p:scale>
        <p:origin x="-1428" y="15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14339"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932CE21-F981-4433-8648-01CF4C4B94F1}" type="datetimeFigureOut">
              <a:rPr lang="ja-JP" altLang="en-US"/>
              <a:pPr>
                <a:defRPr/>
              </a:pPr>
              <a:t>2011/11/2</a:t>
            </a:fld>
            <a:endParaRPr lang="en-US" altLang="ja-JP"/>
          </a:p>
        </p:txBody>
      </p:sp>
      <p:sp>
        <p:nvSpPr>
          <p:cNvPr id="13316" name="Rectangle 4"/>
          <p:cNvSpPr>
            <a:spLocks noGrp="1" noRot="1" noChangeArrowheads="1" noTextEdit="1"/>
          </p:cNvSpPr>
          <p:nvPr>
            <p:ph type="sldImg" idx="2"/>
          </p:nvPr>
        </p:nvSpPr>
        <p:spPr bwMode="auto">
          <a:xfrm>
            <a:off x="2006600" y="746125"/>
            <a:ext cx="2794000" cy="3725863"/>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14343"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E7575C4-6A04-4C4F-A391-76A983E6A0D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6334B54-D939-4F5F-A9D7-913FED7F526C}" type="datetimeFigureOut">
              <a:rPr lang="ja-JP" altLang="en-US"/>
              <a:pPr>
                <a:defRPr/>
              </a:pPr>
              <a:t>2011/11/2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A6364F7-280C-4643-9D5B-8CE2F65FF167}"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4DDD394-734D-4A54-8195-F25788AFBA71}" type="datetimeFigureOut">
              <a:rPr lang="ja-JP" altLang="en-US"/>
              <a:pPr>
                <a:defRPr/>
              </a:pPr>
              <a:t>2011/11/2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983FDF4-025A-484C-A916-A5A97A42F83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6"/>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FF72C9-6CFD-4789-AEF6-1C35054D7AEB}" type="datetimeFigureOut">
              <a:rPr lang="ja-JP" altLang="en-US"/>
              <a:pPr>
                <a:defRPr/>
              </a:pPr>
              <a:t>2011/11/2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D8CF277-3EF2-47B5-B93F-2F32F7792A45}"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50109C8-DB5D-4BE0-A1E9-50B569B377DF}" type="datetimeFigureOut">
              <a:rPr lang="ja-JP" altLang="en-US"/>
              <a:pPr>
                <a:defRPr/>
              </a:pPr>
              <a:t>2011/11/2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A0FBEE5-2227-4761-B821-575BB9F7CB59}"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4CC668E-4582-4A29-822F-F8F0E31E1EB4}" type="datetimeFigureOut">
              <a:rPr lang="ja-JP" altLang="en-US"/>
              <a:pPr>
                <a:defRPr/>
              </a:pPr>
              <a:t>2011/11/2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96E4C6D-0E52-437F-B757-4ABA365BBE3D}"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5653CF14-C33A-4C1A-AD8C-DD6ACE2C48F2}" type="datetimeFigureOut">
              <a:rPr lang="ja-JP" altLang="en-US"/>
              <a:pPr>
                <a:defRPr/>
              </a:pPr>
              <a:t>2011/11/2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0512AEA-44FA-4520-9BBC-5B5DA3E94985}"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1F94507A-EC1E-4004-879E-FCAD79FAC3F2}" type="datetimeFigureOut">
              <a:rPr lang="ja-JP" altLang="en-US"/>
              <a:pPr>
                <a:defRPr/>
              </a:pPr>
              <a:t>2011/11/2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D6089E2-8469-4A29-B7AD-77A3736E4A08}"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4201414-D03B-4AFE-AA62-B728620B1E32}" type="datetimeFigureOut">
              <a:rPr lang="ja-JP" altLang="en-US"/>
              <a:pPr>
                <a:defRPr/>
              </a:pPr>
              <a:t>2011/11/2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63E5FB4-6B0E-4664-B63B-DB123415261F}"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2AAB96E-2BBD-4C95-8195-EB7137DC1D2B}" type="datetimeFigureOut">
              <a:rPr lang="ja-JP" altLang="en-US"/>
              <a:pPr>
                <a:defRPr/>
              </a:pPr>
              <a:t>2011/11/2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2462E09-196D-442A-B1A9-F11F77D239B8}"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1288E99-5549-420D-9588-E8AB27287FFD}" type="datetimeFigureOut">
              <a:rPr lang="ja-JP" altLang="en-US"/>
              <a:pPr>
                <a:defRPr/>
              </a:pPr>
              <a:t>2011/11/2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2335464-0A93-43C0-96BA-ADE22D91E815}"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1D1517D-3D33-4B8C-859A-0786D01DD077}" type="datetimeFigureOut">
              <a:rPr lang="ja-JP" altLang="en-US"/>
              <a:pPr>
                <a:defRPr/>
              </a:pPr>
              <a:t>2011/11/2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14E359C-8EA9-4494-85AB-FD4ED638972E}"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5A29901-504D-4BBF-9546-117B60C84928}" type="datetimeFigureOut">
              <a:rPr lang="ja-JP" altLang="en-US"/>
              <a:pPr>
                <a:defRPr/>
              </a:pPr>
              <a:t>2011/11/2</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CA30E73-E6D9-4137-9B15-F32B1EA73E59}"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emf"/><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テキスト ボックス 30"/>
          <p:cNvSpPr txBox="1">
            <a:spLocks noChangeArrowheads="1"/>
          </p:cNvSpPr>
          <p:nvPr/>
        </p:nvSpPr>
        <p:spPr bwMode="auto">
          <a:xfrm>
            <a:off x="1714500" y="6373813"/>
            <a:ext cx="1714500" cy="1681162"/>
          </a:xfrm>
          <a:prstGeom prst="rect">
            <a:avLst/>
          </a:prstGeom>
          <a:solidFill>
            <a:schemeClr val="bg1">
              <a:alpha val="25882"/>
            </a:schemeClr>
          </a:solidFill>
          <a:ln w="9525">
            <a:noFill/>
            <a:miter lim="800000"/>
            <a:headEnd/>
            <a:tailEnd/>
          </a:ln>
        </p:spPr>
        <p:txBody>
          <a:bodyPr>
            <a:spAutoFit/>
          </a:bodyPr>
          <a:lstStyle/>
          <a:p>
            <a:r>
              <a:rPr lang="ja-JP" altLang="en-US" sz="800">
                <a:solidFill>
                  <a:schemeClr val="tx2"/>
                </a:solidFill>
              </a:rPr>
              <a:t>防災コミュニティ制度の充実に向けて、防災コミュニティの核となる人材が重要となる。特に市職員のアンケート調査によると、自主防災組織の参加については全体の</a:t>
            </a:r>
            <a:r>
              <a:rPr lang="en-US" altLang="ja-JP" sz="800">
                <a:solidFill>
                  <a:schemeClr val="tx2"/>
                </a:solidFill>
              </a:rPr>
              <a:t>91.3</a:t>
            </a:r>
            <a:r>
              <a:rPr lang="ja-JP" altLang="en-US" sz="800">
                <a:solidFill>
                  <a:schemeClr val="tx2"/>
                </a:solidFill>
              </a:rPr>
              <a:t>％（</a:t>
            </a:r>
            <a:r>
              <a:rPr lang="en-US" altLang="ja-JP" sz="800">
                <a:solidFill>
                  <a:schemeClr val="tx2"/>
                </a:solidFill>
              </a:rPr>
              <a:t>418</a:t>
            </a:r>
            <a:r>
              <a:rPr lang="ja-JP" altLang="en-US" sz="800">
                <a:solidFill>
                  <a:schemeClr val="tx2"/>
                </a:solidFill>
              </a:rPr>
              <a:t>人）の職員が参加の意向を示しており、地域コミュニティの現場をよく知る自治体職員の積極的な活用が求められる。</a:t>
            </a:r>
          </a:p>
          <a:p>
            <a:endParaRPr lang="en-US" altLang="ja-JP" sz="800">
              <a:solidFill>
                <a:schemeClr val="tx2"/>
              </a:solidFill>
            </a:endParaRPr>
          </a:p>
          <a:p>
            <a:endParaRPr lang="en-US" altLang="ja-JP" sz="800">
              <a:solidFill>
                <a:schemeClr val="tx2"/>
              </a:solidFill>
              <a:latin typeface="ＭＳ Ｐ明朝" pitchFamily="18" charset="-128"/>
              <a:ea typeface="ＭＳ Ｐ明朝" pitchFamily="18" charset="-128"/>
            </a:endParaRPr>
          </a:p>
          <a:p>
            <a:endParaRPr lang="en-US" altLang="ja-JP" sz="800">
              <a:solidFill>
                <a:schemeClr val="tx2"/>
              </a:solidFill>
              <a:latin typeface="ＭＳ Ｐ明朝" pitchFamily="18" charset="-128"/>
              <a:ea typeface="ＭＳ Ｐ明朝" pitchFamily="18" charset="-128"/>
            </a:endParaRPr>
          </a:p>
          <a:p>
            <a:r>
              <a:rPr lang="ja-JP" altLang="en-US" sz="800">
                <a:solidFill>
                  <a:schemeClr val="tx2"/>
                </a:solidFill>
                <a:latin typeface="ＭＳ Ｐゴシック" charset="-128"/>
              </a:rPr>
              <a:t>　　　　　　</a:t>
            </a:r>
            <a:endParaRPr lang="en-US" altLang="ja-JP" sz="800">
              <a:solidFill>
                <a:schemeClr val="tx2"/>
              </a:solidFill>
              <a:latin typeface="ＭＳ Ｐゴシック" charset="-128"/>
            </a:endParaRPr>
          </a:p>
        </p:txBody>
      </p:sp>
      <p:sp>
        <p:nvSpPr>
          <p:cNvPr id="82" name="角丸四角形 81"/>
          <p:cNvSpPr/>
          <p:nvPr/>
        </p:nvSpPr>
        <p:spPr>
          <a:xfrm>
            <a:off x="3590925" y="5651500"/>
            <a:ext cx="3146425" cy="2286000"/>
          </a:xfrm>
          <a:prstGeom prst="roundRect">
            <a:avLst/>
          </a:prstGeom>
          <a:solidFill>
            <a:srgbClr val="FFFF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4339" name="図 102"/>
          <p:cNvPicPr>
            <a:picLocks noChangeAspect="1"/>
          </p:cNvPicPr>
          <p:nvPr/>
        </p:nvPicPr>
        <p:blipFill>
          <a:blip r:embed="rId2"/>
          <a:srcRect l="784" t="3812" r="1411" b="4726"/>
          <a:stretch>
            <a:fillRect/>
          </a:stretch>
        </p:blipFill>
        <p:spPr bwMode="auto">
          <a:xfrm>
            <a:off x="3929063" y="3597275"/>
            <a:ext cx="2928937" cy="469900"/>
          </a:xfrm>
          <a:prstGeom prst="rect">
            <a:avLst/>
          </a:prstGeom>
          <a:noFill/>
          <a:ln w="9525">
            <a:noFill/>
            <a:miter lim="800000"/>
            <a:headEnd/>
            <a:tailEnd/>
          </a:ln>
        </p:spPr>
      </p:pic>
      <p:sp>
        <p:nvSpPr>
          <p:cNvPr id="2" name="タイトル 1"/>
          <p:cNvSpPr>
            <a:spLocks noGrp="1"/>
          </p:cNvSpPr>
          <p:nvPr>
            <p:ph type="title"/>
          </p:nvPr>
        </p:nvSpPr>
        <p:spPr>
          <a:xfrm>
            <a:off x="0" y="-71438"/>
            <a:ext cx="6858000" cy="928688"/>
          </a:xfrm>
          <a:solidFill>
            <a:srgbClr val="00B0F0"/>
          </a:solidFill>
        </p:spPr>
        <p:txBody>
          <a:bodyPr/>
          <a:lstStyle/>
          <a:p>
            <a:pPr algn="l" eaLnBrk="1" hangingPunct="1">
              <a:defRPr/>
            </a:pPr>
            <a:r>
              <a:rPr lang="ja-JP" altLang="en-US" sz="2400" dirty="0" smtClean="0">
                <a:solidFill>
                  <a:schemeClr val="bg1"/>
                </a:solidFill>
                <a:latin typeface="HGP創英角ｺﾞｼｯｸUB" pitchFamily="50" charset="-128"/>
                <a:ea typeface="HGP創英角ｺﾞｼｯｸUB" pitchFamily="50" charset="-128"/>
              </a:rPr>
              <a:t>　地域のお宝をみがけ</a:t>
            </a:r>
            <a:r>
              <a:rPr lang="en-US" altLang="ja-JP" sz="1400" dirty="0" smtClean="0">
                <a:solidFill>
                  <a:schemeClr val="bg1"/>
                </a:solidFill>
                <a:latin typeface="+mj-ea"/>
              </a:rPr>
              <a:t/>
            </a:r>
            <a:br>
              <a:rPr lang="en-US" altLang="ja-JP" sz="1400" dirty="0" smtClean="0">
                <a:solidFill>
                  <a:schemeClr val="bg1"/>
                </a:solidFill>
                <a:latin typeface="+mj-ea"/>
              </a:rPr>
            </a:br>
            <a:r>
              <a:rPr lang="ja-JP" altLang="en-US" sz="1400" dirty="0" smtClean="0">
                <a:solidFill>
                  <a:schemeClr val="bg1"/>
                </a:solidFill>
                <a:latin typeface="+mj-ea"/>
              </a:rPr>
              <a:t>　　　　</a:t>
            </a:r>
            <a:r>
              <a:rPr lang="ja-JP" altLang="en-US" sz="1600" dirty="0" smtClean="0">
                <a:solidFill>
                  <a:schemeClr val="bg1"/>
                </a:solidFill>
                <a:latin typeface="HGP創英角ｺﾞｼｯｸUB" pitchFamily="50" charset="-128"/>
                <a:ea typeface="HGP創英角ｺﾞｼｯｸUB" pitchFamily="50" charset="-128"/>
              </a:rPr>
              <a:t>～「防災」から「共災」のまちづくりへ～</a:t>
            </a:r>
            <a:r>
              <a:rPr lang="en-US" altLang="ja-JP" sz="1400" dirty="0" smtClean="0">
                <a:solidFill>
                  <a:schemeClr val="bg1"/>
                </a:solidFill>
                <a:latin typeface="+mj-ea"/>
              </a:rPr>
              <a:t/>
            </a:r>
            <a:br>
              <a:rPr lang="en-US" altLang="ja-JP" sz="1400" dirty="0" smtClean="0">
                <a:solidFill>
                  <a:schemeClr val="bg1"/>
                </a:solidFill>
                <a:latin typeface="+mj-ea"/>
              </a:rPr>
            </a:br>
            <a:r>
              <a:rPr lang="ja-JP" altLang="en-US" sz="800" dirty="0" smtClean="0">
                <a:solidFill>
                  <a:schemeClr val="bg1"/>
                </a:solidFill>
                <a:latin typeface="+mj-ea"/>
              </a:rPr>
              <a:t>　　　　　　　　　　　　　　　　　　　　　　　　　</a:t>
            </a:r>
            <a:r>
              <a:rPr lang="ja-JP" altLang="en-US" sz="1400" dirty="0" smtClean="0">
                <a:solidFill>
                  <a:schemeClr val="bg1"/>
                </a:solidFill>
                <a:latin typeface="+mj-ea"/>
              </a:rPr>
              <a:t>有明シーサイド</a:t>
            </a:r>
            <a:r>
              <a:rPr lang="ja-JP" altLang="en-US" sz="1800" dirty="0" smtClean="0">
                <a:solidFill>
                  <a:schemeClr val="bg1"/>
                </a:solidFill>
                <a:latin typeface="+mj-ea"/>
              </a:rPr>
              <a:t>　</a:t>
            </a:r>
            <a:r>
              <a:rPr lang="ja-JP" altLang="en-US" sz="1100" dirty="0" smtClean="0">
                <a:solidFill>
                  <a:schemeClr val="bg1"/>
                </a:solidFill>
                <a:latin typeface="+mj-ea"/>
              </a:rPr>
              <a:t>（天川竜治・坂上和司・下田竜一・王</a:t>
            </a:r>
            <a:r>
              <a:rPr lang="ja-JP" altLang="en-US" sz="1100" dirty="0" err="1" smtClean="0">
                <a:solidFill>
                  <a:schemeClr val="bg1"/>
                </a:solidFill>
                <a:latin typeface="+mj-ea"/>
              </a:rPr>
              <a:t>てい</a:t>
            </a:r>
            <a:r>
              <a:rPr lang="ja-JP" altLang="en-US" sz="1100" dirty="0" smtClean="0">
                <a:solidFill>
                  <a:schemeClr val="bg1"/>
                </a:solidFill>
                <a:latin typeface="+mj-ea"/>
              </a:rPr>
              <a:t>）</a:t>
            </a:r>
            <a:endParaRPr lang="ja-JP" altLang="en-US" sz="1100" dirty="0">
              <a:solidFill>
                <a:schemeClr val="bg1"/>
              </a:solidFill>
              <a:latin typeface="+mj-ea"/>
            </a:endParaRPr>
          </a:p>
        </p:txBody>
      </p:sp>
      <p:sp>
        <p:nvSpPr>
          <p:cNvPr id="14341" name="テキスト ボックス 5"/>
          <p:cNvSpPr txBox="1">
            <a:spLocks noChangeArrowheads="1"/>
          </p:cNvSpPr>
          <p:nvPr/>
        </p:nvSpPr>
        <p:spPr bwMode="auto">
          <a:xfrm>
            <a:off x="0" y="1620838"/>
            <a:ext cx="2928938" cy="307975"/>
          </a:xfrm>
          <a:prstGeom prst="rect">
            <a:avLst/>
          </a:prstGeom>
          <a:solidFill>
            <a:srgbClr val="00B0F0"/>
          </a:solidFill>
          <a:ln w="9525">
            <a:noFill/>
            <a:miter lim="800000"/>
            <a:headEnd/>
            <a:tailEnd/>
          </a:ln>
        </p:spPr>
        <p:txBody>
          <a:bodyPr>
            <a:spAutoFit/>
          </a:bodyPr>
          <a:lstStyle/>
          <a:p>
            <a:r>
              <a:rPr lang="ja-JP" altLang="en-US" sz="1400">
                <a:solidFill>
                  <a:schemeClr val="bg1"/>
                </a:solidFill>
                <a:latin typeface="HGP創英角ﾎﾟｯﾌﾟ体" pitchFamily="50" charset="-128"/>
                <a:ea typeface="HGP創英角ﾎﾟｯﾌﾟ体" pitchFamily="50" charset="-128"/>
              </a:rPr>
              <a:t>背景</a:t>
            </a:r>
            <a:endParaRPr lang="en-US" altLang="ja-JP" sz="1400">
              <a:solidFill>
                <a:schemeClr val="bg1"/>
              </a:solidFill>
              <a:latin typeface="HGP創英角ﾎﾟｯﾌﾟ体" pitchFamily="50" charset="-128"/>
              <a:ea typeface="HGP創英角ﾎﾟｯﾌﾟ体" pitchFamily="50" charset="-128"/>
            </a:endParaRPr>
          </a:p>
        </p:txBody>
      </p:sp>
      <p:sp>
        <p:nvSpPr>
          <p:cNvPr id="14342" name="テキスト ボックス 23"/>
          <p:cNvSpPr txBox="1">
            <a:spLocks noChangeArrowheads="1"/>
          </p:cNvSpPr>
          <p:nvPr/>
        </p:nvSpPr>
        <p:spPr bwMode="auto">
          <a:xfrm>
            <a:off x="53975" y="4437063"/>
            <a:ext cx="3460750" cy="331787"/>
          </a:xfrm>
          <a:prstGeom prst="rect">
            <a:avLst/>
          </a:prstGeom>
          <a:noFill/>
          <a:ln w="57150" cmpd="dbl">
            <a:solidFill>
              <a:srgbClr val="FF0000"/>
            </a:solidFill>
            <a:miter lim="800000"/>
            <a:headEnd/>
            <a:tailEnd/>
          </a:ln>
        </p:spPr>
        <p:txBody>
          <a:bodyPr anchor="ctr">
            <a:spAutoFit/>
          </a:bodyPr>
          <a:lstStyle/>
          <a:p>
            <a:r>
              <a:rPr lang="en-US" altLang="ja-JP" sz="1200">
                <a:latin typeface="HG創英角ｺﾞｼｯｸUB" pitchFamily="49" charset="-128"/>
                <a:ea typeface="HG創英角ｺﾞｼｯｸUB" pitchFamily="49" charset="-128"/>
              </a:rPr>
              <a:t>STEP</a:t>
            </a:r>
            <a:r>
              <a:rPr lang="ja-JP" altLang="en-US" sz="1200">
                <a:latin typeface="HG創英角ｺﾞｼｯｸUB" pitchFamily="49" charset="-128"/>
                <a:ea typeface="HG創英角ｺﾞｼｯｸUB" pitchFamily="49" charset="-128"/>
              </a:rPr>
              <a:t>１　防災コミュニティカードの作成</a:t>
            </a:r>
          </a:p>
        </p:txBody>
      </p:sp>
      <p:sp>
        <p:nvSpPr>
          <p:cNvPr id="14343" name="テキスト ボックス 25"/>
          <p:cNvSpPr txBox="1">
            <a:spLocks noChangeArrowheads="1"/>
          </p:cNvSpPr>
          <p:nvPr/>
        </p:nvSpPr>
        <p:spPr bwMode="auto">
          <a:xfrm>
            <a:off x="142875" y="4832350"/>
            <a:ext cx="1571625" cy="1069975"/>
          </a:xfrm>
          <a:prstGeom prst="rect">
            <a:avLst/>
          </a:prstGeom>
          <a:noFill/>
          <a:ln w="9525">
            <a:noFill/>
            <a:miter lim="800000"/>
            <a:headEnd/>
            <a:tailEnd/>
          </a:ln>
        </p:spPr>
        <p:txBody>
          <a:bodyPr>
            <a:spAutoFit/>
          </a:bodyPr>
          <a:lstStyle/>
          <a:p>
            <a:r>
              <a:rPr lang="ja-JP" altLang="en-US" sz="800">
                <a:solidFill>
                  <a:schemeClr val="tx2"/>
                </a:solidFill>
              </a:rPr>
              <a:t>地域住民の方に積極的に自主防災活動に参加していただくため、「防災コミュニティメンバーカード」を交付し、一定のポイントを獲得した場合、防災関係の特典を与えることで、自主防災組織への住民の継続的な参加につなげる。</a:t>
            </a:r>
            <a:endParaRPr lang="ja-JP" altLang="en-US" sz="800">
              <a:solidFill>
                <a:schemeClr val="tx2"/>
              </a:solidFill>
              <a:latin typeface="ＭＳ Ｐ明朝" pitchFamily="18" charset="-128"/>
              <a:ea typeface="ＭＳ Ｐ明朝" pitchFamily="18" charset="-128"/>
            </a:endParaRPr>
          </a:p>
        </p:txBody>
      </p:sp>
      <p:sp>
        <p:nvSpPr>
          <p:cNvPr id="14344" name="テキスト ボックス 26"/>
          <p:cNvSpPr txBox="1">
            <a:spLocks noChangeArrowheads="1"/>
          </p:cNvSpPr>
          <p:nvPr/>
        </p:nvSpPr>
        <p:spPr bwMode="auto">
          <a:xfrm>
            <a:off x="3000375" y="1928813"/>
            <a:ext cx="2857500" cy="947737"/>
          </a:xfrm>
          <a:prstGeom prst="rect">
            <a:avLst/>
          </a:prstGeom>
          <a:noFill/>
          <a:ln w="9525">
            <a:noFill/>
            <a:miter lim="800000"/>
            <a:headEnd/>
            <a:tailEnd/>
          </a:ln>
        </p:spPr>
        <p:txBody>
          <a:bodyPr>
            <a:spAutoFit/>
          </a:bodyPr>
          <a:lstStyle/>
          <a:p>
            <a:r>
              <a:rPr lang="ja-JP" altLang="en-US" sz="800">
                <a:latin typeface="ＭＳ Ｐ明朝" pitchFamily="18" charset="-128"/>
                <a:ea typeface="ＭＳ Ｐ明朝" pitchFamily="18" charset="-128"/>
              </a:rPr>
              <a:t>　</a:t>
            </a:r>
            <a:r>
              <a:rPr lang="ja-JP" altLang="en-US" sz="800"/>
              <a:t> </a:t>
            </a:r>
            <a:r>
              <a:rPr lang="ja-JP" altLang="en-US" sz="800">
                <a:solidFill>
                  <a:schemeClr val="tx2"/>
                </a:solidFill>
              </a:rPr>
              <a:t>本グループでは、調査対象地域を天草市とした。行政側では、天草市役所の全職員にアンケート調査を、住民側としては天草市有明町地区の婦人会長、地域づくり団体会長、消防団、小学校保護者を対象にしてインタビュー調査を実施した。この結果、自主防災組織率は高いが、活動の停滞やマンネリ化に悩む組織が多いことが分かった。</a:t>
            </a:r>
            <a:endParaRPr lang="en-US" altLang="ja-JP" sz="800">
              <a:solidFill>
                <a:schemeClr val="tx2"/>
              </a:solidFill>
            </a:endParaRPr>
          </a:p>
          <a:p>
            <a:endParaRPr lang="ja-JP" altLang="en-US" sz="800"/>
          </a:p>
        </p:txBody>
      </p:sp>
      <p:sp>
        <p:nvSpPr>
          <p:cNvPr id="14345" name="テキスト ボックス 9"/>
          <p:cNvSpPr txBox="1">
            <a:spLocks noChangeArrowheads="1"/>
          </p:cNvSpPr>
          <p:nvPr/>
        </p:nvSpPr>
        <p:spPr bwMode="auto">
          <a:xfrm>
            <a:off x="3000375" y="1620838"/>
            <a:ext cx="3857625" cy="307975"/>
          </a:xfrm>
          <a:prstGeom prst="rect">
            <a:avLst/>
          </a:prstGeom>
          <a:solidFill>
            <a:srgbClr val="00B0F0"/>
          </a:solidFill>
          <a:ln w="9525">
            <a:noFill/>
            <a:miter lim="800000"/>
            <a:headEnd/>
            <a:tailEnd/>
          </a:ln>
        </p:spPr>
        <p:txBody>
          <a:bodyPr>
            <a:spAutoFit/>
          </a:bodyPr>
          <a:lstStyle/>
          <a:p>
            <a:r>
              <a:rPr lang="ja-JP" altLang="en-US" sz="1400">
                <a:solidFill>
                  <a:schemeClr val="bg1"/>
                </a:solidFill>
                <a:latin typeface="HG創英角ﾎﾟｯﾌﾟ体" pitchFamily="49" charset="-128"/>
                <a:ea typeface="HG創英角ﾎﾟｯﾌﾟ体" pitchFamily="49" charset="-128"/>
              </a:rPr>
              <a:t>天草市の現状調査</a:t>
            </a:r>
            <a:endParaRPr lang="en-US" altLang="ja-JP" sz="1400">
              <a:solidFill>
                <a:schemeClr val="bg1"/>
              </a:solidFill>
              <a:latin typeface="HG創英角ﾎﾟｯﾌﾟ体" pitchFamily="49" charset="-128"/>
              <a:ea typeface="HG創英角ﾎﾟｯﾌﾟ体" pitchFamily="49" charset="-128"/>
            </a:endParaRPr>
          </a:p>
        </p:txBody>
      </p:sp>
      <p:pic>
        <p:nvPicPr>
          <p:cNvPr id="14346" name="Picture 4"/>
          <p:cNvPicPr>
            <a:picLocks noGrp="1" noChangeAspect="1" noChangeArrowheads="1"/>
          </p:cNvPicPr>
          <p:nvPr>
            <p:ph idx="1"/>
          </p:nvPr>
        </p:nvPicPr>
        <p:blipFill>
          <a:blip r:embed="rId3"/>
          <a:srcRect/>
          <a:stretch>
            <a:fillRect/>
          </a:stretch>
        </p:blipFill>
        <p:spPr>
          <a:xfrm>
            <a:off x="1789113" y="4806950"/>
            <a:ext cx="1706562" cy="1119188"/>
          </a:xfrm>
        </p:spPr>
      </p:pic>
      <p:sp>
        <p:nvSpPr>
          <p:cNvPr id="36" name="正方形/長方形 35"/>
          <p:cNvSpPr/>
          <p:nvPr/>
        </p:nvSpPr>
        <p:spPr>
          <a:xfrm>
            <a:off x="2244725" y="4949825"/>
            <a:ext cx="1123950" cy="1428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t>防災コミュニティカード</a:t>
            </a:r>
          </a:p>
        </p:txBody>
      </p:sp>
      <p:sp>
        <p:nvSpPr>
          <p:cNvPr id="14348" name="テキスト ボックス 37"/>
          <p:cNvSpPr txBox="1">
            <a:spLocks noChangeArrowheads="1"/>
          </p:cNvSpPr>
          <p:nvPr/>
        </p:nvSpPr>
        <p:spPr bwMode="auto">
          <a:xfrm>
            <a:off x="47625" y="5984875"/>
            <a:ext cx="3429000" cy="331788"/>
          </a:xfrm>
          <a:prstGeom prst="rect">
            <a:avLst/>
          </a:prstGeom>
          <a:noFill/>
          <a:ln w="57150" cmpd="dbl">
            <a:solidFill>
              <a:srgbClr val="FF0000"/>
            </a:solidFill>
            <a:miter lim="800000"/>
            <a:headEnd/>
            <a:tailEnd/>
          </a:ln>
        </p:spPr>
        <p:txBody>
          <a:bodyPr anchor="ctr">
            <a:spAutoFit/>
          </a:bodyPr>
          <a:lstStyle/>
          <a:p>
            <a:r>
              <a:rPr lang="en-US" altLang="ja-JP" sz="1200">
                <a:latin typeface="HG創英角ｺﾞｼｯｸUB" pitchFamily="49" charset="-128"/>
                <a:ea typeface="HG創英角ｺﾞｼｯｸUB" pitchFamily="49" charset="-128"/>
              </a:rPr>
              <a:t>STEP</a:t>
            </a:r>
            <a:r>
              <a:rPr lang="ja-JP" altLang="en-US" sz="1200">
                <a:latin typeface="HG創英角ｺﾞｼｯｸUB" pitchFamily="49" charset="-128"/>
                <a:ea typeface="HG創英角ｺﾞｼｯｸUB" pitchFamily="49" charset="-128"/>
              </a:rPr>
              <a:t>２　人材活用（自治体職員の活用）</a:t>
            </a:r>
          </a:p>
        </p:txBody>
      </p:sp>
      <p:sp>
        <p:nvSpPr>
          <p:cNvPr id="14349" name="テキスト ボックス 4"/>
          <p:cNvSpPr txBox="1">
            <a:spLocks noChangeArrowheads="1"/>
          </p:cNvSpPr>
          <p:nvPr/>
        </p:nvSpPr>
        <p:spPr bwMode="auto">
          <a:xfrm>
            <a:off x="0" y="836613"/>
            <a:ext cx="6858000" cy="765175"/>
          </a:xfrm>
          <a:prstGeom prst="rect">
            <a:avLst/>
          </a:prstGeom>
          <a:blipFill dpi="0" rotWithShape="1">
            <a:blip r:embed="rId4">
              <a:alphaModFix amt="55000"/>
            </a:blip>
            <a:srcRect/>
            <a:tile tx="0" ty="0" sx="100000" sy="100000" flip="none" algn="tl"/>
          </a:blipFill>
          <a:ln w="19050">
            <a:noFill/>
            <a:miter lim="800000"/>
            <a:headEnd/>
            <a:tailEnd/>
          </a:ln>
        </p:spPr>
        <p:txBody>
          <a:bodyPr>
            <a:spAutoFit/>
          </a:bodyPr>
          <a:lstStyle/>
          <a:p>
            <a:r>
              <a:rPr lang="ja-JP" altLang="en-US" sz="1100">
                <a:latin typeface="ＭＳ Ｐ明朝" pitchFamily="18" charset="-128"/>
                <a:ea typeface="ＭＳ Ｐ明朝" pitchFamily="18" charset="-128"/>
              </a:rPr>
              <a:t>　</a:t>
            </a:r>
            <a:r>
              <a:rPr lang="ja-JP" altLang="en-US" sz="1100"/>
              <a:t>「ハザードマップの作成」、「災害危険箇所や施設の点検」等行政から住民への様々な働きかけがなされているが、行政の働きかけと住民意識の分析をおこない、地域の特徴に応じた地域防災力の向上を目指し、高齢化社会の進行や過疎化による地域の担い手の減少に対応できる、「自助」「共助」を助ける具体的な施策を展開していく住民参加型の地域防災力向上を目的とする。</a:t>
            </a:r>
          </a:p>
        </p:txBody>
      </p:sp>
      <p:sp>
        <p:nvSpPr>
          <p:cNvPr id="14350" name="テキスト ボックス 40"/>
          <p:cNvSpPr txBox="1">
            <a:spLocks noChangeArrowheads="1"/>
          </p:cNvSpPr>
          <p:nvPr/>
        </p:nvSpPr>
        <p:spPr bwMode="auto">
          <a:xfrm>
            <a:off x="55563" y="7624763"/>
            <a:ext cx="3357562" cy="331787"/>
          </a:xfrm>
          <a:prstGeom prst="rect">
            <a:avLst/>
          </a:prstGeom>
          <a:noFill/>
          <a:ln w="57150" cmpd="dbl">
            <a:solidFill>
              <a:srgbClr val="FF0000"/>
            </a:solidFill>
            <a:miter lim="800000"/>
            <a:headEnd/>
            <a:tailEnd/>
          </a:ln>
        </p:spPr>
        <p:txBody>
          <a:bodyPr anchor="ctr">
            <a:spAutoFit/>
          </a:bodyPr>
          <a:lstStyle/>
          <a:p>
            <a:r>
              <a:rPr lang="en-US" altLang="ja-JP" sz="1200">
                <a:latin typeface="HG創英角ｺﾞｼｯｸUB" pitchFamily="49" charset="-128"/>
                <a:ea typeface="HG創英角ｺﾞｼｯｸUB" pitchFamily="49" charset="-128"/>
              </a:rPr>
              <a:t>STEP</a:t>
            </a:r>
            <a:r>
              <a:rPr lang="ja-JP" altLang="en-US" sz="1200">
                <a:latin typeface="HG創英角ｺﾞｼｯｸUB" pitchFamily="49" charset="-128"/>
                <a:ea typeface="HG創英角ｺﾞｼｯｸUB" pitchFamily="49" charset="-128"/>
              </a:rPr>
              <a:t>３　地域防災型マップの作成</a:t>
            </a:r>
          </a:p>
        </p:txBody>
      </p:sp>
      <p:sp>
        <p:nvSpPr>
          <p:cNvPr id="14351" name="テキスト ボックス 104"/>
          <p:cNvSpPr txBox="1">
            <a:spLocks noChangeArrowheads="1"/>
          </p:cNvSpPr>
          <p:nvPr/>
        </p:nvSpPr>
        <p:spPr bwMode="auto">
          <a:xfrm>
            <a:off x="3868738" y="3457575"/>
            <a:ext cx="979487" cy="169863"/>
          </a:xfrm>
          <a:prstGeom prst="rect">
            <a:avLst/>
          </a:prstGeom>
          <a:noFill/>
          <a:ln w="9525">
            <a:noFill/>
            <a:miter lim="800000"/>
            <a:headEnd/>
            <a:tailEnd/>
          </a:ln>
        </p:spPr>
        <p:txBody>
          <a:bodyPr>
            <a:spAutoFit/>
          </a:bodyPr>
          <a:lstStyle/>
          <a:p>
            <a:r>
              <a:rPr lang="ja-JP" altLang="en-US" sz="500">
                <a:solidFill>
                  <a:schemeClr val="accent1"/>
                </a:solidFill>
              </a:rPr>
              <a:t>その不安は何ですか？</a:t>
            </a:r>
          </a:p>
        </p:txBody>
      </p:sp>
      <p:pic>
        <p:nvPicPr>
          <p:cNvPr id="14352" name="図 55" descr="img-X18213517.jpg"/>
          <p:cNvPicPr>
            <a:picLocks noChangeAspect="1"/>
          </p:cNvPicPr>
          <p:nvPr/>
        </p:nvPicPr>
        <p:blipFill>
          <a:blip r:embed="rId5"/>
          <a:srcRect/>
          <a:stretch>
            <a:fillRect/>
          </a:stretch>
        </p:blipFill>
        <p:spPr bwMode="auto">
          <a:xfrm rot="7072613">
            <a:off x="2304257" y="7895431"/>
            <a:ext cx="1009650" cy="712787"/>
          </a:xfrm>
          <a:prstGeom prst="rect">
            <a:avLst/>
          </a:prstGeom>
          <a:noFill/>
          <a:ln w="9525">
            <a:noFill/>
            <a:miter lim="800000"/>
            <a:headEnd/>
            <a:tailEnd/>
          </a:ln>
        </p:spPr>
      </p:pic>
      <p:pic>
        <p:nvPicPr>
          <p:cNvPr id="59" name="図 58" descr="%E3%83%95%E3%82%A1%E3%82%A4%E3%83%-1.jpg"/>
          <p:cNvPicPr>
            <a:picLocks noChangeAspect="1"/>
          </p:cNvPicPr>
          <p:nvPr/>
        </p:nvPicPr>
        <p:blipFill>
          <a:blip r:embed="rId6" cstate="print"/>
          <a:srcRect l="3402" t="23698" r="12433" b="36579"/>
          <a:stretch>
            <a:fillRect/>
          </a:stretch>
        </p:blipFill>
        <p:spPr>
          <a:xfrm>
            <a:off x="-1469" y="2018504"/>
            <a:ext cx="1731940" cy="1053298"/>
          </a:xfrm>
          <a:prstGeom prst="rect">
            <a:avLst/>
          </a:prstGeom>
          <a:ln>
            <a:noFill/>
          </a:ln>
          <a:effectLst>
            <a:softEdge rad="112500"/>
          </a:effectLst>
        </p:spPr>
      </p:pic>
      <p:sp>
        <p:nvSpPr>
          <p:cNvPr id="14354" name="テキスト ボックス 43"/>
          <p:cNvSpPr txBox="1">
            <a:spLocks noChangeArrowheads="1"/>
          </p:cNvSpPr>
          <p:nvPr/>
        </p:nvSpPr>
        <p:spPr bwMode="auto">
          <a:xfrm>
            <a:off x="1643063" y="2054225"/>
            <a:ext cx="1285875" cy="1047750"/>
          </a:xfrm>
          <a:prstGeom prst="rect">
            <a:avLst/>
          </a:prstGeom>
          <a:noFill/>
          <a:ln w="9525">
            <a:noFill/>
            <a:miter lim="800000"/>
            <a:headEnd/>
            <a:tailEnd/>
          </a:ln>
        </p:spPr>
        <p:txBody>
          <a:bodyPr>
            <a:spAutoFit/>
          </a:bodyPr>
          <a:lstStyle/>
          <a:p>
            <a:r>
              <a:rPr lang="ja-JP" altLang="ar-SA" sz="900">
                <a:solidFill>
                  <a:schemeClr val="tx2"/>
                </a:solidFill>
              </a:rPr>
              <a:t>大規模</a:t>
            </a:r>
            <a:r>
              <a:rPr lang="ja-JP" altLang="en-US" sz="900">
                <a:solidFill>
                  <a:schemeClr val="tx2"/>
                </a:solidFill>
              </a:rPr>
              <a:t>災害の発生に備えて自治体の多くが防災計画の見直しにとりかかる中、自主防災組織を通じた市民の防災知識の向上が求められている。</a:t>
            </a:r>
            <a:endParaRPr lang="en-US" sz="900">
              <a:solidFill>
                <a:schemeClr val="tx2"/>
              </a:solidFill>
            </a:endParaRPr>
          </a:p>
        </p:txBody>
      </p:sp>
      <p:sp>
        <p:nvSpPr>
          <p:cNvPr id="14355" name="テキスト ボックス 19"/>
          <p:cNvSpPr txBox="1">
            <a:spLocks noChangeArrowheads="1"/>
          </p:cNvSpPr>
          <p:nvPr/>
        </p:nvSpPr>
        <p:spPr bwMode="auto">
          <a:xfrm>
            <a:off x="0" y="4071938"/>
            <a:ext cx="6858000" cy="307975"/>
          </a:xfrm>
          <a:prstGeom prst="rect">
            <a:avLst/>
          </a:prstGeom>
          <a:solidFill>
            <a:srgbClr val="00B0F0"/>
          </a:solidFill>
          <a:ln w="9525">
            <a:noFill/>
            <a:miter lim="800000"/>
            <a:headEnd/>
            <a:tailEnd/>
          </a:ln>
        </p:spPr>
        <p:txBody>
          <a:bodyPr>
            <a:spAutoFit/>
          </a:bodyPr>
          <a:lstStyle/>
          <a:p>
            <a:r>
              <a:rPr lang="ja-JP" altLang="en-US" sz="1400">
                <a:solidFill>
                  <a:schemeClr val="bg1"/>
                </a:solidFill>
                <a:latin typeface="HG創英角ﾎﾟｯﾌﾟ体" pitchFamily="49" charset="-128"/>
                <a:ea typeface="HG創英角ﾎﾟｯﾌﾟ体" pitchFamily="49" charset="-128"/>
              </a:rPr>
              <a:t>政策提言</a:t>
            </a:r>
          </a:p>
        </p:txBody>
      </p:sp>
      <p:sp>
        <p:nvSpPr>
          <p:cNvPr id="66" name="角丸四角形 65"/>
          <p:cNvSpPr/>
          <p:nvPr/>
        </p:nvSpPr>
        <p:spPr>
          <a:xfrm>
            <a:off x="3733800" y="7629525"/>
            <a:ext cx="2928938" cy="285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rgbClr val="FF0000"/>
                </a:solidFill>
                <a:latin typeface="HGS創英角ﾎﾟｯﾌﾟ体" pitchFamily="50" charset="-128"/>
                <a:ea typeface="HGS創英角ﾎﾟｯﾌﾟ体" pitchFamily="50" charset="-128"/>
              </a:rPr>
              <a:t>歯車がかみ合って地域防災力向上↑↑</a:t>
            </a:r>
          </a:p>
        </p:txBody>
      </p:sp>
      <p:pic>
        <p:nvPicPr>
          <p:cNvPr id="14357" name="Picture 2" descr="G:\SCAN_00\SCAN0000.jpg"/>
          <p:cNvPicPr>
            <a:picLocks noChangeAspect="1" noChangeArrowheads="1"/>
          </p:cNvPicPr>
          <p:nvPr/>
        </p:nvPicPr>
        <p:blipFill>
          <a:blip r:embed="rId7"/>
          <a:srcRect l="4591" t="9529" r="52245" b="70978"/>
          <a:stretch>
            <a:fillRect/>
          </a:stretch>
        </p:blipFill>
        <p:spPr bwMode="auto">
          <a:xfrm>
            <a:off x="168275" y="6392863"/>
            <a:ext cx="1373188" cy="1063625"/>
          </a:xfrm>
          <a:prstGeom prst="rect">
            <a:avLst/>
          </a:prstGeom>
          <a:noFill/>
          <a:ln w="9525">
            <a:noFill/>
            <a:miter lim="800000"/>
            <a:headEnd/>
            <a:tailEnd/>
          </a:ln>
        </p:spPr>
      </p:pic>
      <p:pic>
        <p:nvPicPr>
          <p:cNvPr id="14358" name="Picture 4" descr="F:\企画立案\写真\DSCN0815.JPG"/>
          <p:cNvPicPr>
            <a:picLocks noChangeAspect="1" noChangeArrowheads="1"/>
          </p:cNvPicPr>
          <p:nvPr/>
        </p:nvPicPr>
        <p:blipFill>
          <a:blip r:embed="rId8"/>
          <a:srcRect/>
          <a:stretch>
            <a:fillRect/>
          </a:stretch>
        </p:blipFill>
        <p:spPr bwMode="auto">
          <a:xfrm>
            <a:off x="5889625" y="1949450"/>
            <a:ext cx="898525" cy="676275"/>
          </a:xfrm>
          <a:prstGeom prst="rect">
            <a:avLst/>
          </a:prstGeom>
          <a:noFill/>
          <a:ln w="9525">
            <a:noFill/>
            <a:miter lim="800000"/>
            <a:headEnd/>
            <a:tailEnd/>
          </a:ln>
        </p:spPr>
      </p:pic>
      <p:sp>
        <p:nvSpPr>
          <p:cNvPr id="14359" name="テキスト ボックス 41"/>
          <p:cNvSpPr txBox="1">
            <a:spLocks noChangeArrowheads="1"/>
          </p:cNvSpPr>
          <p:nvPr/>
        </p:nvSpPr>
        <p:spPr bwMode="auto">
          <a:xfrm>
            <a:off x="122238" y="8078788"/>
            <a:ext cx="2143125" cy="947737"/>
          </a:xfrm>
          <a:prstGeom prst="rect">
            <a:avLst/>
          </a:prstGeom>
          <a:noFill/>
          <a:ln w="9525">
            <a:noFill/>
            <a:miter lim="800000"/>
            <a:headEnd/>
            <a:tailEnd/>
          </a:ln>
        </p:spPr>
        <p:txBody>
          <a:bodyPr>
            <a:spAutoFit/>
          </a:bodyPr>
          <a:lstStyle/>
          <a:p>
            <a:r>
              <a:rPr lang="ja-JP" altLang="en-US" sz="800">
                <a:solidFill>
                  <a:schemeClr val="tx2"/>
                </a:solidFill>
              </a:rPr>
              <a:t>防災コミュニティのメンバーである住民全員（子供から高齢者まで）に関わってもらうことを念頭に置きながら、地域の実情にあった一目瞭然な住民提案型の地域防災型マップの作成をする。</a:t>
            </a:r>
            <a:endParaRPr lang="en-US" altLang="ja-JP" sz="800">
              <a:solidFill>
                <a:schemeClr val="tx2"/>
              </a:solidFill>
              <a:latin typeface="ＭＳ Ｐ明朝" pitchFamily="18" charset="-128"/>
              <a:ea typeface="ＭＳ Ｐ明朝" pitchFamily="18" charset="-128"/>
            </a:endParaRPr>
          </a:p>
          <a:p>
            <a:endParaRPr lang="en-US" altLang="ja-JP" sz="800">
              <a:solidFill>
                <a:schemeClr val="tx2"/>
              </a:solidFill>
              <a:latin typeface="ＭＳ Ｐ明朝" pitchFamily="18" charset="-128"/>
              <a:ea typeface="ＭＳ Ｐ明朝" pitchFamily="18" charset="-128"/>
            </a:endParaRPr>
          </a:p>
          <a:p>
            <a:r>
              <a:rPr lang="ja-JP" altLang="en-US" sz="800">
                <a:solidFill>
                  <a:schemeClr val="tx2"/>
                </a:solidFill>
                <a:latin typeface="ＭＳ Ｐゴシック" charset="-128"/>
              </a:rPr>
              <a:t>　　　　　　</a:t>
            </a:r>
            <a:endParaRPr lang="en-US" altLang="ja-JP" sz="800">
              <a:solidFill>
                <a:schemeClr val="tx2"/>
              </a:solidFill>
              <a:latin typeface="ＭＳ Ｐゴシック" charset="-128"/>
            </a:endParaRPr>
          </a:p>
        </p:txBody>
      </p:sp>
      <p:grpSp>
        <p:nvGrpSpPr>
          <p:cNvPr id="14360" name="グループ化 62"/>
          <p:cNvGrpSpPr>
            <a:grpSpLocks/>
          </p:cNvGrpSpPr>
          <p:nvPr/>
        </p:nvGrpSpPr>
        <p:grpSpPr bwMode="auto">
          <a:xfrm>
            <a:off x="3951288" y="6140450"/>
            <a:ext cx="857250" cy="369888"/>
            <a:chOff x="4143380" y="6489063"/>
            <a:chExt cx="857256" cy="368953"/>
          </a:xfrm>
        </p:grpSpPr>
        <p:sp>
          <p:nvSpPr>
            <p:cNvPr id="14405" name="テキスト ボックス 44"/>
            <p:cNvSpPr txBox="1">
              <a:spLocks noChangeArrowheads="1"/>
            </p:cNvSpPr>
            <p:nvPr/>
          </p:nvSpPr>
          <p:spPr bwMode="auto">
            <a:xfrm>
              <a:off x="4214818" y="6489063"/>
              <a:ext cx="571504" cy="215444"/>
            </a:xfrm>
            <a:prstGeom prst="rect">
              <a:avLst/>
            </a:prstGeom>
            <a:noFill/>
            <a:ln w="9525">
              <a:noFill/>
              <a:miter lim="800000"/>
              <a:headEnd/>
              <a:tailEnd/>
            </a:ln>
          </p:spPr>
          <p:txBody>
            <a:bodyPr>
              <a:spAutoFit/>
            </a:bodyPr>
            <a:lstStyle/>
            <a:p>
              <a:r>
                <a:rPr lang="en-US" altLang="ja-JP" sz="800"/>
                <a:t>STEP2</a:t>
              </a:r>
              <a:endParaRPr lang="ja-JP" altLang="en-US" sz="800"/>
            </a:p>
          </p:txBody>
        </p:sp>
        <p:grpSp>
          <p:nvGrpSpPr>
            <p:cNvPr id="14406" name="グループ化 46"/>
            <p:cNvGrpSpPr>
              <a:grpSpLocks/>
            </p:cNvGrpSpPr>
            <p:nvPr/>
          </p:nvGrpSpPr>
          <p:grpSpPr bwMode="auto">
            <a:xfrm>
              <a:off x="4143380" y="6643702"/>
              <a:ext cx="857256" cy="214314"/>
              <a:chOff x="4143380" y="6643702"/>
              <a:chExt cx="857256" cy="214314"/>
            </a:xfrm>
          </p:grpSpPr>
          <p:cxnSp>
            <p:nvCxnSpPr>
              <p:cNvPr id="33" name="直線矢印コネクタ 32"/>
              <p:cNvCxnSpPr/>
              <p:nvPr/>
            </p:nvCxnSpPr>
            <p:spPr>
              <a:xfrm rot="16200000" flipH="1">
                <a:off x="4786593" y="6643973"/>
                <a:ext cx="213771" cy="214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rot="10800000">
                <a:off x="4143380" y="6644245"/>
                <a:ext cx="642941" cy="1584"/>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4361" name="グループ化 80"/>
          <p:cNvGrpSpPr>
            <a:grpSpLocks/>
          </p:cNvGrpSpPr>
          <p:nvPr/>
        </p:nvGrpSpPr>
        <p:grpSpPr bwMode="auto">
          <a:xfrm>
            <a:off x="4451350" y="5937250"/>
            <a:ext cx="1455738" cy="1785938"/>
            <a:chOff x="7351804" y="22851"/>
            <a:chExt cx="1455962" cy="1791094"/>
          </a:xfrm>
        </p:grpSpPr>
        <p:grpSp>
          <p:nvGrpSpPr>
            <p:cNvPr id="14393" name="グループ化 68"/>
            <p:cNvGrpSpPr>
              <a:grpSpLocks/>
            </p:cNvGrpSpPr>
            <p:nvPr/>
          </p:nvGrpSpPr>
          <p:grpSpPr bwMode="auto">
            <a:xfrm>
              <a:off x="7813985" y="931110"/>
              <a:ext cx="785818" cy="785818"/>
              <a:chOff x="394308" y="1258176"/>
              <a:chExt cx="785818" cy="785818"/>
            </a:xfrm>
          </p:grpSpPr>
          <p:sp>
            <p:nvSpPr>
              <p:cNvPr id="79" name=" 3"/>
              <p:cNvSpPr/>
              <p:nvPr/>
            </p:nvSpPr>
            <p:spPr>
              <a:xfrm>
                <a:off x="394161" y="1257405"/>
                <a:ext cx="785933" cy="786489"/>
              </a:xfrm>
              <a:prstGeom prst="gear9">
                <a:avLst/>
              </a:prstGeom>
              <a:ln>
                <a:solidFill>
                  <a:schemeClr val="tx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0" name=" 4"/>
              <p:cNvSpPr/>
              <p:nvPr/>
            </p:nvSpPr>
            <p:spPr>
              <a:xfrm>
                <a:off x="557698" y="1440495"/>
                <a:ext cx="469972" cy="404389"/>
              </a:xfrm>
              <a:prstGeom prst="rect">
                <a:avLst/>
              </a:prstGeom>
            </p:spPr>
            <p:style>
              <a:lnRef idx="0">
                <a:scrgbClr r="0" g="0" b="0"/>
              </a:lnRef>
              <a:fillRef idx="0">
                <a:scrgbClr r="0" g="0" b="0"/>
              </a:fillRef>
              <a:effectRef idx="0">
                <a:scrgbClr r="0" g="0" b="0"/>
              </a:effectRef>
              <a:fontRef idx="minor">
                <a:schemeClr val="lt1"/>
              </a:fontRef>
            </p:style>
            <p:txBody>
              <a:bodyPr lIns="8890" tIns="8890" rIns="8890" bIns="8890" spcCol="1270" anchor="ctr"/>
              <a:lstStyle/>
              <a:p>
                <a:pPr algn="ctr" defTabSz="311150">
                  <a:lnSpc>
                    <a:spcPct val="90000"/>
                  </a:lnSpc>
                  <a:spcAft>
                    <a:spcPct val="35000"/>
                  </a:spcAft>
                  <a:defRPr/>
                </a:pPr>
                <a:r>
                  <a:rPr lang="ja-JP" altLang="en-US" sz="700" b="1" dirty="0">
                    <a:solidFill>
                      <a:schemeClr val="tx1"/>
                    </a:solidFill>
                  </a:rPr>
                  <a:t>地域型防災マップ</a:t>
                </a:r>
              </a:p>
            </p:txBody>
          </p:sp>
        </p:grpSp>
        <p:grpSp>
          <p:nvGrpSpPr>
            <p:cNvPr id="14394" name="グループ化 69"/>
            <p:cNvGrpSpPr>
              <a:grpSpLocks/>
            </p:cNvGrpSpPr>
            <p:nvPr/>
          </p:nvGrpSpPr>
          <p:grpSpPr bwMode="auto">
            <a:xfrm>
              <a:off x="7546750" y="527795"/>
              <a:ext cx="571504" cy="571504"/>
              <a:chOff x="127073" y="854861"/>
              <a:chExt cx="571504" cy="571504"/>
            </a:xfrm>
          </p:grpSpPr>
          <p:sp>
            <p:nvSpPr>
              <p:cNvPr id="77" name=" 5"/>
              <p:cNvSpPr/>
              <p:nvPr/>
            </p:nvSpPr>
            <p:spPr>
              <a:xfrm>
                <a:off x="127420" y="854608"/>
                <a:ext cx="571588" cy="571557"/>
              </a:xfrm>
              <a:prstGeom prst="gear6">
                <a:avLst/>
              </a:prstGeom>
              <a:ln>
                <a:solidFill>
                  <a:schemeClr val="tx1"/>
                </a:solidFill>
              </a:ln>
            </p:spPr>
            <p:style>
              <a:lnRef idx="2">
                <a:scrgbClr r="0" g="0" b="0"/>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78" name=" 6"/>
              <p:cNvSpPr/>
              <p:nvPr/>
            </p:nvSpPr>
            <p:spPr>
              <a:xfrm>
                <a:off x="271904" y="999487"/>
                <a:ext cx="282619" cy="281799"/>
              </a:xfrm>
              <a:prstGeom prst="rect">
                <a:avLst/>
              </a:prstGeom>
            </p:spPr>
            <p:style>
              <a:lnRef idx="0">
                <a:scrgbClr r="0" g="0" b="0"/>
              </a:lnRef>
              <a:fillRef idx="0">
                <a:scrgbClr r="0" g="0" b="0"/>
              </a:fillRef>
              <a:effectRef idx="0">
                <a:scrgbClr r="0" g="0" b="0"/>
              </a:effectRef>
              <a:fontRef idx="minor">
                <a:schemeClr val="lt1"/>
              </a:fontRef>
            </p:style>
            <p:txBody>
              <a:bodyPr lIns="8890" tIns="8890" rIns="8890" bIns="8890" anchor="ctr"/>
              <a:lstStyle/>
              <a:p>
                <a:pPr algn="ctr" defTabSz="311150">
                  <a:lnSpc>
                    <a:spcPct val="90000"/>
                  </a:lnSpc>
                  <a:spcAft>
                    <a:spcPct val="35000"/>
                  </a:spcAft>
                  <a:defRPr/>
                </a:pPr>
                <a:r>
                  <a:rPr lang="ja-JP" altLang="en-US" sz="700" b="1">
                    <a:solidFill>
                      <a:schemeClr val="tx1"/>
                    </a:solidFill>
                  </a:rPr>
                  <a:t>人材活用</a:t>
                </a:r>
              </a:p>
            </p:txBody>
          </p:sp>
        </p:grpSp>
        <p:grpSp>
          <p:nvGrpSpPr>
            <p:cNvPr id="14395" name="グループ化 70"/>
            <p:cNvGrpSpPr>
              <a:grpSpLocks/>
            </p:cNvGrpSpPr>
            <p:nvPr/>
          </p:nvGrpSpPr>
          <p:grpSpPr bwMode="auto">
            <a:xfrm>
              <a:off x="7860714" y="118488"/>
              <a:ext cx="559957" cy="559957"/>
              <a:chOff x="441037" y="445554"/>
              <a:chExt cx="559957" cy="559957"/>
            </a:xfrm>
          </p:grpSpPr>
          <p:sp>
            <p:nvSpPr>
              <p:cNvPr id="75" name=" 7"/>
              <p:cNvSpPr/>
              <p:nvPr/>
            </p:nvSpPr>
            <p:spPr>
              <a:xfrm rot="20616721">
                <a:off x="441793" y="445442"/>
                <a:ext cx="558886" cy="560413"/>
              </a:xfrm>
              <a:prstGeom prst="gear6">
                <a:avLst/>
              </a:prstGeom>
              <a:ln>
                <a:solidFill>
                  <a:schemeClr val="tx1"/>
                </a:solidFill>
              </a:ln>
            </p:spPr>
            <p:style>
              <a:lnRef idx="2">
                <a:scrgbClr r="0" g="0" b="0"/>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76" name=" 8"/>
              <p:cNvSpPr/>
              <p:nvPr/>
            </p:nvSpPr>
            <p:spPr>
              <a:xfrm rot="21516721">
                <a:off x="564049" y="568033"/>
                <a:ext cx="314373" cy="315232"/>
              </a:xfrm>
              <a:prstGeom prst="rect">
                <a:avLst/>
              </a:prstGeom>
            </p:spPr>
            <p:style>
              <a:lnRef idx="0">
                <a:scrgbClr r="0" g="0" b="0"/>
              </a:lnRef>
              <a:fillRef idx="0">
                <a:scrgbClr r="0" g="0" b="0"/>
              </a:fillRef>
              <a:effectRef idx="0">
                <a:scrgbClr r="0" g="0" b="0"/>
              </a:effectRef>
              <a:fontRef idx="minor">
                <a:schemeClr val="lt1"/>
              </a:fontRef>
            </p:style>
            <p:txBody>
              <a:bodyPr lIns="8890" tIns="8890" rIns="8890" bIns="8890" spcCol="1270" anchor="ctr"/>
              <a:lstStyle/>
              <a:p>
                <a:pPr algn="ctr" defTabSz="311150">
                  <a:lnSpc>
                    <a:spcPct val="90000"/>
                  </a:lnSpc>
                  <a:spcAft>
                    <a:spcPct val="35000"/>
                  </a:spcAft>
                  <a:defRPr/>
                </a:pPr>
                <a:r>
                  <a:rPr lang="ja-JP" altLang="en-US" sz="700" b="1" dirty="0">
                    <a:solidFill>
                      <a:schemeClr val="tx1"/>
                    </a:solidFill>
                  </a:rPr>
                  <a:t>ポイントカード</a:t>
                </a:r>
              </a:p>
            </p:txBody>
          </p:sp>
        </p:grpSp>
        <p:sp>
          <p:nvSpPr>
            <p:cNvPr id="72" name="環状矢印 71"/>
            <p:cNvSpPr/>
            <p:nvPr/>
          </p:nvSpPr>
          <p:spPr>
            <a:xfrm rot="1462185">
              <a:off x="7801136" y="807748"/>
              <a:ext cx="1006630" cy="1006197"/>
            </a:xfrm>
            <a:prstGeom prst="circularArrow">
              <a:avLst>
                <a:gd name="adj1" fmla="val 4688"/>
                <a:gd name="adj2" fmla="val 299029"/>
                <a:gd name="adj3" fmla="val 2363548"/>
                <a:gd name="adj4" fmla="val 16241728"/>
                <a:gd name="adj5" fmla="val 5469"/>
              </a:avLst>
            </a:pr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3" name=" 10"/>
            <p:cNvSpPr/>
            <p:nvPr/>
          </p:nvSpPr>
          <p:spPr>
            <a:xfrm rot="20265470">
              <a:off x="7351804" y="557791"/>
              <a:ext cx="757355" cy="730767"/>
            </a:xfrm>
            <a:prstGeom prst="leftCircularArrow">
              <a:avLst>
                <a:gd name="adj1" fmla="val 6452"/>
                <a:gd name="adj2" fmla="val 429999"/>
                <a:gd name="adj3" fmla="val 10489124"/>
                <a:gd name="adj4" fmla="val 14837806"/>
                <a:gd name="adj5" fmla="val 7527"/>
              </a:avLst>
            </a:prstGeom>
          </p:spPr>
          <p:style>
            <a:lnRef idx="0">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74" name="環状矢印 73"/>
            <p:cNvSpPr/>
            <p:nvPr/>
          </p:nvSpPr>
          <p:spPr>
            <a:xfrm rot="7910933">
              <a:off x="7840548" y="23132"/>
              <a:ext cx="788082" cy="787521"/>
            </a:xfrm>
            <a:prstGeom prst="circularArrow">
              <a:avLst>
                <a:gd name="adj1" fmla="val 5984"/>
                <a:gd name="adj2" fmla="val 394124"/>
                <a:gd name="adj3" fmla="val 13313824"/>
                <a:gd name="adj4" fmla="val 10508221"/>
                <a:gd name="adj5" fmla="val 6981"/>
              </a:avLst>
            </a:prstGeom>
          </p:spPr>
          <p:style>
            <a:lnRef idx="0">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grpSp>
      <p:cxnSp>
        <p:nvCxnSpPr>
          <p:cNvPr id="25" name="直線矢印コネクタ 24"/>
          <p:cNvCxnSpPr/>
          <p:nvPr/>
        </p:nvCxnSpPr>
        <p:spPr>
          <a:xfrm rot="10800000">
            <a:off x="5435600" y="6469063"/>
            <a:ext cx="344488" cy="255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rot="10800000">
            <a:off x="5780088" y="6724650"/>
            <a:ext cx="5937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364" name="テキスト ボックス 31"/>
          <p:cNvSpPr txBox="1">
            <a:spLocks noChangeArrowheads="1"/>
          </p:cNvSpPr>
          <p:nvPr/>
        </p:nvSpPr>
        <p:spPr bwMode="auto">
          <a:xfrm>
            <a:off x="5792788" y="6569075"/>
            <a:ext cx="528637" cy="215900"/>
          </a:xfrm>
          <a:prstGeom prst="rect">
            <a:avLst/>
          </a:prstGeom>
          <a:noFill/>
          <a:ln w="9525">
            <a:noFill/>
            <a:miter lim="800000"/>
            <a:headEnd/>
            <a:tailEnd/>
          </a:ln>
        </p:spPr>
        <p:txBody>
          <a:bodyPr>
            <a:spAutoFit/>
          </a:bodyPr>
          <a:lstStyle/>
          <a:p>
            <a:r>
              <a:rPr lang="en-US" altLang="ja-JP" sz="800"/>
              <a:t>STEP1</a:t>
            </a:r>
            <a:endParaRPr lang="ja-JP" altLang="en-US" sz="800"/>
          </a:p>
        </p:txBody>
      </p:sp>
      <p:sp>
        <p:nvSpPr>
          <p:cNvPr id="14365" name="テキスト ボックス 82"/>
          <p:cNvSpPr txBox="1">
            <a:spLocks noChangeArrowheads="1"/>
          </p:cNvSpPr>
          <p:nvPr/>
        </p:nvSpPr>
        <p:spPr bwMode="auto">
          <a:xfrm>
            <a:off x="82550" y="3036888"/>
            <a:ext cx="2786063" cy="911225"/>
          </a:xfrm>
          <a:prstGeom prst="rect">
            <a:avLst/>
          </a:prstGeom>
          <a:noFill/>
          <a:ln w="9525">
            <a:noFill/>
            <a:miter lim="800000"/>
            <a:headEnd/>
            <a:tailEnd/>
          </a:ln>
        </p:spPr>
        <p:txBody>
          <a:bodyPr>
            <a:spAutoFit/>
          </a:bodyPr>
          <a:lstStyle/>
          <a:p>
            <a:r>
              <a:rPr lang="ja-JP" altLang="en-US" sz="900">
                <a:solidFill>
                  <a:schemeClr val="tx2"/>
                </a:solidFill>
              </a:rPr>
              <a:t>本発表では天草市</a:t>
            </a:r>
            <a:r>
              <a:rPr lang="ja-JP" altLang="ar-SA" sz="900">
                <a:solidFill>
                  <a:schemeClr val="tx2"/>
                </a:solidFill>
              </a:rPr>
              <a:t>を</a:t>
            </a:r>
            <a:r>
              <a:rPr lang="ja-JP" altLang="en-US" sz="900">
                <a:solidFill>
                  <a:schemeClr val="tx2"/>
                </a:solidFill>
              </a:rPr>
              <a:t>対象地域として、防災に対する行政と住民の意識の差異の現状を踏まえ、その結果、災害は常に生活の一部として存在していることから、</a:t>
            </a:r>
            <a:r>
              <a:rPr lang="en-US" altLang="ja-JP" sz="900" b="1">
                <a:solidFill>
                  <a:srgbClr val="FF3399"/>
                </a:solidFill>
              </a:rPr>
              <a:t>『</a:t>
            </a:r>
            <a:r>
              <a:rPr lang="ja-JP" altLang="en-US" sz="900" b="1">
                <a:solidFill>
                  <a:srgbClr val="FF3399"/>
                </a:solidFill>
              </a:rPr>
              <a:t>防災</a:t>
            </a:r>
            <a:r>
              <a:rPr lang="en-US" altLang="ja-JP" sz="900" b="1">
                <a:solidFill>
                  <a:srgbClr val="FF3399"/>
                </a:solidFill>
              </a:rPr>
              <a:t>』</a:t>
            </a:r>
            <a:r>
              <a:rPr lang="ja-JP" altLang="en-US" sz="900">
                <a:solidFill>
                  <a:schemeClr val="tx2"/>
                </a:solidFill>
              </a:rPr>
              <a:t>に加えて、</a:t>
            </a:r>
            <a:r>
              <a:rPr lang="en-US" altLang="ja-JP" sz="900" b="1">
                <a:solidFill>
                  <a:srgbClr val="FF3399"/>
                </a:solidFill>
              </a:rPr>
              <a:t>『</a:t>
            </a:r>
            <a:r>
              <a:rPr lang="ja-JP" altLang="en-US" sz="900" b="1">
                <a:solidFill>
                  <a:srgbClr val="FF3399"/>
                </a:solidFill>
              </a:rPr>
              <a:t>共災</a:t>
            </a:r>
            <a:r>
              <a:rPr lang="en-US" altLang="ja-JP" sz="900" b="1">
                <a:solidFill>
                  <a:srgbClr val="FF3399"/>
                </a:solidFill>
              </a:rPr>
              <a:t>』</a:t>
            </a:r>
            <a:r>
              <a:rPr lang="ja-JP" altLang="en-US" sz="900">
                <a:solidFill>
                  <a:schemeClr val="tx2"/>
                </a:solidFill>
              </a:rPr>
              <a:t>（災害とともに生きる、災害をやり過ごす）という考え方を取り入れて、</a:t>
            </a:r>
            <a:r>
              <a:rPr lang="ja-JP" altLang="en-US" sz="900" b="1">
                <a:solidFill>
                  <a:srgbClr val="FF0000"/>
                </a:solidFill>
              </a:rPr>
              <a:t>自主防災組織強化と地域型防災マップの作成</a:t>
            </a:r>
            <a:r>
              <a:rPr lang="ja-JP" altLang="en-US" sz="900">
                <a:solidFill>
                  <a:schemeClr val="tx2"/>
                </a:solidFill>
              </a:rPr>
              <a:t>を提案する。</a:t>
            </a:r>
            <a:endParaRPr lang="en-US" altLang="ja-JP" sz="900">
              <a:solidFill>
                <a:schemeClr val="tx2"/>
              </a:solidFill>
            </a:endParaRPr>
          </a:p>
        </p:txBody>
      </p:sp>
      <p:pic>
        <p:nvPicPr>
          <p:cNvPr id="14367" name="図 98"/>
          <p:cNvPicPr>
            <a:picLocks noChangeAspect="1"/>
          </p:cNvPicPr>
          <p:nvPr/>
        </p:nvPicPr>
        <p:blipFill>
          <a:blip r:embed="rId9"/>
          <a:srcRect l="4405" t="3404" r="3084" b="5853"/>
          <a:stretch>
            <a:fillRect/>
          </a:stretch>
        </p:blipFill>
        <p:spPr bwMode="auto">
          <a:xfrm>
            <a:off x="3032125" y="2765425"/>
            <a:ext cx="1000125" cy="590550"/>
          </a:xfrm>
          <a:prstGeom prst="rect">
            <a:avLst/>
          </a:prstGeom>
          <a:noFill/>
          <a:ln w="9525">
            <a:noFill/>
            <a:miter lim="800000"/>
            <a:headEnd/>
            <a:tailEnd/>
          </a:ln>
        </p:spPr>
      </p:pic>
      <p:pic>
        <p:nvPicPr>
          <p:cNvPr id="14368" name="図 100"/>
          <p:cNvPicPr>
            <a:picLocks noChangeAspect="1"/>
          </p:cNvPicPr>
          <p:nvPr/>
        </p:nvPicPr>
        <p:blipFill>
          <a:blip r:embed="rId10"/>
          <a:srcRect l="1563" t="2844" r="3125" b="3293"/>
          <a:stretch>
            <a:fillRect/>
          </a:stretch>
        </p:blipFill>
        <p:spPr bwMode="auto">
          <a:xfrm>
            <a:off x="5099050" y="2747963"/>
            <a:ext cx="847725" cy="658812"/>
          </a:xfrm>
          <a:prstGeom prst="rect">
            <a:avLst/>
          </a:prstGeom>
          <a:noFill/>
          <a:ln w="9525">
            <a:noFill/>
            <a:miter lim="800000"/>
            <a:headEnd/>
            <a:tailEnd/>
          </a:ln>
        </p:spPr>
      </p:pic>
      <p:pic>
        <p:nvPicPr>
          <p:cNvPr id="14369" name="図 101"/>
          <p:cNvPicPr>
            <a:picLocks noChangeAspect="1"/>
          </p:cNvPicPr>
          <p:nvPr/>
        </p:nvPicPr>
        <p:blipFill>
          <a:blip r:embed="rId11"/>
          <a:srcRect l="2235" t="3654" r="2792" b="3603"/>
          <a:stretch>
            <a:fillRect/>
          </a:stretch>
        </p:blipFill>
        <p:spPr bwMode="auto">
          <a:xfrm>
            <a:off x="3078163" y="3357563"/>
            <a:ext cx="809625" cy="685800"/>
          </a:xfrm>
          <a:prstGeom prst="rect">
            <a:avLst/>
          </a:prstGeom>
          <a:noFill/>
          <a:ln w="9525">
            <a:noFill/>
            <a:miter lim="800000"/>
            <a:headEnd/>
            <a:tailEnd/>
          </a:ln>
        </p:spPr>
      </p:pic>
      <p:sp>
        <p:nvSpPr>
          <p:cNvPr id="92" name="右矢印 91"/>
          <p:cNvSpPr/>
          <p:nvPr/>
        </p:nvSpPr>
        <p:spPr>
          <a:xfrm>
            <a:off x="3786188" y="3735388"/>
            <a:ext cx="131762" cy="69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4371" name="図 103"/>
          <p:cNvPicPr>
            <a:picLocks noChangeAspect="1"/>
          </p:cNvPicPr>
          <p:nvPr/>
        </p:nvPicPr>
        <p:blipFill>
          <a:blip r:embed="rId12"/>
          <a:srcRect l="1099" t="1875" r="2960" b="3751"/>
          <a:stretch>
            <a:fillRect/>
          </a:stretch>
        </p:blipFill>
        <p:spPr bwMode="auto">
          <a:xfrm>
            <a:off x="3871913" y="2749550"/>
            <a:ext cx="1222375" cy="725488"/>
          </a:xfrm>
          <a:prstGeom prst="rect">
            <a:avLst/>
          </a:prstGeom>
          <a:noFill/>
          <a:ln w="9525">
            <a:noFill/>
            <a:miter lim="800000"/>
            <a:headEnd/>
            <a:tailEnd/>
          </a:ln>
        </p:spPr>
      </p:pic>
      <p:sp>
        <p:nvSpPr>
          <p:cNvPr id="14372" name="テキスト ボックス 67"/>
          <p:cNvSpPr txBox="1">
            <a:spLocks noChangeArrowheads="1"/>
          </p:cNvSpPr>
          <p:nvPr/>
        </p:nvSpPr>
        <p:spPr bwMode="auto">
          <a:xfrm>
            <a:off x="3687763" y="5722938"/>
            <a:ext cx="3214687" cy="304800"/>
          </a:xfrm>
          <a:prstGeom prst="rect">
            <a:avLst/>
          </a:prstGeom>
          <a:noFill/>
          <a:ln w="57150" cmpd="dbl">
            <a:noFill/>
            <a:miter lim="800000"/>
            <a:headEnd/>
            <a:tailEnd/>
          </a:ln>
        </p:spPr>
        <p:txBody>
          <a:bodyPr>
            <a:spAutoFit/>
          </a:bodyPr>
          <a:lstStyle/>
          <a:p>
            <a:r>
              <a:rPr lang="ja-JP" altLang="en-US" sz="1400">
                <a:solidFill>
                  <a:schemeClr val="folHlink"/>
                </a:solidFill>
                <a:ea typeface="ＤＦ太丸ゴシック体" pitchFamily="1" charset="-128"/>
              </a:rPr>
              <a:t>継続的な地域防災力向上</a:t>
            </a:r>
          </a:p>
        </p:txBody>
      </p:sp>
      <p:grpSp>
        <p:nvGrpSpPr>
          <p:cNvPr id="14373" name="グループ化 106"/>
          <p:cNvGrpSpPr>
            <a:grpSpLocks/>
          </p:cNvGrpSpPr>
          <p:nvPr/>
        </p:nvGrpSpPr>
        <p:grpSpPr bwMode="auto">
          <a:xfrm>
            <a:off x="3948113" y="7265988"/>
            <a:ext cx="1000125" cy="276225"/>
            <a:chOff x="3500438" y="7572396"/>
            <a:chExt cx="1000132" cy="276249"/>
          </a:xfrm>
        </p:grpSpPr>
        <p:sp>
          <p:nvSpPr>
            <p:cNvPr id="14390" name="テキスト ボックス 47"/>
            <p:cNvSpPr txBox="1">
              <a:spLocks noChangeArrowheads="1"/>
            </p:cNvSpPr>
            <p:nvPr/>
          </p:nvSpPr>
          <p:spPr bwMode="auto">
            <a:xfrm>
              <a:off x="3571876" y="7633201"/>
              <a:ext cx="571504" cy="215444"/>
            </a:xfrm>
            <a:prstGeom prst="rect">
              <a:avLst/>
            </a:prstGeom>
            <a:noFill/>
            <a:ln w="9525">
              <a:noFill/>
              <a:miter lim="800000"/>
              <a:headEnd/>
              <a:tailEnd/>
            </a:ln>
          </p:spPr>
          <p:txBody>
            <a:bodyPr>
              <a:spAutoFit/>
            </a:bodyPr>
            <a:lstStyle/>
            <a:p>
              <a:r>
                <a:rPr lang="en-US" altLang="ja-JP" sz="800"/>
                <a:t>STEP3</a:t>
              </a:r>
              <a:endParaRPr lang="ja-JP" altLang="en-US" sz="800"/>
            </a:p>
          </p:txBody>
        </p:sp>
        <p:cxnSp>
          <p:nvCxnSpPr>
            <p:cNvPr id="50" name="直線矢印コネクタ 49"/>
            <p:cNvCxnSpPr/>
            <p:nvPr/>
          </p:nvCxnSpPr>
          <p:spPr>
            <a:xfrm flipV="1">
              <a:off x="4143379" y="7572396"/>
              <a:ext cx="357191" cy="2143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10800000">
              <a:off x="3500438" y="7786727"/>
              <a:ext cx="642941" cy="158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4374" name="直線コネクタ 108"/>
          <p:cNvCxnSpPr>
            <a:cxnSpLocks noChangeShapeType="1"/>
          </p:cNvCxnSpPr>
          <p:nvPr/>
        </p:nvCxnSpPr>
        <p:spPr bwMode="auto">
          <a:xfrm>
            <a:off x="-142875" y="571500"/>
            <a:ext cx="7000875" cy="1588"/>
          </a:xfrm>
          <a:prstGeom prst="line">
            <a:avLst/>
          </a:prstGeom>
          <a:noFill/>
          <a:ln w="9525" algn="ctr">
            <a:solidFill>
              <a:srgbClr val="CCFFFF"/>
            </a:solidFill>
            <a:round/>
            <a:headEnd/>
            <a:tailEnd/>
          </a:ln>
        </p:spPr>
      </p:cxnSp>
      <p:pic>
        <p:nvPicPr>
          <p:cNvPr id="60" name="図 59" descr="amakusaway2.jpg"/>
          <p:cNvPicPr>
            <a:picLocks noChangeAspect="1"/>
          </p:cNvPicPr>
          <p:nvPr/>
        </p:nvPicPr>
        <p:blipFill>
          <a:blip r:embed="rId13" cstate="print"/>
          <a:srcRect l="3528" t="3385" r="29443" b="60624"/>
          <a:stretch>
            <a:fillRect/>
          </a:stretch>
        </p:blipFill>
        <p:spPr>
          <a:xfrm>
            <a:off x="5532625" y="-114002"/>
            <a:ext cx="1357298" cy="1030731"/>
          </a:xfrm>
          <a:prstGeom prst="rect">
            <a:avLst/>
          </a:prstGeom>
          <a:ln>
            <a:noFill/>
          </a:ln>
          <a:effectLst>
            <a:softEdge rad="112500"/>
          </a:effectLst>
        </p:spPr>
      </p:pic>
      <p:sp>
        <p:nvSpPr>
          <p:cNvPr id="14376" name="テキスト ボックス 42"/>
          <p:cNvSpPr txBox="1">
            <a:spLocks noChangeArrowheads="1"/>
          </p:cNvSpPr>
          <p:nvPr/>
        </p:nvSpPr>
        <p:spPr bwMode="auto">
          <a:xfrm>
            <a:off x="4924425" y="368300"/>
            <a:ext cx="857250" cy="246063"/>
          </a:xfrm>
          <a:prstGeom prst="rect">
            <a:avLst/>
          </a:prstGeom>
          <a:noFill/>
          <a:ln w="9525">
            <a:noFill/>
            <a:miter lim="800000"/>
            <a:headEnd/>
            <a:tailEnd/>
          </a:ln>
        </p:spPr>
        <p:txBody>
          <a:bodyPr>
            <a:spAutoFit/>
          </a:bodyPr>
          <a:lstStyle/>
          <a:p>
            <a:r>
              <a:rPr lang="en-US" altLang="ja-JP" sz="1000" i="1">
                <a:solidFill>
                  <a:schemeClr val="bg1"/>
                </a:solidFill>
                <a:latin typeface="Franklin Gothic Medium Cond"/>
              </a:rPr>
              <a:t>2011,11,6</a:t>
            </a:r>
            <a:endParaRPr lang="ja-JP" altLang="en-US" sz="1000" i="1">
              <a:solidFill>
                <a:schemeClr val="bg1"/>
              </a:solidFill>
              <a:latin typeface="Franklin Gothic Medium Cond"/>
            </a:endParaRPr>
          </a:p>
        </p:txBody>
      </p:sp>
      <p:sp>
        <p:nvSpPr>
          <p:cNvPr id="14377" name="テキスト ボックス 120"/>
          <p:cNvSpPr txBox="1">
            <a:spLocks noChangeArrowheads="1"/>
          </p:cNvSpPr>
          <p:nvPr/>
        </p:nvSpPr>
        <p:spPr bwMode="auto">
          <a:xfrm>
            <a:off x="3627438" y="6451600"/>
            <a:ext cx="812800" cy="228600"/>
          </a:xfrm>
          <a:prstGeom prst="rect">
            <a:avLst/>
          </a:prstGeom>
          <a:noFill/>
          <a:ln w="9525">
            <a:noFill/>
            <a:miter lim="800000"/>
            <a:headEnd/>
            <a:tailEnd/>
          </a:ln>
        </p:spPr>
        <p:txBody>
          <a:bodyPr>
            <a:spAutoFit/>
          </a:bodyPr>
          <a:lstStyle/>
          <a:p>
            <a:r>
              <a:rPr lang="ja-JP" altLang="en-US" sz="900">
                <a:solidFill>
                  <a:srgbClr val="FF3399"/>
                </a:solidFill>
              </a:rPr>
              <a:t>人材活用型</a:t>
            </a:r>
          </a:p>
        </p:txBody>
      </p:sp>
      <p:sp>
        <p:nvSpPr>
          <p:cNvPr id="14378" name="テキスト ボックス 121"/>
          <p:cNvSpPr txBox="1">
            <a:spLocks noChangeArrowheads="1"/>
          </p:cNvSpPr>
          <p:nvPr/>
        </p:nvSpPr>
        <p:spPr bwMode="auto">
          <a:xfrm>
            <a:off x="3733800" y="6583363"/>
            <a:ext cx="812800" cy="276225"/>
          </a:xfrm>
          <a:prstGeom prst="rect">
            <a:avLst/>
          </a:prstGeom>
          <a:noFill/>
          <a:ln w="9525">
            <a:noFill/>
            <a:miter lim="800000"/>
            <a:headEnd/>
            <a:tailEnd/>
          </a:ln>
        </p:spPr>
        <p:txBody>
          <a:bodyPr>
            <a:spAutoFit/>
          </a:bodyPr>
          <a:lstStyle/>
          <a:p>
            <a:r>
              <a:rPr lang="ja-JP" altLang="en-US" sz="600">
                <a:solidFill>
                  <a:srgbClr val="00FF00"/>
                </a:solidFill>
              </a:rPr>
              <a:t>知識や情報を有する職員を活用する</a:t>
            </a:r>
          </a:p>
        </p:txBody>
      </p:sp>
      <p:sp>
        <p:nvSpPr>
          <p:cNvPr id="14379" name="テキスト ボックス 121"/>
          <p:cNvSpPr txBox="1">
            <a:spLocks noChangeArrowheads="1"/>
          </p:cNvSpPr>
          <p:nvPr/>
        </p:nvSpPr>
        <p:spPr bwMode="auto">
          <a:xfrm>
            <a:off x="5761038" y="6007100"/>
            <a:ext cx="812800" cy="228600"/>
          </a:xfrm>
          <a:prstGeom prst="rect">
            <a:avLst/>
          </a:prstGeom>
          <a:noFill/>
          <a:ln w="9525">
            <a:noFill/>
            <a:miter lim="800000"/>
            <a:headEnd/>
            <a:tailEnd/>
          </a:ln>
        </p:spPr>
        <p:txBody>
          <a:bodyPr>
            <a:spAutoFit/>
          </a:bodyPr>
          <a:lstStyle/>
          <a:p>
            <a:r>
              <a:rPr lang="ja-JP" altLang="en-US" sz="900">
                <a:solidFill>
                  <a:srgbClr val="FF3399"/>
                </a:solidFill>
              </a:rPr>
              <a:t>特典参加型</a:t>
            </a:r>
          </a:p>
        </p:txBody>
      </p:sp>
      <p:sp>
        <p:nvSpPr>
          <p:cNvPr id="14380" name="テキスト ボックス 121"/>
          <p:cNvSpPr txBox="1">
            <a:spLocks noChangeArrowheads="1"/>
          </p:cNvSpPr>
          <p:nvPr/>
        </p:nvSpPr>
        <p:spPr bwMode="auto">
          <a:xfrm>
            <a:off x="5884863" y="6151563"/>
            <a:ext cx="812800" cy="276225"/>
          </a:xfrm>
          <a:prstGeom prst="rect">
            <a:avLst/>
          </a:prstGeom>
          <a:noFill/>
          <a:ln w="9525">
            <a:noFill/>
            <a:miter lim="800000"/>
            <a:headEnd/>
            <a:tailEnd/>
          </a:ln>
        </p:spPr>
        <p:txBody>
          <a:bodyPr>
            <a:spAutoFit/>
          </a:bodyPr>
          <a:lstStyle/>
          <a:p>
            <a:r>
              <a:rPr lang="ja-JP" altLang="en-US" sz="600">
                <a:solidFill>
                  <a:srgbClr val="00FF00"/>
                </a:solidFill>
              </a:rPr>
              <a:t>楽しみながら参加することができる</a:t>
            </a:r>
          </a:p>
        </p:txBody>
      </p:sp>
      <p:sp>
        <p:nvSpPr>
          <p:cNvPr id="14381" name="テキスト ボックス 119"/>
          <p:cNvSpPr txBox="1">
            <a:spLocks noChangeArrowheads="1"/>
          </p:cNvSpPr>
          <p:nvPr/>
        </p:nvSpPr>
        <p:spPr bwMode="auto">
          <a:xfrm>
            <a:off x="5899150" y="6954838"/>
            <a:ext cx="812800" cy="215900"/>
          </a:xfrm>
          <a:prstGeom prst="rect">
            <a:avLst/>
          </a:prstGeom>
          <a:noFill/>
          <a:ln w="9525">
            <a:noFill/>
            <a:miter lim="800000"/>
            <a:headEnd/>
            <a:tailEnd/>
          </a:ln>
        </p:spPr>
        <p:txBody>
          <a:bodyPr>
            <a:spAutoFit/>
          </a:bodyPr>
          <a:lstStyle/>
          <a:p>
            <a:r>
              <a:rPr lang="ja-JP" altLang="en-US" sz="800">
                <a:solidFill>
                  <a:srgbClr val="FF3399"/>
                </a:solidFill>
              </a:rPr>
              <a:t>住民参加型</a:t>
            </a:r>
          </a:p>
        </p:txBody>
      </p:sp>
      <p:sp>
        <p:nvSpPr>
          <p:cNvPr id="14382" name="テキスト ボックス 121"/>
          <p:cNvSpPr txBox="1">
            <a:spLocks noChangeArrowheads="1"/>
          </p:cNvSpPr>
          <p:nvPr/>
        </p:nvSpPr>
        <p:spPr bwMode="auto">
          <a:xfrm>
            <a:off x="5899150" y="7099300"/>
            <a:ext cx="812800" cy="460375"/>
          </a:xfrm>
          <a:prstGeom prst="rect">
            <a:avLst/>
          </a:prstGeom>
          <a:noFill/>
          <a:ln w="9525">
            <a:noFill/>
            <a:miter lim="800000"/>
            <a:headEnd/>
            <a:tailEnd/>
          </a:ln>
        </p:spPr>
        <p:txBody>
          <a:bodyPr>
            <a:spAutoFit/>
          </a:bodyPr>
          <a:lstStyle/>
          <a:p>
            <a:r>
              <a:rPr lang="ja-JP" altLang="en-US" sz="600">
                <a:solidFill>
                  <a:srgbClr val="00FF00"/>
                </a:solidFill>
              </a:rPr>
              <a:t>住民の経験と智恵を結集し地域の実情にあったものができる</a:t>
            </a:r>
          </a:p>
        </p:txBody>
      </p:sp>
      <p:sp>
        <p:nvSpPr>
          <p:cNvPr id="14383" name="テキスト ボックス 118"/>
          <p:cNvSpPr txBox="1">
            <a:spLocks noChangeArrowheads="1"/>
          </p:cNvSpPr>
          <p:nvPr/>
        </p:nvSpPr>
        <p:spPr bwMode="auto">
          <a:xfrm>
            <a:off x="0" y="8875713"/>
            <a:ext cx="6858000" cy="304800"/>
          </a:xfrm>
          <a:prstGeom prst="rect">
            <a:avLst/>
          </a:prstGeom>
          <a:solidFill>
            <a:srgbClr val="00B0F0"/>
          </a:solidFill>
          <a:ln w="9525">
            <a:noFill/>
            <a:miter lim="800000"/>
            <a:headEnd/>
            <a:tailEnd/>
          </a:ln>
        </p:spPr>
        <p:txBody>
          <a:bodyPr anchor="ctr">
            <a:spAutoFit/>
          </a:bodyPr>
          <a:lstStyle/>
          <a:p>
            <a:r>
              <a:rPr lang="ja-JP" altLang="en-US" sz="1400">
                <a:solidFill>
                  <a:schemeClr val="bg1"/>
                </a:solidFill>
                <a:latin typeface="HG創英角ﾎﾟｯﾌﾟ体" pitchFamily="49" charset="-128"/>
                <a:ea typeface="HG創英角ﾎﾟｯﾌﾟ体" pitchFamily="49" charset="-128"/>
              </a:rPr>
              <a:t>　　　　　　　　　　　　　　　　　あなたのご家庭や地区は、大丈夫ですか？　</a:t>
            </a:r>
          </a:p>
        </p:txBody>
      </p:sp>
      <p:sp>
        <p:nvSpPr>
          <p:cNvPr id="14384" name="AutoShape 85"/>
          <p:cNvSpPr>
            <a:spLocks noChangeArrowheads="1"/>
          </p:cNvSpPr>
          <p:nvPr/>
        </p:nvSpPr>
        <p:spPr bwMode="auto">
          <a:xfrm>
            <a:off x="3622675" y="4416425"/>
            <a:ext cx="3190875" cy="1152525"/>
          </a:xfrm>
          <a:prstGeom prst="roundRect">
            <a:avLst>
              <a:gd name="adj" fmla="val 16667"/>
            </a:avLst>
          </a:prstGeom>
          <a:gradFill rotWithShape="1">
            <a:gsLst>
              <a:gs pos="0">
                <a:srgbClr val="CCFFFF">
                  <a:alpha val="57999"/>
                </a:srgbClr>
              </a:gs>
              <a:gs pos="100000">
                <a:srgbClr val="CCCCFF"/>
              </a:gs>
            </a:gsLst>
            <a:lin ang="5400000" scaled="1"/>
          </a:gradFill>
          <a:ln w="38100" cmpd="dbl">
            <a:solidFill>
              <a:srgbClr val="0000FF"/>
            </a:solidFill>
            <a:round/>
            <a:headEnd/>
            <a:tailEnd/>
          </a:ln>
        </p:spPr>
        <p:txBody>
          <a:bodyPr anchor="ctr"/>
          <a:lstStyle/>
          <a:p>
            <a:r>
              <a:rPr lang="ja-JP" altLang="en-US" sz="900">
                <a:ea typeface="ＤＦＧ細丸ゴシック体" pitchFamily="50" charset="-128"/>
              </a:rPr>
              <a:t>　自主防災組織の組織化</a:t>
            </a:r>
            <a:r>
              <a:rPr lang="en-US" altLang="ja-JP" sz="900">
                <a:ea typeface="ＤＦＧ細丸ゴシック体" pitchFamily="50" charset="-128"/>
              </a:rPr>
              <a:t>100%</a:t>
            </a:r>
            <a:r>
              <a:rPr lang="ja-JP" altLang="en-US" sz="900">
                <a:ea typeface="ＤＦＧ細丸ゴシック体" pitchFamily="50" charset="-128"/>
              </a:rPr>
              <a:t>を目指すため楽しみながら、また、ポイントの活用により組織の育成につなげることが出来る。その組織を育成するにあたり、知識と情報収集が出来る自治体職員が率先して地域に参加することが、自主防災組織を活性化させる有効な手段であり、一つの方法である。そして、自主防災組織の一員である全住民の経験と智恵を結集し、地域の実情にあった防災マップを作成することで意識の向上が図れる。</a:t>
            </a:r>
          </a:p>
        </p:txBody>
      </p:sp>
      <p:grpSp>
        <p:nvGrpSpPr>
          <p:cNvPr id="14385" name="AutoShape 86"/>
          <p:cNvGrpSpPr>
            <a:grpSpLocks/>
          </p:cNvGrpSpPr>
          <p:nvPr/>
        </p:nvGrpSpPr>
        <p:grpSpPr bwMode="auto">
          <a:xfrm>
            <a:off x="3452813" y="7974013"/>
            <a:ext cx="3376612" cy="884237"/>
            <a:chOff x="2189" y="5023"/>
            <a:chExt cx="2127" cy="557"/>
          </a:xfrm>
        </p:grpSpPr>
        <p:pic>
          <p:nvPicPr>
            <p:cNvPr id="14386" name="AutoShape 86"/>
            <p:cNvPicPr>
              <a:picLocks noChangeArrowheads="1"/>
            </p:cNvPicPr>
            <p:nvPr/>
          </p:nvPicPr>
          <p:blipFill>
            <a:blip r:embed="rId14"/>
            <a:srcRect/>
            <a:stretch>
              <a:fillRect/>
            </a:stretch>
          </p:blipFill>
          <p:spPr bwMode="auto">
            <a:xfrm>
              <a:off x="2189" y="5023"/>
              <a:ext cx="2127" cy="557"/>
            </a:xfrm>
            <a:prstGeom prst="rect">
              <a:avLst/>
            </a:prstGeom>
            <a:noFill/>
            <a:ln w="9525">
              <a:noFill/>
              <a:miter lim="800000"/>
              <a:headEnd/>
              <a:tailEnd/>
            </a:ln>
          </p:spPr>
        </p:pic>
        <p:sp>
          <p:nvSpPr>
            <p:cNvPr id="3" name="Text Box 50"/>
            <p:cNvSpPr txBox="1">
              <a:spLocks noChangeArrowheads="1"/>
            </p:cNvSpPr>
            <p:nvPr/>
          </p:nvSpPr>
          <p:spPr bwMode="auto">
            <a:xfrm>
              <a:off x="2240" y="5074"/>
              <a:ext cx="2021" cy="451"/>
            </a:xfrm>
            <a:prstGeom prst="rect">
              <a:avLst/>
            </a:prstGeom>
            <a:gradFill rotWithShape="1">
              <a:gsLst>
                <a:gs pos="0">
                  <a:srgbClr val="FFCCFF">
                    <a:gamma/>
                    <a:shade val="79216"/>
                    <a:invGamma/>
                  </a:srgbClr>
                </a:gs>
                <a:gs pos="50000">
                  <a:srgbClr val="FFCCFF">
                    <a:alpha val="69000"/>
                  </a:srgbClr>
                </a:gs>
                <a:gs pos="100000">
                  <a:srgbClr val="FFCCFF">
                    <a:gamma/>
                    <a:shade val="79216"/>
                    <a:invGamma/>
                  </a:srgbClr>
                </a:gs>
              </a:gsLst>
              <a:lin ang="18900000" scaled="1"/>
            </a:gradFill>
            <a:ln w="9525">
              <a:noFill/>
              <a:miter lim="800000"/>
              <a:headEnd/>
              <a:tailEnd/>
            </a:ln>
          </p:spPr>
          <p:txBody>
            <a:bodyPr anchor="ctr"/>
            <a:lstStyle/>
            <a:p>
              <a:r>
                <a:rPr lang="ja-JP" altLang="en-US" sz="1200" b="1"/>
                <a:t>地域防災力の評価方法や地域特性に応じた、協働方法を提案することで、継続的に地域防災力向上し、地域コミュニティの形成に大きく貢献するものと考えられる。</a:t>
              </a:r>
            </a:p>
          </p:txBody>
        </p:sp>
      </p:grpSp>
      <p:pic>
        <p:nvPicPr>
          <p:cNvPr id="14366" name="Picture 2" descr="F:\企画立案\写真\DSCN0823.JPG"/>
          <p:cNvPicPr>
            <a:picLocks noChangeAspect="1" noChangeArrowheads="1"/>
          </p:cNvPicPr>
          <p:nvPr/>
        </p:nvPicPr>
        <p:blipFill>
          <a:blip r:embed="rId15"/>
          <a:srcRect/>
          <a:stretch>
            <a:fillRect/>
          </a:stretch>
        </p:blipFill>
        <p:spPr bwMode="auto">
          <a:xfrm>
            <a:off x="5888038" y="2728913"/>
            <a:ext cx="908050" cy="67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1612</TotalTime>
  <Words>1293</Words>
  <Application>Microsoft Office PowerPoint</Application>
  <PresentationFormat>画面に合わせる (4:3)</PresentationFormat>
  <Paragraphs>40</Paragraphs>
  <Slides>1</Slides>
  <Notes>0</Notes>
  <HiddenSlides>0</HiddenSlides>
  <MMClips>0</MMClips>
  <ScaleCrop>false</ScaleCrop>
  <HeadingPairs>
    <vt:vector size="6" baseType="variant">
      <vt:variant>
        <vt:lpstr>使用されているフォント</vt:lpstr>
      </vt:variant>
      <vt:variant>
        <vt:i4>12</vt:i4>
      </vt:variant>
      <vt:variant>
        <vt:lpstr>デザイン テンプレート</vt:lpstr>
      </vt:variant>
      <vt:variant>
        <vt:i4>1</vt:i4>
      </vt:variant>
      <vt:variant>
        <vt:lpstr>スライド タイトル</vt:lpstr>
      </vt:variant>
      <vt:variant>
        <vt:i4>1</vt:i4>
      </vt:variant>
    </vt:vector>
  </HeadingPairs>
  <TitlesOfParts>
    <vt:vector size="14" baseType="lpstr">
      <vt:lpstr>Arial</vt:lpstr>
      <vt:lpstr>ＭＳ Ｐゴシック</vt:lpstr>
      <vt:lpstr>Calibri</vt:lpstr>
      <vt:lpstr>ＭＳ Ｐ明朝</vt:lpstr>
      <vt:lpstr>HGP創英角ｺﾞｼｯｸUB</vt:lpstr>
      <vt:lpstr>HGP創英角ﾎﾟｯﾌﾟ体</vt:lpstr>
      <vt:lpstr>HG創英角ｺﾞｼｯｸUB</vt:lpstr>
      <vt:lpstr>HG創英角ﾎﾟｯﾌﾟ体</vt:lpstr>
      <vt:lpstr>HGS創英角ﾎﾟｯﾌﾟ体</vt:lpstr>
      <vt:lpstr>ＤＦ太丸ゴシック体</vt:lpstr>
      <vt:lpstr>Franklin Gothic Medium Cond</vt:lpstr>
      <vt:lpstr>ＤＦＧ細丸ゴシック体</vt:lpstr>
      <vt:lpstr>Office テーマ</vt:lpstr>
      <vt:lpstr>　地域のお宝をみがけ 　　　　～「防災」から「共災」のまちづくりへ～ 　　　　　　　　　　　　　　　　　　　　　　　　　有明シーサイド　（天川竜治・坂上和司・下田竜一・王てい）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天　草　宝　島 　研　究　会</dc:title>
  <dc:creator>kentaro</dc:creator>
  <cp:lastModifiedBy>tiikisin15</cp:lastModifiedBy>
  <cp:revision>166</cp:revision>
  <dcterms:created xsi:type="dcterms:W3CDTF">2010-10-20T11:29:50Z</dcterms:created>
  <dcterms:modified xsi:type="dcterms:W3CDTF">2011-11-02T04:17:05Z</dcterms:modified>
</cp:coreProperties>
</file>